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7" r:id="rId5"/>
    <p:sldId id="300" r:id="rId6"/>
    <p:sldId id="313" r:id="rId7"/>
    <p:sldId id="314" r:id="rId8"/>
    <p:sldId id="315" r:id="rId9"/>
    <p:sldId id="318" r:id="rId10"/>
    <p:sldId id="319" r:id="rId11"/>
    <p:sldId id="320" r:id="rId12"/>
    <p:sldId id="317" r:id="rId13"/>
    <p:sldId id="305" r:id="rId14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FB6D416F-6ADD-4118-ADAB-E3425D2EB965}">
          <p14:sldIdLst>
            <p14:sldId id="257"/>
            <p14:sldId id="300"/>
            <p14:sldId id="313"/>
            <p14:sldId id="314"/>
            <p14:sldId id="315"/>
            <p14:sldId id="318"/>
            <p14:sldId id="319"/>
            <p14:sldId id="320"/>
            <p14:sldId id="317"/>
          </p14:sldIdLst>
        </p14:section>
        <p14:section name="Alternativní tresty" id="{FD7E4A73-4E7B-4BE7-BEDD-74D9F8C0DC38}">
          <p14:sldIdLst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rousová Veronika" initials="KV" lastIdx="61" clrIdx="0">
    <p:extLst>
      <p:ext uri="{19B8F6BF-5375-455C-9EA6-DF929625EA0E}">
        <p15:presenceInfo xmlns:p15="http://schemas.microsoft.com/office/powerpoint/2012/main" userId="S::vkorousova@justicecz.onmicrosoft.com::97570565-26e9-435e-a7e9-859951928ff8" providerId="AD"/>
      </p:ext>
    </p:extLst>
  </p:cmAuthor>
  <p:cmAuthor id="2" name="Špejrová Kamila" initials="ŠK" lastIdx="1" clrIdx="1">
    <p:extLst>
      <p:ext uri="{19B8F6BF-5375-455C-9EA6-DF929625EA0E}">
        <p15:presenceInfo xmlns:p15="http://schemas.microsoft.com/office/powerpoint/2012/main" userId="S-1-5-21-2962255280-943070510-2079031097-1323" providerId="AD"/>
      </p:ext>
    </p:extLst>
  </p:cmAuthor>
  <p:cmAuthor id="3" name="Orságová Zuzana" initials="OZ" lastIdx="1" clrIdx="2">
    <p:extLst>
      <p:ext uri="{19B8F6BF-5375-455C-9EA6-DF929625EA0E}">
        <p15:presenceInfo xmlns:p15="http://schemas.microsoft.com/office/powerpoint/2012/main" userId="S::zorsagova@justicecz.onmicrosoft.com::80824cd7-bb26-46d7-8425-5b83c6099b3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>
      <p:cViewPr varScale="1">
        <p:scale>
          <a:sx n="105" d="100"/>
          <a:sy n="105" d="100"/>
        </p:scale>
        <p:origin x="17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4ABF7-D9EE-45C0-B631-ECB3AFDFCC68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70E6E-D32E-42BF-B92C-90F1699014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354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8087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cs-CZ" dirty="0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 dirty="0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481" y="5876578"/>
            <a:ext cx="2257115" cy="4320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857" y="6315169"/>
            <a:ext cx="252000" cy="25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688" y="6309272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44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variant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4800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3201219"/>
          </a:xfrm>
        </p:spPr>
        <p:txBody>
          <a:bodyPr/>
          <a:lstStyle>
            <a:lvl1pPr marL="0" indent="0">
              <a:buNone/>
              <a:defRPr b="0"/>
            </a:lvl1pPr>
          </a:lstStyle>
          <a:p>
            <a:pPr lvl="0"/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0"/>
          </p:nvPr>
        </p:nvSpPr>
        <p:spPr>
          <a:xfrm>
            <a:off x="6948264" y="6165304"/>
            <a:ext cx="1800200" cy="360040"/>
          </a:xfrm>
        </p:spPr>
        <p:txBody>
          <a:bodyPr>
            <a:normAutofit/>
          </a:bodyPr>
          <a:lstStyle>
            <a:lvl1pPr marL="0" indent="0" algn="r">
              <a:buNone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656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variant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083239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bsah variant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339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bsah variant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1144800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7544" y="2708919"/>
            <a:ext cx="4039200" cy="360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4008" y="2708919"/>
            <a:ext cx="4039200" cy="360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272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Obsah variant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936104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2420888"/>
            <a:ext cx="4039200" cy="8640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7544" y="3284982"/>
            <a:ext cx="4039200" cy="28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2420888"/>
            <a:ext cx="4039200" cy="8640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4009" y="3284982"/>
            <a:ext cx="4039200" cy="28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56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bsah varianta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879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varianta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3" y="1484784"/>
            <a:ext cx="3009600" cy="10081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63888" y="1484784"/>
            <a:ext cx="5133600" cy="46413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67544" y="2636912"/>
            <a:ext cx="3009600" cy="34892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758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sah varianta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63688" y="1340767"/>
            <a:ext cx="5486400" cy="338680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926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E983F-E8B0-440E-85B9-4C3A06A570CB}" type="datetimeFigureOut">
              <a:rPr lang="cs-CZ" smtClean="0"/>
              <a:t>15.05.2026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CB887-0EA1-4E9A-AEFA-B6C883CDAE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129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61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AA4F66D1-9BB0-471B-9A0A-B79CCBCD8A2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67075"/>
            <a:ext cx="7772400" cy="254888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cs-CZ" dirty="0"/>
              <a:t>Probační a mediační služba</a:t>
            </a:r>
            <a:br>
              <a:rPr lang="cs-CZ" sz="5400" b="0" dirty="0"/>
            </a:br>
            <a:endParaRPr lang="cs-CZ" sz="5400" dirty="0">
              <a:solidFill>
                <a:srgbClr val="FFFF00"/>
              </a:solidFill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463D4CE0-8C47-4147-8669-E65D454A57C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4509120"/>
            <a:ext cx="6400800" cy="10081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cs-CZ" sz="1900" b="0" dirty="0">
                <a:solidFill>
                  <a:schemeClr val="tx1"/>
                </a:solidFill>
              </a:rPr>
              <a:t>Mgr. Jana Růžičková</a:t>
            </a:r>
          </a:p>
          <a:p>
            <a:pPr eaLnBrk="1" hangingPunct="1">
              <a:defRPr/>
            </a:pPr>
            <a:r>
              <a:rPr lang="cs-CZ" sz="1900" b="0" dirty="0">
                <a:solidFill>
                  <a:schemeClr val="tx1"/>
                </a:solidFill>
              </a:rPr>
              <a:t>Středisko Probační a mediační služby Brno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C9468B4B-555A-43E5-BCD6-400C07D5B7F8}"/>
              </a:ext>
            </a:extLst>
          </p:cNvPr>
          <p:cNvSpPr/>
          <p:nvPr/>
        </p:nvSpPr>
        <p:spPr>
          <a:xfrm>
            <a:off x="0" y="4293096"/>
            <a:ext cx="914400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386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EB007D-8632-7237-32F4-BA2CBB3DA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1800199"/>
          </a:xfrm>
        </p:spPr>
        <p:txBody>
          <a:bodyPr anchor="ctr">
            <a:normAutofit/>
          </a:bodyPr>
          <a:lstStyle/>
          <a:p>
            <a:r>
              <a:rPr lang="cs-CZ" dirty="0"/>
              <a:t>Děkuji za pozornost 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E9F22F3-A2DE-6928-0C99-B745D55E6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600" y="3838601"/>
            <a:ext cx="6800800" cy="1800199"/>
          </a:xfrm>
        </p:spPr>
        <p:txBody>
          <a:bodyPr>
            <a:normAutofit/>
          </a:bodyPr>
          <a:lstStyle/>
          <a:p>
            <a:pPr algn="l"/>
            <a:r>
              <a:rPr lang="cs-CZ" sz="1600" b="0" dirty="0">
                <a:solidFill>
                  <a:schemeClr val="tx1"/>
                </a:solidFill>
              </a:rPr>
              <a:t>Mgr. Jana Růžičková</a:t>
            </a:r>
          </a:p>
          <a:p>
            <a:pPr algn="l"/>
            <a:r>
              <a:rPr lang="cs-CZ" sz="1600" b="0" dirty="0">
                <a:solidFill>
                  <a:schemeClr val="tx1"/>
                </a:solidFill>
              </a:rPr>
              <a:t>e-mail: Jana.Ruzickova@pms.gov.cz</a:t>
            </a:r>
          </a:p>
          <a:p>
            <a:pPr algn="l"/>
            <a:r>
              <a:rPr lang="cs-CZ" sz="1600" b="0" dirty="0" err="1">
                <a:solidFill>
                  <a:schemeClr val="tx1"/>
                </a:solidFill>
              </a:rPr>
              <a:t>tel.č</a:t>
            </a:r>
            <a:r>
              <a:rPr lang="cs-CZ" sz="1600" b="0" dirty="0">
                <a:solidFill>
                  <a:schemeClr val="tx1"/>
                </a:solidFill>
              </a:rPr>
              <a:t>: 720 988 263</a:t>
            </a:r>
          </a:p>
          <a:p>
            <a:pPr algn="l"/>
            <a:endParaRPr lang="cs-CZ" sz="1600" b="0" dirty="0">
              <a:solidFill>
                <a:schemeClr val="tx1"/>
              </a:solidFill>
            </a:endParaRPr>
          </a:p>
          <a:p>
            <a:pPr algn="l"/>
            <a:r>
              <a:rPr lang="cs-CZ" sz="1600" b="0" dirty="0">
                <a:solidFill>
                  <a:schemeClr val="tx1"/>
                </a:solidFill>
              </a:rPr>
              <a:t>Probační a mediační služby Brno, Moravské nám. 2, Brno</a:t>
            </a:r>
          </a:p>
          <a:p>
            <a:pPr algn="l"/>
            <a:r>
              <a:rPr lang="cs-CZ" sz="1600" b="0" dirty="0">
                <a:solidFill>
                  <a:schemeClr val="tx1"/>
                </a:solidFill>
              </a:rPr>
              <a:t>www.pms.gov.cz</a:t>
            </a:r>
          </a:p>
        </p:txBody>
      </p:sp>
      <p:pic>
        <p:nvPicPr>
          <p:cNvPr id="3075" name="Obrázek 6" descr="Název: LinkedIn – Popis: image of LinkedIn icon">
            <a:extLst>
              <a:ext uri="{FF2B5EF4-FFF2-40B4-BE49-F238E27FC236}">
                <a16:creationId xmlns:a16="http://schemas.microsoft.com/office/drawing/2014/main" id="{4F1B2CF2-82BA-FAD3-E344-9370135B4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95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Obrázek 27" descr="Název: Twitter – Popis: image of Twitter icon">
            <a:extLst>
              <a:ext uri="{FF2B5EF4-FFF2-40B4-BE49-F238E27FC236}">
                <a16:creationId xmlns:a16="http://schemas.microsoft.com/office/drawing/2014/main" id="{8C38A528-976C-4188-AEEA-7B16DA869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95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Obrázek 26" descr="Název: Facebook – Popis: Facebook icon">
            <a:extLst>
              <a:ext uri="{FF2B5EF4-FFF2-40B4-BE49-F238E27FC236}">
                <a16:creationId xmlns:a16="http://schemas.microsoft.com/office/drawing/2014/main" id="{4D5ADB59-E0D4-9827-B7E4-933CF86BF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602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B57368-59C1-CE10-3535-1D36A3793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4800"/>
          </a:xfrm>
        </p:spPr>
        <p:txBody>
          <a:bodyPr anchor="ctr">
            <a:normAutofit/>
          </a:bodyPr>
          <a:lstStyle/>
          <a:p>
            <a:r>
              <a:rPr lang="cs-CZ" sz="3200" dirty="0"/>
              <a:t>Poslání a cíle Probační a mediační služby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D8C6D82-78A7-BA81-A371-D1EECB422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320121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endParaRPr lang="cs-CZ" sz="2000" dirty="0"/>
          </a:p>
          <a:p>
            <a:pPr>
              <a:lnSpc>
                <a:spcPct val="90000"/>
              </a:lnSpc>
            </a:pPr>
            <a:r>
              <a:rPr lang="cs-CZ" sz="2000" dirty="0"/>
              <a:t>Probační a mediační služba vychází ze součinnosti dvou profesí –            sociální práce trestního práva. Vyváženým propojením obou se vytváří </a:t>
            </a:r>
            <a:r>
              <a:rPr lang="cs-CZ" sz="2000" dirty="0" err="1"/>
              <a:t>multi</a:t>
            </a:r>
            <a:r>
              <a:rPr lang="cs-CZ" sz="2000" dirty="0"/>
              <a:t>-disciplinární profese v systému trestní justice.</a:t>
            </a:r>
          </a:p>
          <a:p>
            <a:pPr>
              <a:lnSpc>
                <a:spcPct val="90000"/>
              </a:lnSpc>
            </a:pPr>
            <a:endParaRPr lang="cs-CZ" sz="2000" dirty="0"/>
          </a:p>
          <a:p>
            <a:pPr>
              <a:lnSpc>
                <a:spcPct val="90000"/>
              </a:lnSpc>
            </a:pPr>
            <a:r>
              <a:rPr lang="cs-CZ" sz="2000" dirty="0"/>
              <a:t>Probace – organizace a zajišťování efektivního a důstojného výkonu trestních opatření nespojených s odnětím svobody a výchovných opatření</a:t>
            </a:r>
          </a:p>
          <a:p>
            <a:pPr>
              <a:lnSpc>
                <a:spcPct val="90000"/>
              </a:lnSpc>
            </a:pPr>
            <a:endParaRPr lang="cs-CZ" sz="2000" dirty="0"/>
          </a:p>
          <a:p>
            <a:pPr>
              <a:lnSpc>
                <a:spcPct val="90000"/>
              </a:lnSpc>
            </a:pPr>
            <a:r>
              <a:rPr lang="cs-CZ" sz="2000" dirty="0"/>
              <a:t>Mediace – činnosti směřující k urovnání konfliktního stavu </a:t>
            </a:r>
          </a:p>
          <a:p>
            <a:pPr>
              <a:lnSpc>
                <a:spcPct val="90000"/>
              </a:lnSpc>
            </a:pPr>
            <a:endParaRPr lang="cs-CZ" sz="2000" dirty="0"/>
          </a:p>
          <a:p>
            <a:pPr>
              <a:lnSpc>
                <a:spcPct val="90000"/>
              </a:lnSpc>
            </a:pPr>
            <a:br>
              <a:rPr lang="cs-CZ" sz="2000" dirty="0"/>
            </a:br>
            <a:endParaRPr lang="cs-CZ" sz="200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13BDAC0-A83F-E0C1-B7F8-2351BCF2DE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48264" y="6165304"/>
            <a:ext cx="1800200" cy="360040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Zákon o Probační a mediační službě č.257/2000 Sb.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28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2F3B36-0C81-8A18-9AE7-AAA1F13B1B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28180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Soudnictví ve věcech mládeže</a:t>
            </a:r>
            <a:b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děti do 15 let</a:t>
            </a:r>
            <a:b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mladiství od 15 do 18 let</a:t>
            </a:r>
            <a:endParaRPr lang="cs-CZ" sz="240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1F69FED-0429-686E-2CCD-ADAB2658F5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3501008"/>
            <a:ext cx="7558608" cy="2137792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9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Důraz je kladen na prevenci, na obnovu narušených sociální vztahů, začlenění dítěte či  mladistvého do rodinného a sociálního prostředí </a:t>
            </a:r>
            <a:r>
              <a:rPr kumimoji="0" lang="cs-CZ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(§ 1 a § 3 zákona č. 218/2003 Sb. o odpovědnost mládeže za protiprávní činy a o soudnictví ve věcech mládeže)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9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Zohledňuje se neukončený vývoj jedince – mravní a rozumový vývoj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19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198939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7D7D1F-CA84-E92F-937E-FA6CCEE537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1557338"/>
            <a:ext cx="7906072" cy="1144587"/>
          </a:xfrm>
        </p:spPr>
        <p:txBody>
          <a:bodyPr>
            <a:normAutofit/>
          </a:bodyPr>
          <a:lstStyle/>
          <a:p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Opatření – výchovná, ochranná, trestní</a:t>
            </a:r>
            <a:endParaRPr lang="cs-CZ" sz="32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33391C9-7292-C023-9397-E0F98F66CE6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14400" y="2924175"/>
            <a:ext cx="7618040" cy="3201988"/>
          </a:xfr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90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Mladistvým lze uložit: výchovná opatření, ochranná opatření a trestní opatření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90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Dětem lze uložit: výchovná a ochranná opatření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9135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BA62AC-EE98-A746-90B2-53C3EC41C7F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1764" y="1268760"/>
            <a:ext cx="8820472" cy="4929411"/>
          </a:xfrm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Výchovná opatření:</a:t>
            </a:r>
            <a:endParaRPr kumimoji="0" lang="cs-CZ" sz="1800" b="0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nejčastější: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dohled probačního úředníka</a:t>
            </a: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preventivní program</a:t>
            </a: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společensky prospěšná činnost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Trestní opatření: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Nejčastější: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odnětí svobody s podmíněným odkladem </a:t>
            </a:r>
          </a:p>
          <a:p>
            <a:pPr>
              <a:lnSpc>
                <a:spcPct val="90000"/>
              </a:lnSpc>
              <a:spcAft>
                <a:spcPts val="800"/>
              </a:spcAft>
              <a:defRPr/>
            </a:pPr>
            <a:r>
              <a:rPr lang="cs-CZ" sz="1800" dirty="0"/>
              <a:t>obecně prospěšné práce</a:t>
            </a:r>
          </a:p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lvl="0" indent="0" algn="ctr">
              <a:lnSpc>
                <a:spcPct val="90000"/>
              </a:lnSpc>
              <a:spcAft>
                <a:spcPts val="800"/>
              </a:spcAft>
              <a:buNone/>
              <a:defRPr/>
            </a:pPr>
            <a:r>
              <a:rPr lang="cs-CZ" sz="1800" b="1" u="sng" dirty="0"/>
              <a:t>Ochranná opatření:</a:t>
            </a:r>
            <a:endParaRPr lang="cs-CZ" sz="1800" dirty="0"/>
          </a:p>
          <a:p>
            <a:pPr lvl="0">
              <a:lnSpc>
                <a:spcPct val="90000"/>
              </a:lnSpc>
              <a:spcAft>
                <a:spcPts val="800"/>
              </a:spcAft>
              <a:defRPr/>
            </a:pPr>
            <a:r>
              <a:rPr lang="cs-CZ" sz="1800" u="sng" dirty="0"/>
              <a:t>nejčastější:</a:t>
            </a:r>
            <a:endParaRPr lang="cs-CZ" sz="1800" dirty="0"/>
          </a:p>
          <a:p>
            <a:pPr lvl="0">
              <a:lnSpc>
                <a:spcPct val="90000"/>
              </a:lnSpc>
              <a:spcAft>
                <a:spcPts val="800"/>
              </a:spcAft>
              <a:defRPr/>
            </a:pPr>
            <a:r>
              <a:rPr lang="cs-CZ" sz="1800" dirty="0"/>
              <a:t>ochranná výchova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>
              <a:lnSpc>
                <a:spcPct val="90000"/>
              </a:lnSpc>
            </a:pPr>
            <a:endParaRPr lang="cs-CZ" sz="1500" dirty="0"/>
          </a:p>
        </p:txBody>
      </p:sp>
    </p:spTree>
    <p:extLst>
      <p:ext uri="{BB962C8B-B14F-4D97-AF65-F5344CB8AC3E}">
        <p14:creationId xmlns:p14="http://schemas.microsoft.com/office/powerpoint/2010/main" val="3678098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836416-C1A4-C6FD-C3AB-4FD68F54891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1268413"/>
            <a:ext cx="8229600" cy="865187"/>
          </a:xfrm>
        </p:spPr>
        <p:txBody>
          <a:bodyPr>
            <a:normAutofit/>
          </a:bodyPr>
          <a:lstStyle/>
          <a:p>
            <a:r>
              <a:rPr lang="cs-CZ" sz="3200" b="1" dirty="0"/>
              <a:t>Výchovná opatření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166DBF-366E-EAD6-8426-1F91C1DD762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62880" y="1989138"/>
            <a:ext cx="8229600" cy="4248150"/>
          </a:xfrm>
        </p:spPr>
        <p:txBody>
          <a:bodyPr>
            <a:normAutofit fontScale="25000" lnSpcReduction="20000"/>
          </a:bodyPr>
          <a:lstStyle/>
          <a:p>
            <a:r>
              <a:rPr lang="cs-CZ" sz="5600" b="1" dirty="0"/>
              <a:t>dohled</a:t>
            </a:r>
            <a:r>
              <a:rPr lang="cs-CZ" sz="5600" dirty="0"/>
              <a:t> </a:t>
            </a:r>
            <a:r>
              <a:rPr lang="cs-CZ" sz="5600" b="1" dirty="0"/>
              <a:t>probačního úředníka </a:t>
            </a:r>
            <a:r>
              <a:rPr lang="cs-CZ" sz="5600" dirty="0"/>
              <a:t>-sledování a kontrola chování mladistvého – ochrana společnosti; odborné vedení a pomoc</a:t>
            </a:r>
          </a:p>
          <a:p>
            <a:endParaRPr lang="cs-CZ" sz="5600" b="1" dirty="0"/>
          </a:p>
          <a:p>
            <a:r>
              <a:rPr lang="cs-CZ" sz="5600" b="1" dirty="0"/>
              <a:t>probační program </a:t>
            </a:r>
            <a:r>
              <a:rPr lang="cs-CZ" sz="5600" dirty="0"/>
              <a:t>- sociální výcvik, psychologické poradenství, terapeutický program </a:t>
            </a:r>
            <a:r>
              <a:rPr lang="cs-CZ" sz="5600" dirty="0" err="1"/>
              <a:t>program</a:t>
            </a:r>
            <a:r>
              <a:rPr lang="cs-CZ" sz="5600" dirty="0"/>
              <a:t> zahrnující obecně prospěšnou činnost, vzdělávací, doškolovací, rekvalifikační apod.</a:t>
            </a:r>
          </a:p>
          <a:p>
            <a:endParaRPr lang="cs-CZ" sz="5600" b="1" dirty="0"/>
          </a:p>
          <a:p>
            <a:r>
              <a:rPr lang="cs-CZ" sz="5600" b="1" dirty="0"/>
              <a:t>výchovné povinnosti</a:t>
            </a:r>
            <a:r>
              <a:rPr lang="cs-CZ" sz="5600" dirty="0"/>
              <a:t>- bydlet s rodičem, zaplatit peněžitou částku obětem trestné činnost , vykonat bezplatně ve svém volném čase společensky prospěšnou činnost určitého druhu, nahradit škodu, podrobit se léčení, podrobit se ve svém volném čase vhodnému programu rozvíjejícímu sociální dovednost a osobnost mladistvého apod.</a:t>
            </a:r>
          </a:p>
          <a:p>
            <a:r>
              <a:rPr lang="cs-CZ" sz="5600" u="sng" dirty="0"/>
              <a:t>Vykonání společensky prospěšné činnosti </a:t>
            </a:r>
            <a:r>
              <a:rPr lang="cs-CZ" sz="5600" dirty="0"/>
              <a:t>určitého druhu smí být mladistvému uloženo jen tak, aby nenarušilo jeho přípravu na budoucí povolání, především plnění povinností souvisejících se vzdělávacím programem školy, nebo výkon povolání či zaměstnání a na dobu nejvýše 4 hodiny denně, 18 hodin týdně a šedesát hodin celkem.</a:t>
            </a:r>
          </a:p>
          <a:p>
            <a:endParaRPr lang="cs-CZ" sz="5600" b="1" dirty="0"/>
          </a:p>
          <a:p>
            <a:r>
              <a:rPr lang="cs-CZ" sz="5600" b="1" dirty="0"/>
              <a:t>výchovné omezení</a:t>
            </a:r>
            <a:r>
              <a:rPr lang="cs-CZ" sz="5600" dirty="0"/>
              <a:t>- nenavštěvovat určité akce, zařízení; nestýkat se s určitými osobami, nezdržovat se na určitém místě, neužívat návykové látky, neměnit bez předchozího oznámení probačnímu úředníkovi své bydliště, zaměstnání.</a:t>
            </a:r>
          </a:p>
          <a:p>
            <a:endParaRPr lang="cs-CZ" sz="5600" b="1" dirty="0"/>
          </a:p>
          <a:p>
            <a:r>
              <a:rPr lang="cs-CZ" sz="5600" b="1" dirty="0"/>
              <a:t>napomenutí s výstrahou</a:t>
            </a:r>
            <a:r>
              <a:rPr lang="cs-CZ" sz="5600" dirty="0"/>
              <a:t>- státní zástupce, soudce důrazně vytkne mladistvému protiprávnost jeho jednání a upozorní ho na konkrétní důsledky, jež mu hrozí v případě, že by v budoucnu páchal další trestnou činnost.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41806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C33BFA-0703-97D8-6625-A57D26A9FF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1196975"/>
            <a:ext cx="8229600" cy="936625"/>
          </a:xfrm>
        </p:spPr>
        <p:txBody>
          <a:bodyPr>
            <a:normAutofit/>
          </a:bodyPr>
          <a:lstStyle/>
          <a:p>
            <a:r>
              <a:rPr lang="cs-CZ" sz="3200" b="1" dirty="0"/>
              <a:t>Trestní opatření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65BE27-AE3E-1000-9F4B-E079F599CB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14400" y="1988840"/>
            <a:ext cx="7546032" cy="4535785"/>
          </a:xfrm>
        </p:spPr>
        <p:txBody>
          <a:bodyPr>
            <a:normAutofit fontScale="25000" lnSpcReduction="20000"/>
          </a:bodyPr>
          <a:lstStyle/>
          <a:p>
            <a:r>
              <a:rPr lang="cs-CZ" sz="5600" b="1" dirty="0">
                <a:cs typeface="Calibri" panose="020F0502020204030204" pitchFamily="34" charset="0"/>
              </a:rPr>
              <a:t>obecně prospěšné práce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peněžité opatření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peněžité opatření s podmíněným odkladem výkonu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propadnutí věci nebo jiné majetkové hodnoty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zákaz činnosti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vyhoštění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domácí vězení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zákaz vstupu na sportovní, kulturní a jiné společenské akce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odnětí svobody podmíněně odložené na zkušební dobu (podmíněné odsouzení)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odnětí svobody podmíněně odložené na zkušební dobu s dohledem</a:t>
            </a:r>
          </a:p>
          <a:p>
            <a:endParaRPr lang="cs-CZ" sz="5600" b="1" dirty="0">
              <a:cs typeface="Calibri" panose="020F0502020204030204" pitchFamily="34" charset="0"/>
            </a:endParaRPr>
          </a:p>
          <a:p>
            <a:r>
              <a:rPr lang="cs-CZ" sz="5600" b="1" dirty="0">
                <a:cs typeface="Calibri" panose="020F0502020204030204" pitchFamily="34" charset="0"/>
              </a:rPr>
              <a:t>odnětí svobody nepodmíněné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2295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4F1A2A5F-6C34-D3BC-8081-F4B9505337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1412875"/>
            <a:ext cx="7618040" cy="1079500"/>
          </a:xfrm>
        </p:spPr>
        <p:txBody>
          <a:bodyPr>
            <a:normAutofit/>
          </a:bodyPr>
          <a:lstStyle/>
          <a:p>
            <a:r>
              <a:rPr lang="cs-CZ" sz="3200" b="1" dirty="0"/>
              <a:t>Ochranná opatření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776EF33B-11CE-13B9-1AAB-E862B19FB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14400" y="2781300"/>
            <a:ext cx="7762056" cy="3024188"/>
          </a:xfrm>
        </p:spPr>
        <p:txBody>
          <a:bodyPr>
            <a:normAutofit/>
          </a:bodyPr>
          <a:lstStyle/>
          <a:p>
            <a:r>
              <a:rPr lang="cs-CZ" sz="1600" b="1" dirty="0"/>
              <a:t>Ochranná výchova </a:t>
            </a:r>
            <a:r>
              <a:rPr lang="cs-CZ" sz="1600" dirty="0"/>
              <a:t>- pokud o výchovu mladistvého není náležitě postaráno. Dosavadní výchova byla zanedbávána. Prostředí, v němž mladistvý žije, neposkytuje záruku jeho náležité výchovy. </a:t>
            </a:r>
          </a:p>
          <a:p>
            <a:endParaRPr lang="cs-CZ" sz="1600" b="1" dirty="0"/>
          </a:p>
          <a:p>
            <a:r>
              <a:rPr lang="cs-CZ" sz="1600" b="1" dirty="0"/>
              <a:t>Ochranné léčení</a:t>
            </a:r>
          </a:p>
          <a:p>
            <a:endParaRPr lang="cs-CZ" sz="1600" dirty="0"/>
          </a:p>
          <a:p>
            <a:r>
              <a:rPr lang="cs-CZ" sz="1600" b="1" dirty="0"/>
              <a:t>Zabezpečovací detence</a:t>
            </a:r>
          </a:p>
          <a:p>
            <a:endParaRPr lang="cs-CZ" sz="1600" dirty="0"/>
          </a:p>
          <a:p>
            <a:r>
              <a:rPr lang="cs-CZ" sz="1600" b="1" dirty="0"/>
              <a:t>Zabrání majetku</a:t>
            </a:r>
          </a:p>
          <a:p>
            <a:pPr lvl="0"/>
            <a:endParaRPr lang="cs-CZ" sz="1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1598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55B574-9006-2C1F-C3D9-848E31143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1368151"/>
          </a:xfrm>
        </p:spPr>
        <p:txBody>
          <a:bodyPr>
            <a:normAutofit/>
          </a:bodyPr>
          <a:lstStyle/>
          <a:p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Spolupráce</a:t>
            </a:r>
            <a:endParaRPr lang="cs-CZ" sz="320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C1FCF20-0305-1759-F7F4-537A699B44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600" y="2780928"/>
            <a:ext cx="6800800" cy="2952328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Spolupráce s dítětem, mladistvým a jeho sociální prostředím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zákonní zástupci,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kurátoři pro mládež,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škola (třídní učitelé, výchovní poradci),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lektoři preventivních programů (preventivní program Aristoteles, probační program Změnit směr)</a:t>
            </a:r>
          </a:p>
          <a:p>
            <a:pPr marL="342900" lvl="0" indent="-342900" algn="l">
              <a:buFontTx/>
              <a:buChar char="-"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pomáhající organizace: Ratolest Brno, Drom, Armáda spásy,            IQ Roma servis, Sdružení Petrov, Diagnostický ústav v Brně, </a:t>
            </a:r>
            <a:r>
              <a:rPr lang="cs-CZ" sz="1600" b="0" dirty="0">
                <a:solidFill>
                  <a:prstClr val="black"/>
                </a:solidFill>
              </a:rPr>
              <a:t>Podané ruce,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SVP, výchovné ústavy ad.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orgány činné v trestním řízení: policie, státní zastupitelství, soudy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9022707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lastní 1">
      <a:majorFont>
        <a:latin typeface="Helvetica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6B8423E0DE7F4E935077334015AD5B" ma:contentTypeVersion="12" ma:contentTypeDescription="Vytvoří nový dokument" ma:contentTypeScope="" ma:versionID="2593ab5e7f5e92d7e4ae6937c3e059d5">
  <xsd:schema xmlns:xsd="http://www.w3.org/2001/XMLSchema" xmlns:xs="http://www.w3.org/2001/XMLSchema" xmlns:p="http://schemas.microsoft.com/office/2006/metadata/properties" xmlns:ns2="8b667fec-ca8a-4ebd-b1d3-cf5fc72b29a4" targetNamespace="http://schemas.microsoft.com/office/2006/metadata/properties" ma:root="true" ma:fieldsID="a10c01574c7a04cbaa7a2ad2b6b46dc7" ns2:_="">
    <xsd:import namespace="8b667fec-ca8a-4ebd-b1d3-cf5fc72b29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67fec-ca8a-4ebd-b1d3-cf5fc72b2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8574510d-52ad-4a42-8116-c3898fb515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667fec-ca8a-4ebd-b1d3-cf5fc72b29a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A1CF618-7D53-4823-AF80-CC7EF92CBCE1}"/>
</file>

<file path=customXml/itemProps2.xml><?xml version="1.0" encoding="utf-8"?>
<ds:datastoreItem xmlns:ds="http://schemas.openxmlformats.org/officeDocument/2006/customXml" ds:itemID="{0D1726A8-F6BD-4190-A6AA-931F5F49D0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391AA9-7E0F-4015-8C3A-3FDAE682E9C5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4818</TotalTime>
  <Words>651</Words>
  <Application>Microsoft Office PowerPoint</Application>
  <PresentationFormat>Předvádění na obrazovce (4:3)</PresentationFormat>
  <Paragraphs>91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Calibri</vt:lpstr>
      <vt:lpstr>Helvetica</vt:lpstr>
      <vt:lpstr>Motiv systému Office</vt:lpstr>
      <vt:lpstr>Probační a mediační služba </vt:lpstr>
      <vt:lpstr>Poslání a cíle Probační a mediační služby</vt:lpstr>
      <vt:lpstr>Soudnictví ve věcech mládeže děti do 15 let mladiství od 15 do 18 let</vt:lpstr>
      <vt:lpstr>Opatření – výchovná, ochranná, trestní</vt:lpstr>
      <vt:lpstr>Prezentace aplikace PowerPoint</vt:lpstr>
      <vt:lpstr>Výchovná opatření</vt:lpstr>
      <vt:lpstr>Trestní opatření</vt:lpstr>
      <vt:lpstr>Ochranná opatření</vt:lpstr>
      <vt:lpstr>Spolupráce</vt:lpstr>
      <vt:lpstr>Děkuji za pozornost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HLAVNÍ NADPIS</dc:title>
  <dc:creator>Jakešová Miroslava</dc:creator>
  <cp:lastModifiedBy>Růžičková Jana</cp:lastModifiedBy>
  <cp:revision>309</cp:revision>
  <cp:lastPrinted>2021-10-04T06:22:11Z</cp:lastPrinted>
  <dcterms:created xsi:type="dcterms:W3CDTF">2020-09-03T11:00:26Z</dcterms:created>
  <dcterms:modified xsi:type="dcterms:W3CDTF">2026-05-15T14:42:12Z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0x010100E96B8423E0DE7F4E935077334015AD5B</vt:lpwstr>
  </property>
</Properties>
</file>