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4" r:id="rId6"/>
    <p:sldId id="265" r:id="rId7"/>
    <p:sldId id="259" r:id="rId8"/>
    <p:sldId id="263" r:id="rId9"/>
    <p:sldId id="268" r:id="rId10"/>
    <p:sldId id="270" r:id="rId11"/>
    <p:sldId id="269" r:id="rId12"/>
    <p:sldId id="273" r:id="rId13"/>
    <p:sldId id="274" r:id="rId14"/>
    <p:sldId id="271" r:id="rId1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156082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6969855-A213-7C1D-89D3-4251F221BC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7FB69112-9888-C3AA-1CB1-A9B12FD967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EDD4FD9-CBE2-3B0F-9D5B-DD1318E55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D24F2-F757-4581-B4C4-ED6F2E611922}" type="datetimeFigureOut">
              <a:rPr lang="cs-CZ" smtClean="0"/>
              <a:t>21.05.2026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A099DBD-7A39-91F8-F1F3-5CDBC3BD2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EB20D03-F7EF-6C49-5896-5AA8A544A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F3F66-3A4B-4D0D-8CD2-2C0D0768C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6458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1BDB5EE-C80C-5A6D-BDAE-130E8C523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FC328554-1A6A-A6CB-8F49-E9E476E561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CEF3E0E-3237-BEDD-BF8C-A957D4114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D24F2-F757-4581-B4C4-ED6F2E611922}" type="datetimeFigureOut">
              <a:rPr lang="cs-CZ" smtClean="0"/>
              <a:t>21.05.2026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460E30B-8A96-144C-22CF-17399CFF4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8BB7A13-ED48-A1B9-1E1B-8A5D92AC8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F3F66-3A4B-4D0D-8CD2-2C0D0768C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6485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3899A243-E061-0ADF-96AC-A7E161D416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11229E7D-A2BB-E153-5C9B-F77488AE97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8F8D6E4-855B-5E07-F8F6-BE1D49DC9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D24F2-F757-4581-B4C4-ED6F2E611922}" type="datetimeFigureOut">
              <a:rPr lang="cs-CZ" smtClean="0"/>
              <a:t>21.05.2026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F917591-BA1C-58CC-D96D-66D248E08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F18CDED-AE74-339E-FE50-5C8B89DC9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F3F66-3A4B-4D0D-8CD2-2C0D0768C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3928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ADD599F-A054-DDE9-FDA9-19C1B01D6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3BC3D22-4E7D-2D00-5655-F6BD9368B2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941A32A-31A5-61FE-BF59-186AEC79A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D24F2-F757-4581-B4C4-ED6F2E611922}" type="datetimeFigureOut">
              <a:rPr lang="cs-CZ" smtClean="0"/>
              <a:t>21.05.2026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098A001-7F4C-74E0-1FAF-8B7C1523F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F6196B4-27AE-EEEE-3647-B4FCA63F3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F3F66-3A4B-4D0D-8CD2-2C0D0768C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4822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EFEB174-5A6B-BF0B-C840-8C8058488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70FB516-E2B0-A9CC-4094-DB1C689F40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557D469-4A76-07EA-6053-7FA26711E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D24F2-F757-4581-B4C4-ED6F2E611922}" type="datetimeFigureOut">
              <a:rPr lang="cs-CZ" smtClean="0"/>
              <a:t>21.05.2026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3E5240B-7511-3C32-4F0B-9F4174C39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B7E8F05-2032-196E-E4F5-EE89EE9FD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F3F66-3A4B-4D0D-8CD2-2C0D0768C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4332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EFB6247-5BD7-D5FB-63A8-E919A84A7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08B68EA-C3E5-E558-9C3C-1330F8B66C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40AE1708-304F-F9ED-E5A0-D662B5FC4B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C608EAC1-2699-21AA-8021-FB23C7616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D24F2-F757-4581-B4C4-ED6F2E611922}" type="datetimeFigureOut">
              <a:rPr lang="cs-CZ" smtClean="0"/>
              <a:t>21.05.2026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63EE589F-7E35-B16A-7EC8-ED3B49894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8BB36C3C-CB90-7133-A34C-C78A0AB64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F3F66-3A4B-4D0D-8CD2-2C0D0768C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3043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F54AF2B-2A50-65AB-6361-633A84B65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4D72A31-244E-D303-60F5-97043CCB3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10A4F161-DAAB-2187-67C9-82E0A32CA9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F56854CC-CAE6-97A6-6EF6-EEDFC8ED3D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6DD939D-538F-30BF-1E22-EE54F259DD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24A335C7-0AEA-58B7-71C5-B517E7C47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D24F2-F757-4581-B4C4-ED6F2E611922}" type="datetimeFigureOut">
              <a:rPr lang="cs-CZ" smtClean="0"/>
              <a:t>21.05.2026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AEF23952-2CA0-EC63-1D1D-B1DD82297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7F2EBB22-860B-64FF-53BF-0356E5E04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F3F66-3A4B-4D0D-8CD2-2C0D0768C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8664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4F47CD5-ED2B-7BDD-B522-9E54DE156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046709E0-6BA4-7413-21D2-7D0878CBA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D24F2-F757-4581-B4C4-ED6F2E611922}" type="datetimeFigureOut">
              <a:rPr lang="cs-CZ" smtClean="0"/>
              <a:t>21.05.2026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D9C43EE6-35BE-93A7-C363-DB4F25F8D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75EF9E8F-CDCA-58AF-45C1-170E8F18A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F3F66-3A4B-4D0D-8CD2-2C0D0768C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4633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D536E313-38F1-061A-8B78-5629E7B7D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D24F2-F757-4581-B4C4-ED6F2E611922}" type="datetimeFigureOut">
              <a:rPr lang="cs-CZ" smtClean="0"/>
              <a:t>21.05.2026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7584A803-FDD4-16D8-69FA-D849AEA2E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56DDBD41-F166-25C0-38D5-925DA0010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F3F66-3A4B-4D0D-8CD2-2C0D0768C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1839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B607C9D-17D2-B93A-5DC5-FBDAD4F79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0551B9F-3BFA-C063-7116-D4713139B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221AC4C-084B-5491-AB7E-96D7EE5B7B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D71DD52-41BE-0A85-956F-497C185A8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D24F2-F757-4581-B4C4-ED6F2E611922}" type="datetimeFigureOut">
              <a:rPr lang="cs-CZ" smtClean="0"/>
              <a:t>21.05.2026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C8E6EDC0-B655-3CAB-4E9C-7E0E0380A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A7AD64F-CF5F-F984-8CDF-AA04FF91A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F3F66-3A4B-4D0D-8CD2-2C0D0768C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8591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BF00461-83F0-C450-0611-6489EA8F8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43990E90-179D-F69C-0203-E219219316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5158D348-FD98-B1EF-24A4-973BFD03D5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6E6A87E-7841-400C-A2A6-0FF10A618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D24F2-F757-4581-B4C4-ED6F2E611922}" type="datetimeFigureOut">
              <a:rPr lang="cs-CZ" smtClean="0"/>
              <a:t>21.05.2026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443A59AC-5E60-1239-CE46-A33576C89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FF8D42D-457E-CB26-5DFA-7EE83297B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F3F66-3A4B-4D0D-8CD2-2C0D0768C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3729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E8027547-4FB8-9804-2281-E325C011F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6BDCC37-D79F-E220-5B00-2C0829A440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E688CA2-8437-75C9-BA15-9D52DA3EF4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5ED24F2-F757-4581-B4C4-ED6F2E611922}" type="datetimeFigureOut">
              <a:rPr lang="cs-CZ" smtClean="0"/>
              <a:t>21.05.2026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66CC19C-8A32-A405-170F-DF791E4E8F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9544E8F-04E5-A1F3-324A-4E0F0D0846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BF3F66-3A4B-4D0D-8CD2-2C0D0768CF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0373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9223944-65E0-8D61-2637-8B7F521173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6857999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cs-CZ" sz="72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Sebeobhájcovství</a:t>
            </a:r>
            <a:r>
              <a:rPr lang="cs-CZ" sz="7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cs-CZ" sz="7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cs-CZ" sz="7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</a:t>
            </a:r>
            <a:br>
              <a:rPr lang="cs-CZ" sz="7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cs-CZ" sz="7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lidé mezi dětstvím a dospělostí ohrožení sociálním vyloučením</a:t>
            </a:r>
            <a:br>
              <a:rPr lang="cs-CZ" sz="7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cs-CZ" sz="5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cs-CZ" sz="5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cs-CZ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Libor Musil</a:t>
            </a:r>
          </a:p>
        </p:txBody>
      </p:sp>
    </p:spTree>
    <p:extLst>
      <p:ext uri="{BB962C8B-B14F-4D97-AF65-F5344CB8AC3E}">
        <p14:creationId xmlns:p14="http://schemas.microsoft.com/office/powerpoint/2010/main" val="2593892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4ED8B8-F433-2AF4-5A12-83E33777E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781"/>
            <a:ext cx="12192000" cy="643212"/>
          </a:xfrm>
          <a:solidFill>
            <a:srgbClr val="FF0000"/>
          </a:solidFill>
        </p:spPr>
        <p:txBody>
          <a:bodyPr>
            <a:normAutofit fontScale="90000"/>
          </a:bodyPr>
          <a:lstStyle/>
          <a:p>
            <a:pPr algn="ctr"/>
            <a:r>
              <a:rPr lang="cs-CZ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Kdo určuje, co je důležité?</a:t>
            </a: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7AE8A8F5-4441-2B77-B5F9-5EE644F46330}"/>
              </a:ext>
            </a:extLst>
          </p:cNvPr>
          <p:cNvSpPr/>
          <p:nvPr/>
        </p:nvSpPr>
        <p:spPr>
          <a:xfrm>
            <a:off x="0" y="612893"/>
            <a:ext cx="6095999" cy="624510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sociální vylučování:</a:t>
            </a:r>
          </a:p>
          <a:p>
            <a:pPr algn="ctr"/>
            <a:endParaRPr lang="cs-CZ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cs-CZ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někdo jiný</a:t>
            </a:r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než ti, kdo jsou zbavováni příležitostí, </a:t>
            </a:r>
          </a:p>
          <a:p>
            <a:pPr algn="ctr"/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určuje jaké příležitosti mají pro ně být dostupné</a:t>
            </a:r>
          </a:p>
          <a:p>
            <a:pPr algn="ctr"/>
            <a:r>
              <a:rPr lang="cs-CZ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/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bez ohledu na jejich přání, určuje co pro ně má být důležité</a:t>
            </a:r>
            <a:endParaRPr lang="cs-CZ" sz="36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51339727-E883-D3E8-E13D-C54580BA88C9}"/>
              </a:ext>
            </a:extLst>
          </p:cNvPr>
          <p:cNvSpPr/>
          <p:nvPr/>
        </p:nvSpPr>
        <p:spPr>
          <a:xfrm>
            <a:off x="6095998" y="631943"/>
            <a:ext cx="6095999" cy="620700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sociální  začleňování: </a:t>
            </a:r>
          </a:p>
          <a:p>
            <a:pPr algn="ctr"/>
            <a:endParaRPr lang="cs-CZ" sz="36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cs-CZ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ti, kdo mají vliv</a:t>
            </a:r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na příležitosti lidí zbavovaných příležitostí, </a:t>
            </a:r>
          </a:p>
          <a:p>
            <a:pPr algn="ctr"/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berou v úvahu jejich přání a </a:t>
            </a:r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spolupracují s nimi, při zajišťování souhry okolností</a:t>
            </a:r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díky které se jejich přání mohou naplnit</a:t>
            </a:r>
            <a:endParaRPr lang="cs-CZ" sz="36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0828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60F4E71-BFB6-5A68-3E91-207F02361C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-1586"/>
            <a:ext cx="12192000" cy="620712"/>
          </a:xfrm>
          <a:solidFill>
            <a:srgbClr val="FF0000"/>
          </a:solidFill>
        </p:spPr>
        <p:txBody>
          <a:bodyPr>
            <a:normAutofit fontScale="90000"/>
          </a:bodyPr>
          <a:lstStyle/>
          <a:p>
            <a:r>
              <a:rPr lang="cs-CZ" sz="48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sebeobhájcovství</a:t>
            </a:r>
            <a:r>
              <a:rPr lang="cs-CZ" sz="4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sociální začleňování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FF77A902-816C-DBCD-75F6-0132A7F7374D}"/>
              </a:ext>
            </a:extLst>
          </p:cNvPr>
          <p:cNvSpPr/>
          <p:nvPr/>
        </p:nvSpPr>
        <p:spPr>
          <a:xfrm>
            <a:off x="38099" y="619126"/>
            <a:ext cx="12191999" cy="623887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3800" b="1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sebeobhájcovství</a:t>
            </a:r>
            <a:r>
              <a:rPr lang="cs-CZ" sz="3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je </a:t>
            </a:r>
            <a:r>
              <a:rPr lang="cs-CZ" sz="3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způsob, jak pomocí vyjednávání zařídit,</a:t>
            </a:r>
          </a:p>
          <a:p>
            <a:endParaRPr lang="cs-CZ" sz="16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4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aby se ti, jejichž příležitosti jsou omezovány,</a:t>
            </a:r>
            <a:r>
              <a:rPr lang="cs-CZ" sz="4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/>
            <a:r>
              <a:rPr lang="cs-CZ" sz="4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zastali sami sebe a svých přání</a:t>
            </a:r>
          </a:p>
          <a:p>
            <a:r>
              <a:rPr lang="cs-CZ" sz="4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aby ti, kdo mají vliv na příležitosti, </a:t>
            </a:r>
            <a:r>
              <a:rPr lang="cs-CZ" sz="4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díky tomu</a:t>
            </a:r>
          </a:p>
          <a:p>
            <a:pPr lvl="2"/>
            <a:endParaRPr lang="cs-CZ" sz="16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2"/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vzali </a:t>
            </a:r>
            <a:r>
              <a:rPr lang="cs-CZ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 úvahu přání </a:t>
            </a:r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lidí, jejichž příležitosti jsou omezovány, </a:t>
            </a:r>
          </a:p>
          <a:p>
            <a:pPr lvl="2"/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začali jejich přání</a:t>
            </a:r>
            <a:r>
              <a:rPr lang="cs-CZ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brát vážně</a:t>
            </a:r>
          </a:p>
          <a:p>
            <a:pPr lvl="2"/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spolupracovali s nimi, při </a:t>
            </a:r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vytváření příležitostí pro</a:t>
            </a:r>
            <a:r>
              <a:rPr lang="cs-CZ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naplňování jejich přání</a:t>
            </a:r>
          </a:p>
          <a:p>
            <a:pPr algn="ctr"/>
            <a:r>
              <a:rPr lang="cs-CZ" sz="1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34339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85BC317-C883-22A6-9867-67AD9F4A1C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793820"/>
          </a:xfrm>
          <a:solidFill>
            <a:srgbClr val="FF0000"/>
          </a:solidFill>
        </p:spPr>
        <p:txBody>
          <a:bodyPr>
            <a:normAutofit fontScale="90000"/>
          </a:bodyPr>
          <a:lstStyle/>
          <a:p>
            <a:r>
              <a:rPr lang="cs-CZ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podporou </a:t>
            </a:r>
            <a:r>
              <a:rPr lang="cs-CZ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sebeobhajování</a:t>
            </a:r>
            <a:r>
              <a:rPr lang="cs-CZ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jedinců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B48AC7D8-4E3E-45E2-4B70-5626E2A8798A}"/>
              </a:ext>
            </a:extLst>
          </p:cNvPr>
          <p:cNvSpPr/>
          <p:nvPr/>
        </p:nvSpPr>
        <p:spPr>
          <a:xfrm>
            <a:off x="0" y="793820"/>
            <a:ext cx="6240026" cy="60641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podpůrce na požádání pomáhá </a:t>
            </a:r>
          </a:p>
          <a:p>
            <a:pPr algn="ctr"/>
            <a:endParaRPr lang="cs-CZ" sz="12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ujasnit si situaci a cíl jejího řešení, </a:t>
            </a:r>
          </a:p>
          <a:p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porozumět procedurám, </a:t>
            </a:r>
          </a:p>
          <a:p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připravit si dokumentaci a postup vyjednávání, </a:t>
            </a:r>
          </a:p>
          <a:p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oslovit důležité lidi</a:t>
            </a:r>
          </a:p>
          <a:p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nacvičit si komunikaci s nimi</a:t>
            </a:r>
          </a:p>
          <a:p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apod.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68D8A790-3E76-2695-9093-A1F6E1F8C6E0}"/>
              </a:ext>
            </a:extLst>
          </p:cNvPr>
          <p:cNvSpPr/>
          <p:nvPr/>
        </p:nvSpPr>
        <p:spPr>
          <a:xfrm>
            <a:off x="6240026" y="793819"/>
            <a:ext cx="5951974" cy="247189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výhody</a:t>
            </a:r>
          </a:p>
          <a:p>
            <a:r>
              <a:rPr lang="cs-CZ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dosažení konkrétních výsledků (pokud existuje rámcová souhra příznivých okolností)  </a:t>
            </a:r>
          </a:p>
          <a:p>
            <a:r>
              <a:rPr lang="cs-CZ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posílení osobních kompetencí </a:t>
            </a:r>
            <a:r>
              <a:rPr lang="cs-CZ" sz="3600" b="1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5FD157B2-7439-8DD5-D9B2-5C671C011B68}"/>
              </a:ext>
            </a:extLst>
          </p:cNvPr>
          <p:cNvSpPr/>
          <p:nvPr/>
        </p:nvSpPr>
        <p:spPr>
          <a:xfrm>
            <a:off x="6240026" y="3265714"/>
            <a:ext cx="5951974" cy="3592286"/>
          </a:xfrm>
          <a:prstGeom prst="rect">
            <a:avLst/>
          </a:prstGeom>
          <a:solidFill>
            <a:srgbClr val="66FF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nevýhody</a:t>
            </a:r>
          </a:p>
          <a:p>
            <a:r>
              <a:rPr lang="cs-CZ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pokud potenciál jedince nestačí, cíl naplní podpůrce a jedinec zůstává závislým      </a:t>
            </a:r>
          </a:p>
          <a:p>
            <a:r>
              <a:rPr lang="cs-CZ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nenaplnění cíle, pokud je jeho dosažení podmíněno širší změnou podmínek</a:t>
            </a:r>
          </a:p>
        </p:txBody>
      </p:sp>
    </p:spTree>
    <p:extLst>
      <p:ext uri="{BB962C8B-B14F-4D97-AF65-F5344CB8AC3E}">
        <p14:creationId xmlns:p14="http://schemas.microsoft.com/office/powerpoint/2010/main" val="17033125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85BC317-C883-22A6-9867-67AD9F4A1C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633046"/>
          </a:xfrm>
          <a:solidFill>
            <a:srgbClr val="FF0000"/>
          </a:solidFill>
        </p:spPr>
        <p:txBody>
          <a:bodyPr>
            <a:noAutofit/>
          </a:bodyPr>
          <a:lstStyle/>
          <a:p>
            <a:r>
              <a:rPr lang="cs-CZ" sz="4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organizační podpora skupiny </a:t>
            </a:r>
            <a:r>
              <a:rPr lang="cs-CZ" sz="4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sebeobhájců</a:t>
            </a:r>
            <a:endParaRPr lang="cs-CZ" sz="4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B48AC7D8-4E3E-45E2-4B70-5626E2A8798A}"/>
              </a:ext>
            </a:extLst>
          </p:cNvPr>
          <p:cNvSpPr/>
          <p:nvPr/>
        </p:nvSpPr>
        <p:spPr>
          <a:xfrm>
            <a:off x="0" y="633047"/>
            <a:ext cx="6240026" cy="622495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podpůrce na požádání pomáhá </a:t>
            </a:r>
          </a:p>
          <a:p>
            <a:pPr algn="ctr"/>
            <a:endParaRPr lang="cs-CZ" sz="1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3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diskutovat a ujasnit si situaci a cíl jejího řešení, </a:t>
            </a:r>
          </a:p>
          <a:p>
            <a:r>
              <a:rPr lang="cs-CZ" sz="3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porozumět procedurám</a:t>
            </a:r>
          </a:p>
          <a:p>
            <a:r>
              <a:rPr lang="cs-CZ" sz="3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promyslet postup, </a:t>
            </a:r>
          </a:p>
          <a:p>
            <a:r>
              <a:rPr lang="cs-CZ" sz="3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formulovat stanovisko a účinně ho sdělit autoritám, </a:t>
            </a:r>
          </a:p>
          <a:p>
            <a:r>
              <a:rPr lang="cs-CZ" sz="3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rozdělit si úkoly</a:t>
            </a:r>
          </a:p>
          <a:p>
            <a:pPr lvl="1"/>
            <a:r>
              <a:rPr lang="cs-CZ" sz="3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3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příprava dokumentace </a:t>
            </a:r>
          </a:p>
          <a:p>
            <a:pPr lvl="1"/>
            <a:r>
              <a:rPr lang="cs-CZ" sz="3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3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oslovení různých autorit a  vyjednávání s nimi</a:t>
            </a:r>
          </a:p>
          <a:p>
            <a:pPr lvl="1"/>
            <a:r>
              <a:rPr lang="cs-CZ" sz="3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cs-CZ" sz="3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organizace kolektivní akce</a:t>
            </a:r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</a:t>
            </a:r>
          </a:p>
          <a:p>
            <a:pPr lvl="1"/>
            <a:r>
              <a:rPr lang="cs-CZ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3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aj.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68D8A790-3E76-2695-9093-A1F6E1F8C6E0}"/>
              </a:ext>
            </a:extLst>
          </p:cNvPr>
          <p:cNvSpPr/>
          <p:nvPr/>
        </p:nvSpPr>
        <p:spPr>
          <a:xfrm>
            <a:off x="6240026" y="633047"/>
            <a:ext cx="5951974" cy="426049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výhody</a:t>
            </a:r>
          </a:p>
          <a:p>
            <a:r>
              <a:rPr lang="cs-CZ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posílení osobních kompetencí</a:t>
            </a:r>
          </a:p>
          <a:p>
            <a:r>
              <a:rPr lang="cs-CZ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do stanoviska skupiny se promítnou i názory těch, kdo se obávají/stydí veřejně vyjádřit </a:t>
            </a:r>
          </a:p>
          <a:p>
            <a:r>
              <a:rPr lang="cs-CZ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kolektivní dosažení širší změny podmínek, pokud je třeba</a:t>
            </a:r>
          </a:p>
          <a:p>
            <a:r>
              <a:rPr lang="cs-CZ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využití různých potenciálů různých jedinců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5FD157B2-7439-8DD5-D9B2-5C671C011B68}"/>
              </a:ext>
            </a:extLst>
          </p:cNvPr>
          <p:cNvSpPr/>
          <p:nvPr/>
        </p:nvSpPr>
        <p:spPr>
          <a:xfrm>
            <a:off x="6240026" y="4893547"/>
            <a:ext cx="5951974" cy="1964452"/>
          </a:xfrm>
          <a:prstGeom prst="rect">
            <a:avLst/>
          </a:prstGeom>
          <a:solidFill>
            <a:srgbClr val="66FF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nevýhody</a:t>
            </a:r>
          </a:p>
          <a:p>
            <a:r>
              <a:rPr lang="cs-CZ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prosazování se „silnějších“ jedinců a „upozadění“ méně průbojných</a:t>
            </a:r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40972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6427350-9691-1ED5-69BC-1DC96E66C4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92"/>
            <a:ext cx="12192000" cy="660499"/>
          </a:xfrm>
          <a:solidFill>
            <a:srgbClr val="FF0000"/>
          </a:solidFill>
        </p:spPr>
        <p:txBody>
          <a:bodyPr>
            <a:normAutofit fontScale="90000"/>
          </a:bodyPr>
          <a:lstStyle/>
          <a:p>
            <a:r>
              <a:rPr lang="cs-CZ" sz="4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Jak na to?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F5E1EA82-23A1-A6A6-C1DA-F3B552206A05}"/>
              </a:ext>
            </a:extLst>
          </p:cNvPr>
          <p:cNvSpPr/>
          <p:nvPr/>
        </p:nvSpPr>
        <p:spPr>
          <a:xfrm>
            <a:off x="0" y="643094"/>
            <a:ext cx="3848519" cy="6232309"/>
          </a:xfrm>
          <a:prstGeom prst="rect">
            <a:avLst/>
          </a:prstGeom>
          <a:solidFill>
            <a:srgbClr val="66FF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profesionální</a:t>
            </a:r>
            <a:r>
              <a:rPr lang="cs-CZ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důraz na vzdělávání</a:t>
            </a:r>
          </a:p>
          <a:p>
            <a:endParaRPr lang="cs-CZ" sz="8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2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přání osobního růstu</a:t>
            </a:r>
            <a:r>
              <a:rPr lang="cs-CZ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rozvoje osobních kompetencí</a:t>
            </a:r>
            <a:endParaRPr lang="cs-CZ" sz="2800" b="1" i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sz="800" b="1" i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rizika</a:t>
            </a:r>
          </a:p>
          <a:p>
            <a:pPr lvl="1"/>
            <a:r>
              <a:rPr lang="cs-CZ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relativně silná </a:t>
            </a:r>
            <a:r>
              <a:rPr lang="cs-CZ" sz="2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strukturace a kontrola činnosti profesionály</a:t>
            </a:r>
          </a:p>
          <a:p>
            <a:pPr lvl="1"/>
            <a:r>
              <a:rPr lang="cs-CZ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slabá podpora nezávislosti </a:t>
            </a:r>
          </a:p>
          <a:p>
            <a:pPr lvl="1"/>
            <a:endParaRPr lang="cs-CZ" sz="8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ale </a:t>
            </a:r>
            <a:r>
              <a:rPr lang="cs-CZ" sz="2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nepodceňovat </a:t>
            </a:r>
            <a:r>
              <a:rPr lang="cs-CZ" sz="2800" b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reselienci</a:t>
            </a:r>
            <a:r>
              <a:rPr lang="cs-CZ" sz="2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2800" b="1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sebeobhájců</a:t>
            </a:r>
            <a:r>
              <a:rPr lang="cs-CZ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659C9BFE-A6D4-C49D-11C2-2FA714171F0C}"/>
              </a:ext>
            </a:extLst>
          </p:cNvPr>
          <p:cNvSpPr/>
          <p:nvPr/>
        </p:nvSpPr>
        <p:spPr>
          <a:xfrm>
            <a:off x="3858571" y="653142"/>
            <a:ext cx="4200210" cy="61948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2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aktivistický:</a:t>
            </a:r>
            <a:r>
              <a:rPr lang="cs-CZ" sz="2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důraz na vyjednávání a politickou akci</a:t>
            </a:r>
          </a:p>
          <a:p>
            <a:r>
              <a:rPr lang="cs-CZ" sz="2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přání</a:t>
            </a:r>
            <a:r>
              <a:rPr lang="cs-CZ" sz="2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která se týkají</a:t>
            </a:r>
          </a:p>
          <a:p>
            <a:pPr lvl="1"/>
            <a:r>
              <a:rPr lang="cs-CZ" sz="2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rovnoprávnosti </a:t>
            </a:r>
          </a:p>
          <a:p>
            <a:pPr lvl="1"/>
            <a:r>
              <a:rPr lang="cs-CZ" sz="2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zájmů širší skupiny</a:t>
            </a:r>
          </a:p>
          <a:p>
            <a:pPr lvl="1"/>
            <a:r>
              <a:rPr lang="cs-CZ" sz="2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rozvoje </a:t>
            </a:r>
            <a:r>
              <a:rPr lang="cs-CZ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služeb</a:t>
            </a:r>
          </a:p>
          <a:p>
            <a:pPr lvl="1"/>
            <a:r>
              <a:rPr lang="cs-CZ" sz="2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nezávislosti na dominantních lidech </a:t>
            </a:r>
          </a:p>
          <a:p>
            <a:r>
              <a:rPr lang="cs-CZ" sz="2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cs-CZ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2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rizika</a:t>
            </a:r>
          </a:p>
          <a:p>
            <a:pPr lvl="1"/>
            <a:r>
              <a:rPr lang="cs-CZ" sz="2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závislosti méně průbojných</a:t>
            </a:r>
            <a:r>
              <a:rPr lang="cs-CZ" sz="2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na mocných </a:t>
            </a:r>
            <a:r>
              <a:rPr lang="cs-CZ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uvnitř</a:t>
            </a:r>
            <a:r>
              <a:rPr lang="cs-CZ" sz="2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skupiny</a:t>
            </a:r>
          </a:p>
          <a:p>
            <a:pPr lvl="1"/>
            <a:r>
              <a:rPr lang="cs-CZ" sz="2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ostrovů </a:t>
            </a:r>
            <a:r>
              <a:rPr lang="cs-CZ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vandalství </a:t>
            </a:r>
            <a:endParaRPr lang="cs-CZ" sz="2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2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ale </a:t>
            </a:r>
            <a:r>
              <a:rPr lang="cs-CZ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nepotlačovat angažovanost mnohých obavou z excesů některých</a:t>
            </a:r>
            <a:r>
              <a:rPr lang="cs-CZ" sz="2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</a:t>
            </a:r>
            <a:endParaRPr lang="cs-CZ" sz="24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FFA35AD9-F121-7C84-4273-F6FAF63C8E73}"/>
              </a:ext>
            </a:extLst>
          </p:cNvPr>
          <p:cNvSpPr/>
          <p:nvPr/>
        </p:nvSpPr>
        <p:spPr>
          <a:xfrm>
            <a:off x="8058781" y="663190"/>
            <a:ext cx="4133219" cy="619211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2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etnografický:</a:t>
            </a:r>
            <a:r>
              <a:rPr lang="cs-CZ" sz="2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důraz na autonomii a spontaneitu</a:t>
            </a:r>
          </a:p>
          <a:p>
            <a:endParaRPr lang="cs-CZ" sz="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2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2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přání</a:t>
            </a:r>
            <a:r>
              <a:rPr lang="cs-CZ" sz="2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která se týkají</a:t>
            </a:r>
          </a:p>
          <a:p>
            <a:pPr lvl="1"/>
            <a:r>
              <a:rPr lang="cs-CZ" sz="2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ujasnění si </a:t>
            </a:r>
            <a:r>
              <a:rPr lang="cs-CZ" sz="2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identity</a:t>
            </a:r>
            <a:r>
              <a:rPr lang="cs-CZ" sz="2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lvl="1"/>
            <a:r>
              <a:rPr lang="cs-CZ" sz="2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překonání potlačené identity</a:t>
            </a:r>
          </a:p>
          <a:p>
            <a:pPr lvl="1"/>
            <a:r>
              <a:rPr lang="cs-CZ" sz="2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alternativního či autonomního </a:t>
            </a:r>
            <a:r>
              <a:rPr lang="cs-CZ" sz="2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stylu  života</a:t>
            </a:r>
          </a:p>
          <a:p>
            <a:pPr lvl="1"/>
            <a:endParaRPr lang="cs-CZ" sz="8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2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rizika </a:t>
            </a:r>
          </a:p>
          <a:p>
            <a:pPr lvl="1"/>
            <a:r>
              <a:rPr lang="cs-CZ" sz="2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vznik </a:t>
            </a:r>
            <a:r>
              <a:rPr lang="cs-CZ" sz="2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podsvětí</a:t>
            </a:r>
            <a:r>
              <a:rPr lang="cs-CZ" sz="2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</a:p>
          <a:p>
            <a:r>
              <a:rPr lang="cs-CZ" sz="2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ale </a:t>
            </a:r>
            <a:r>
              <a:rPr lang="cs-CZ" sz="2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nepotlačovat touhu po svébytnosti předsudky o fatální pokleslosti</a:t>
            </a:r>
            <a:r>
              <a:rPr lang="cs-CZ" sz="2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839509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366F132-EE70-8337-0E3B-05100D4F96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65317" y="0"/>
            <a:ext cx="12192000" cy="6858000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cs-CZ" sz="7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Jak využít </a:t>
            </a:r>
            <a:br>
              <a:rPr lang="cs-CZ" sz="7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cs-CZ" sz="4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cs-CZ" sz="7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sebeobhájcovství</a:t>
            </a:r>
            <a:r>
              <a:rPr lang="cs-CZ" sz="7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cs-CZ" sz="7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cs-CZ" sz="4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cs-CZ" sz="7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 prevenci sociálního vyloučení  </a:t>
            </a:r>
            <a:br>
              <a:rPr lang="cs-CZ" sz="7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cs-CZ" sz="4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cs-CZ" sz="7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lidí mezi dětstvím a dospělostí?</a:t>
            </a:r>
            <a:br>
              <a:rPr lang="cs-CZ" sz="7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cs-CZ" sz="4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937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3AC7442-DD72-F482-B31F-DD4893F580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81"/>
            <a:ext cx="12192000" cy="883727"/>
          </a:xfrm>
          <a:solidFill>
            <a:srgbClr val="FF0000"/>
          </a:solidFill>
        </p:spPr>
        <p:txBody>
          <a:bodyPr>
            <a:noAutofit/>
          </a:bodyPr>
          <a:lstStyle/>
          <a:p>
            <a:r>
              <a:rPr lang="cs-CZ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sebeobhájcovství</a:t>
            </a:r>
            <a:r>
              <a:rPr lang="cs-CZ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(SO)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7EFB7EA3-8358-4D2E-464C-A6503284DA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886408"/>
            <a:ext cx="12192000" cy="6092890"/>
          </a:xfrm>
          <a:solidFill>
            <a:srgbClr val="FFFF00"/>
          </a:solidFill>
        </p:spPr>
        <p:txBody>
          <a:bodyPr>
            <a:normAutofit fontScale="92500" lnSpcReduction="10000"/>
          </a:bodyPr>
          <a:lstStyle/>
          <a:p>
            <a:r>
              <a:rPr lang="cs-CZ" sz="7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k autonomii a nezávislosti směřující</a:t>
            </a:r>
          </a:p>
          <a:p>
            <a:r>
              <a:rPr lang="cs-CZ" sz="3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cs-CZ" sz="8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podporované</a:t>
            </a:r>
          </a:p>
          <a:p>
            <a:r>
              <a:rPr lang="cs-CZ" sz="43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cs-CZ" sz="8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uplatnění schopnosti zastat se sebe sama</a:t>
            </a:r>
          </a:p>
        </p:txBody>
      </p:sp>
    </p:spTree>
    <p:extLst>
      <p:ext uri="{BB962C8B-B14F-4D97-AF65-F5344CB8AC3E}">
        <p14:creationId xmlns:p14="http://schemas.microsoft.com/office/powerpoint/2010/main" val="3999566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85BC317-C883-22A6-9867-67AD9F4A1C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014"/>
            <a:ext cx="12192000" cy="837066"/>
          </a:xfrm>
          <a:solidFill>
            <a:srgbClr val="FF0000"/>
          </a:solidFill>
        </p:spPr>
        <p:txBody>
          <a:bodyPr>
            <a:normAutofit fontScale="90000"/>
          </a:bodyPr>
          <a:lstStyle/>
          <a:p>
            <a:r>
              <a:rPr lang="cs-CZ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sebeobhájcovství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Ovál 6">
            <a:extLst>
              <a:ext uri="{FF2B5EF4-FFF2-40B4-BE49-F238E27FC236}">
                <a16:creationId xmlns:a16="http://schemas.microsoft.com/office/drawing/2014/main" id="{4E733386-90B2-70CA-3039-1C8E1970FF10}"/>
              </a:ext>
            </a:extLst>
          </p:cNvPr>
          <p:cNvSpPr/>
          <p:nvPr/>
        </p:nvSpPr>
        <p:spPr>
          <a:xfrm>
            <a:off x="0" y="849080"/>
            <a:ext cx="6095998" cy="599690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cs-CZ" sz="4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individuální</a:t>
            </a:r>
          </a:p>
          <a:p>
            <a:endParaRPr lang="cs-CZ" sz="16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cs-CZ" sz="4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podpora jedince při uplatňování  schopnosti vyjednávat a zastat se sebe sama</a:t>
            </a:r>
          </a:p>
          <a:p>
            <a:pPr algn="ctr"/>
            <a:r>
              <a:rPr lang="cs-CZ" sz="4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vál 7">
            <a:extLst>
              <a:ext uri="{FF2B5EF4-FFF2-40B4-BE49-F238E27FC236}">
                <a16:creationId xmlns:a16="http://schemas.microsoft.com/office/drawing/2014/main" id="{07A3037E-8C4A-5F67-9E32-C34CD437B92A}"/>
              </a:ext>
            </a:extLst>
          </p:cNvPr>
          <p:cNvSpPr/>
          <p:nvPr/>
        </p:nvSpPr>
        <p:spPr>
          <a:xfrm>
            <a:off x="6095999" y="849080"/>
            <a:ext cx="6096000" cy="600892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cs-CZ" sz="4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skupinové</a:t>
            </a:r>
          </a:p>
          <a:p>
            <a:pPr algn="r"/>
            <a:endParaRPr lang="cs-CZ" sz="12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cs-CZ" sz="4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organizační podpora skupiny při uplatňování  schopnosti vyjednávat a zastat se sebe sama</a:t>
            </a:r>
          </a:p>
          <a:p>
            <a:pPr algn="r"/>
            <a:r>
              <a:rPr lang="cs-CZ" sz="4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0647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85BC317-C883-22A6-9867-67AD9F4A1C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014"/>
            <a:ext cx="12192000" cy="837066"/>
          </a:xfrm>
          <a:solidFill>
            <a:srgbClr val="FF0000"/>
          </a:solidFill>
        </p:spPr>
        <p:txBody>
          <a:bodyPr>
            <a:normAutofit fontScale="90000"/>
          </a:bodyPr>
          <a:lstStyle/>
          <a:p>
            <a:r>
              <a:rPr lang="cs-CZ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sebeobhájcovství</a:t>
            </a:r>
            <a:r>
              <a:rPr lang="cs-CZ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Ovál 6">
            <a:extLst>
              <a:ext uri="{FF2B5EF4-FFF2-40B4-BE49-F238E27FC236}">
                <a16:creationId xmlns:a16="http://schemas.microsoft.com/office/drawing/2014/main" id="{4E733386-90B2-70CA-3039-1C8E1970FF10}"/>
              </a:ext>
            </a:extLst>
          </p:cNvPr>
          <p:cNvSpPr/>
          <p:nvPr/>
        </p:nvSpPr>
        <p:spPr>
          <a:xfrm>
            <a:off x="0" y="849080"/>
            <a:ext cx="6095998" cy="599690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cs-CZ" sz="4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podpora</a:t>
            </a:r>
          </a:p>
          <a:p>
            <a:pPr algn="ctr"/>
            <a:r>
              <a:rPr lang="cs-CZ" sz="4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jedince</a:t>
            </a:r>
            <a:r>
              <a:rPr lang="cs-CZ" sz="4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ve snaze vyjednávat a  zastat se sebe sama</a:t>
            </a: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cs-CZ" sz="4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vál 7">
            <a:extLst>
              <a:ext uri="{FF2B5EF4-FFF2-40B4-BE49-F238E27FC236}">
                <a16:creationId xmlns:a16="http://schemas.microsoft.com/office/drawing/2014/main" id="{07A3037E-8C4A-5F67-9E32-C34CD437B92A}"/>
              </a:ext>
            </a:extLst>
          </p:cNvPr>
          <p:cNvSpPr/>
          <p:nvPr/>
        </p:nvSpPr>
        <p:spPr>
          <a:xfrm>
            <a:off x="6095999" y="849080"/>
            <a:ext cx="6096000" cy="600892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cs-CZ" sz="4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organizační podpora skupiny</a:t>
            </a:r>
            <a:r>
              <a:rPr lang="cs-CZ" sz="4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ve snaze vyjednávat zastat se členů a dalších lidí</a:t>
            </a:r>
          </a:p>
          <a:p>
            <a:pPr algn="ctr"/>
            <a:r>
              <a:rPr lang="cs-CZ" sz="4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 podobné</a:t>
            </a:r>
          </a:p>
          <a:p>
            <a:pPr algn="ctr"/>
            <a:r>
              <a:rPr lang="cs-CZ" sz="4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situaci</a:t>
            </a:r>
          </a:p>
          <a:p>
            <a:pPr algn="ctr"/>
            <a:endParaRPr lang="cs-CZ" sz="40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endParaRPr lang="cs-CZ" sz="4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7B544D41-5D81-58CC-5C84-F967EF3BB0C4}"/>
              </a:ext>
            </a:extLst>
          </p:cNvPr>
          <p:cNvSpPr/>
          <p:nvPr/>
        </p:nvSpPr>
        <p:spPr>
          <a:xfrm>
            <a:off x="611215" y="4785787"/>
            <a:ext cx="1986455" cy="484632"/>
          </a:xfrm>
          <a:prstGeom prst="rect">
            <a:avLst/>
          </a:prstGeom>
          <a:solidFill>
            <a:srgbClr val="CCFF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mladistvý</a:t>
            </a:r>
          </a:p>
        </p:txBody>
      </p:sp>
      <p:sp>
        <p:nvSpPr>
          <p:cNvPr id="18" name="Obdélník 17">
            <a:extLst>
              <a:ext uri="{FF2B5EF4-FFF2-40B4-BE49-F238E27FC236}">
                <a16:creationId xmlns:a16="http://schemas.microsoft.com/office/drawing/2014/main" id="{4CF78954-9E7A-E17A-E95B-B5676EAB2D8F}"/>
              </a:ext>
            </a:extLst>
          </p:cNvPr>
          <p:cNvSpPr/>
          <p:nvPr/>
        </p:nvSpPr>
        <p:spPr>
          <a:xfrm>
            <a:off x="3878311" y="4692344"/>
            <a:ext cx="1823637" cy="578071"/>
          </a:xfrm>
          <a:prstGeom prst="rect">
            <a:avLst/>
          </a:prstGeom>
          <a:solidFill>
            <a:srgbClr val="CCFF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podpůrce</a:t>
            </a:r>
          </a:p>
        </p:txBody>
      </p:sp>
      <p:sp>
        <p:nvSpPr>
          <p:cNvPr id="19" name="Šipka: obousměrná vodorovná 18">
            <a:extLst>
              <a:ext uri="{FF2B5EF4-FFF2-40B4-BE49-F238E27FC236}">
                <a16:creationId xmlns:a16="http://schemas.microsoft.com/office/drawing/2014/main" id="{49C0B3C7-CB2B-83B2-AF4A-91B736FED0F5}"/>
              </a:ext>
            </a:extLst>
          </p:cNvPr>
          <p:cNvSpPr/>
          <p:nvPr/>
        </p:nvSpPr>
        <p:spPr>
          <a:xfrm>
            <a:off x="2682906" y="4788333"/>
            <a:ext cx="1085222" cy="484632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Veselý obličej 19">
            <a:extLst>
              <a:ext uri="{FF2B5EF4-FFF2-40B4-BE49-F238E27FC236}">
                <a16:creationId xmlns:a16="http://schemas.microsoft.com/office/drawing/2014/main" id="{2C504A18-1C3B-347D-2FC2-5F24B815CF24}"/>
              </a:ext>
            </a:extLst>
          </p:cNvPr>
          <p:cNvSpPr/>
          <p:nvPr/>
        </p:nvSpPr>
        <p:spPr>
          <a:xfrm>
            <a:off x="8313686" y="1019504"/>
            <a:ext cx="914400" cy="914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Veselý obličej 20">
            <a:extLst>
              <a:ext uri="{FF2B5EF4-FFF2-40B4-BE49-F238E27FC236}">
                <a16:creationId xmlns:a16="http://schemas.microsoft.com/office/drawing/2014/main" id="{5CB73B7C-E9BD-1782-158A-FAEDBEFE273F}"/>
              </a:ext>
            </a:extLst>
          </p:cNvPr>
          <p:cNvSpPr/>
          <p:nvPr/>
        </p:nvSpPr>
        <p:spPr>
          <a:xfrm>
            <a:off x="6943050" y="1578089"/>
            <a:ext cx="914400" cy="914400"/>
          </a:xfrm>
          <a:prstGeom prst="smileyFace">
            <a:avLst>
              <a:gd name="adj" fmla="val 55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2" name="Veselý obličej 21">
            <a:extLst>
              <a:ext uri="{FF2B5EF4-FFF2-40B4-BE49-F238E27FC236}">
                <a16:creationId xmlns:a16="http://schemas.microsoft.com/office/drawing/2014/main" id="{D3086993-CB59-1BFE-C3B8-32DCF303C9F3}"/>
              </a:ext>
            </a:extLst>
          </p:cNvPr>
          <p:cNvSpPr/>
          <p:nvPr/>
        </p:nvSpPr>
        <p:spPr>
          <a:xfrm>
            <a:off x="6390291" y="3195146"/>
            <a:ext cx="914400" cy="914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Veselý obličej 22">
            <a:extLst>
              <a:ext uri="{FF2B5EF4-FFF2-40B4-BE49-F238E27FC236}">
                <a16:creationId xmlns:a16="http://schemas.microsoft.com/office/drawing/2014/main" id="{28A2C425-3C24-34C4-675C-F0FD28AD62D6}"/>
              </a:ext>
            </a:extLst>
          </p:cNvPr>
          <p:cNvSpPr/>
          <p:nvPr/>
        </p:nvSpPr>
        <p:spPr>
          <a:xfrm>
            <a:off x="6894789" y="4876799"/>
            <a:ext cx="914400" cy="914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Veselý obličej 23">
            <a:extLst>
              <a:ext uri="{FF2B5EF4-FFF2-40B4-BE49-F238E27FC236}">
                <a16:creationId xmlns:a16="http://schemas.microsoft.com/office/drawing/2014/main" id="{69B26672-504B-00FB-8535-A21819CC1291}"/>
              </a:ext>
            </a:extLst>
          </p:cNvPr>
          <p:cNvSpPr/>
          <p:nvPr/>
        </p:nvSpPr>
        <p:spPr>
          <a:xfrm>
            <a:off x="8413532" y="5941615"/>
            <a:ext cx="914400" cy="914400"/>
          </a:xfrm>
          <a:prstGeom prst="smileyFace">
            <a:avLst>
              <a:gd name="adj" fmla="val 55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Veselý obličej 24">
            <a:extLst>
              <a:ext uri="{FF2B5EF4-FFF2-40B4-BE49-F238E27FC236}">
                <a16:creationId xmlns:a16="http://schemas.microsoft.com/office/drawing/2014/main" id="{E12C2ABA-BE1F-9B8E-61B0-7ABCCB822804}"/>
              </a:ext>
            </a:extLst>
          </p:cNvPr>
          <p:cNvSpPr/>
          <p:nvPr/>
        </p:nvSpPr>
        <p:spPr>
          <a:xfrm>
            <a:off x="10576522" y="1633230"/>
            <a:ext cx="914400" cy="914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CFF33"/>
              </a:solidFill>
            </a:endParaRPr>
          </a:p>
        </p:txBody>
      </p:sp>
      <p:sp>
        <p:nvSpPr>
          <p:cNvPr id="26" name="Obdélník 25">
            <a:extLst>
              <a:ext uri="{FF2B5EF4-FFF2-40B4-BE49-F238E27FC236}">
                <a16:creationId xmlns:a16="http://schemas.microsoft.com/office/drawing/2014/main" id="{6D33A176-7514-5E68-841E-FBDAA7CF3956}"/>
              </a:ext>
            </a:extLst>
          </p:cNvPr>
          <p:cNvSpPr/>
          <p:nvPr/>
        </p:nvSpPr>
        <p:spPr>
          <a:xfrm>
            <a:off x="9932274" y="5351498"/>
            <a:ext cx="1844394" cy="63061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podpůrce</a:t>
            </a:r>
          </a:p>
        </p:txBody>
      </p:sp>
      <p:cxnSp>
        <p:nvCxnSpPr>
          <p:cNvPr id="28" name="Přímá spojnice 27">
            <a:extLst>
              <a:ext uri="{FF2B5EF4-FFF2-40B4-BE49-F238E27FC236}">
                <a16:creationId xmlns:a16="http://schemas.microsoft.com/office/drawing/2014/main" id="{D4B18FC4-12F9-14EA-E9E7-7D299C717E57}"/>
              </a:ext>
            </a:extLst>
          </p:cNvPr>
          <p:cNvCxnSpPr>
            <a:cxnSpLocks/>
            <a:endCxn id="25" idx="2"/>
          </p:cNvCxnSpPr>
          <p:nvPr/>
        </p:nvCxnSpPr>
        <p:spPr>
          <a:xfrm>
            <a:off x="9228086" y="1587062"/>
            <a:ext cx="1348436" cy="50336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Přímá spojnice 31">
            <a:extLst>
              <a:ext uri="{FF2B5EF4-FFF2-40B4-BE49-F238E27FC236}">
                <a16:creationId xmlns:a16="http://schemas.microsoft.com/office/drawing/2014/main" id="{576489A3-21B4-3BC0-D3B1-E93AD6D3E200}"/>
              </a:ext>
            </a:extLst>
          </p:cNvPr>
          <p:cNvCxnSpPr>
            <a:cxnSpLocks/>
            <a:stCxn id="20" idx="3"/>
          </p:cNvCxnSpPr>
          <p:nvPr/>
        </p:nvCxnSpPr>
        <p:spPr>
          <a:xfrm flipH="1">
            <a:off x="7533197" y="1799993"/>
            <a:ext cx="914400" cy="307680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nice 36">
            <a:extLst>
              <a:ext uri="{FF2B5EF4-FFF2-40B4-BE49-F238E27FC236}">
                <a16:creationId xmlns:a16="http://schemas.microsoft.com/office/drawing/2014/main" id="{BD901A88-4FA6-2C41-F7F3-E450F40DAA49}"/>
              </a:ext>
            </a:extLst>
          </p:cNvPr>
          <p:cNvCxnSpPr>
            <a:cxnSpLocks/>
          </p:cNvCxnSpPr>
          <p:nvPr/>
        </p:nvCxnSpPr>
        <p:spPr>
          <a:xfrm flipV="1">
            <a:off x="7304691" y="2221920"/>
            <a:ext cx="3365646" cy="15220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Přímá spojnice 49">
            <a:extLst>
              <a:ext uri="{FF2B5EF4-FFF2-40B4-BE49-F238E27FC236}">
                <a16:creationId xmlns:a16="http://schemas.microsoft.com/office/drawing/2014/main" id="{F73BED1F-5803-A95A-7E71-21538827C370}"/>
              </a:ext>
            </a:extLst>
          </p:cNvPr>
          <p:cNvCxnSpPr>
            <a:cxnSpLocks/>
          </p:cNvCxnSpPr>
          <p:nvPr/>
        </p:nvCxnSpPr>
        <p:spPr>
          <a:xfrm flipV="1">
            <a:off x="7533197" y="2296517"/>
            <a:ext cx="3059813" cy="261707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Přímá spojnice 55">
            <a:extLst>
              <a:ext uri="{FF2B5EF4-FFF2-40B4-BE49-F238E27FC236}">
                <a16:creationId xmlns:a16="http://schemas.microsoft.com/office/drawing/2014/main" id="{B8151326-17A2-E175-6E46-5DAD098A25F2}"/>
              </a:ext>
            </a:extLst>
          </p:cNvPr>
          <p:cNvCxnSpPr>
            <a:cxnSpLocks/>
          </p:cNvCxnSpPr>
          <p:nvPr/>
        </p:nvCxnSpPr>
        <p:spPr>
          <a:xfrm flipH="1">
            <a:off x="7304691" y="1728952"/>
            <a:ext cx="1072054" cy="201500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Šipka: obousměrná vodorovná 69">
            <a:extLst>
              <a:ext uri="{FF2B5EF4-FFF2-40B4-BE49-F238E27FC236}">
                <a16:creationId xmlns:a16="http://schemas.microsoft.com/office/drawing/2014/main" id="{D2EB54E2-1BB0-9B9C-5A7E-6430D492541E}"/>
              </a:ext>
            </a:extLst>
          </p:cNvPr>
          <p:cNvSpPr/>
          <p:nvPr/>
        </p:nvSpPr>
        <p:spPr>
          <a:xfrm rot="2237476">
            <a:off x="7642428" y="4320076"/>
            <a:ext cx="3169532" cy="76947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2" name="Šipka: obousměrná svislá 81">
            <a:extLst>
              <a:ext uri="{FF2B5EF4-FFF2-40B4-BE49-F238E27FC236}">
                <a16:creationId xmlns:a16="http://schemas.microsoft.com/office/drawing/2014/main" id="{BFCEC805-ADE3-ABFC-7AEB-0BC901407E3B}"/>
              </a:ext>
            </a:extLst>
          </p:cNvPr>
          <p:cNvSpPr/>
          <p:nvPr/>
        </p:nvSpPr>
        <p:spPr>
          <a:xfrm rot="18768782">
            <a:off x="9239745" y="1735793"/>
            <a:ext cx="115338" cy="4259239"/>
          </a:xfrm>
          <a:prstGeom prst="up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3" name="Šipka: obousměrná svislá 82">
            <a:extLst>
              <a:ext uri="{FF2B5EF4-FFF2-40B4-BE49-F238E27FC236}">
                <a16:creationId xmlns:a16="http://schemas.microsoft.com/office/drawing/2014/main" id="{0F11FB47-76D2-6B81-7535-4BADB29F4657}"/>
              </a:ext>
            </a:extLst>
          </p:cNvPr>
          <p:cNvSpPr/>
          <p:nvPr/>
        </p:nvSpPr>
        <p:spPr>
          <a:xfrm rot="15296045">
            <a:off x="9875942" y="5459739"/>
            <a:ext cx="164566" cy="1387916"/>
          </a:xfrm>
          <a:prstGeom prst="up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9027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6427350-9691-1ED5-69BC-1DC96E66C4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91"/>
            <a:ext cx="12192000" cy="790411"/>
          </a:xfrm>
          <a:solidFill>
            <a:srgbClr val="FF0000"/>
          </a:solidFill>
        </p:spPr>
        <p:txBody>
          <a:bodyPr>
            <a:normAutofit fontScale="90000"/>
          </a:bodyPr>
          <a:lstStyle/>
          <a:p>
            <a:r>
              <a:rPr lang="cs-CZ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dilema podpůrce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CF43F9EB-D18A-2F4B-6B39-BD47F9975C7D}"/>
              </a:ext>
            </a:extLst>
          </p:cNvPr>
          <p:cNvSpPr/>
          <p:nvPr/>
        </p:nvSpPr>
        <p:spPr>
          <a:xfrm>
            <a:off x="0" y="793101"/>
            <a:ext cx="12192000" cy="606220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7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pustit či nepustit</a:t>
            </a:r>
          </a:p>
          <a:p>
            <a:pPr algn="ctr"/>
            <a:endParaRPr lang="cs-CZ" sz="24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cs-CZ" sz="4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Když už se za sebe umí postavit sám</a:t>
            </a:r>
            <a:r>
              <a:rPr lang="cs-CZ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/a/o</a:t>
            </a:r>
            <a:r>
              <a:rPr lang="cs-CZ" sz="4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/samy,</a:t>
            </a:r>
          </a:p>
          <a:p>
            <a:pPr algn="ctr"/>
            <a:r>
              <a:rPr lang="cs-CZ" sz="4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mám je nechat spoléhat na vlastní síly?</a:t>
            </a:r>
          </a:p>
          <a:p>
            <a:pPr algn="ctr"/>
            <a:r>
              <a:rPr lang="cs-CZ" sz="4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Vždyť přece </a:t>
            </a:r>
            <a:r>
              <a:rPr lang="cs-CZ" sz="4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… morální selhání; nové situace; rizika; zlí lidé …</a:t>
            </a:r>
          </a:p>
          <a:p>
            <a:pPr algn="ctr"/>
            <a:endParaRPr lang="cs-CZ" sz="32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cs-CZ" sz="4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Jen na jejich žádost! </a:t>
            </a:r>
          </a:p>
        </p:txBody>
      </p:sp>
    </p:spTree>
    <p:extLst>
      <p:ext uri="{BB962C8B-B14F-4D97-AF65-F5344CB8AC3E}">
        <p14:creationId xmlns:p14="http://schemas.microsoft.com/office/powerpoint/2010/main" val="2592507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6427350-9691-1ED5-69BC-1DC96E66C4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91"/>
            <a:ext cx="12192000" cy="790411"/>
          </a:xfrm>
          <a:solidFill>
            <a:srgbClr val="FF0000"/>
          </a:solidFill>
        </p:spPr>
        <p:txBody>
          <a:bodyPr>
            <a:normAutofit fontScale="90000"/>
          </a:bodyPr>
          <a:lstStyle/>
          <a:p>
            <a:r>
              <a:rPr lang="cs-CZ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tři pohledy na SO</a:t>
            </a:r>
          </a:p>
        </p:txBody>
      </p:sp>
      <p:sp>
        <p:nvSpPr>
          <p:cNvPr id="6" name="Ovál 5">
            <a:extLst>
              <a:ext uri="{FF2B5EF4-FFF2-40B4-BE49-F238E27FC236}">
                <a16:creationId xmlns:a16="http://schemas.microsoft.com/office/drawing/2014/main" id="{019735A9-7D93-DD57-4386-ADD90AFC25E2}"/>
              </a:ext>
            </a:extLst>
          </p:cNvPr>
          <p:cNvSpPr/>
          <p:nvPr/>
        </p:nvSpPr>
        <p:spPr>
          <a:xfrm>
            <a:off x="9328" y="363889"/>
            <a:ext cx="4600772" cy="532253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profesionální:</a:t>
            </a:r>
          </a:p>
          <a:p>
            <a:pPr algn="ctr"/>
            <a:r>
              <a:rPr lang="cs-CZ" sz="4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posilovat potenciál</a:t>
            </a:r>
          </a:p>
          <a:p>
            <a:pPr algn="ctr"/>
            <a:r>
              <a:rPr lang="en-GB" sz="3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(Thorn; </a:t>
            </a:r>
            <a:r>
              <a:rPr lang="en-GB" sz="3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Schena</a:t>
            </a:r>
            <a:r>
              <a:rPr lang="cs-CZ" sz="3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algn="ctr"/>
            <a:endParaRPr lang="cs-CZ" sz="24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cs-CZ" sz="3600" b="1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kompetence, vzdělávání</a:t>
            </a:r>
            <a:endParaRPr lang="en-GB" sz="3600" b="1" i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vál 6">
            <a:extLst>
              <a:ext uri="{FF2B5EF4-FFF2-40B4-BE49-F238E27FC236}">
                <a16:creationId xmlns:a16="http://schemas.microsoft.com/office/drawing/2014/main" id="{E48F731A-1968-F1DF-1E21-B169AAD2DA7B}"/>
              </a:ext>
            </a:extLst>
          </p:cNvPr>
          <p:cNvSpPr/>
          <p:nvPr/>
        </p:nvSpPr>
        <p:spPr>
          <a:xfrm>
            <a:off x="7400925" y="279917"/>
            <a:ext cx="4784857" cy="540650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etnografický:</a:t>
            </a:r>
            <a:r>
              <a:rPr lang="cs-CZ" sz="4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/>
            <a:r>
              <a:rPr lang="cs-CZ" sz="4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být sami sebou mezi svými </a:t>
            </a:r>
          </a:p>
          <a:p>
            <a:pPr algn="ctr"/>
            <a:r>
              <a:rPr lang="en-GB" sz="3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(Goodley)</a:t>
            </a:r>
            <a:endParaRPr lang="cs-CZ" sz="3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cs-CZ" sz="3600" b="1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usnadňování toho, co sami dělají</a:t>
            </a:r>
            <a:endParaRPr lang="en-GB" sz="3600" b="1" i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vál 7">
            <a:extLst>
              <a:ext uri="{FF2B5EF4-FFF2-40B4-BE49-F238E27FC236}">
                <a16:creationId xmlns:a16="http://schemas.microsoft.com/office/drawing/2014/main" id="{DCDF4C11-CF90-B666-2A6E-836FEFD8E69F}"/>
              </a:ext>
            </a:extLst>
          </p:cNvPr>
          <p:cNvSpPr/>
          <p:nvPr/>
        </p:nvSpPr>
        <p:spPr>
          <a:xfrm>
            <a:off x="3724078" y="1685926"/>
            <a:ext cx="4600772" cy="5169384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solidFill>
                  <a:schemeClr val="bg1"/>
                </a:solidFill>
              </a:rPr>
              <a:t>aktivistický:</a:t>
            </a:r>
          </a:p>
          <a:p>
            <a:pPr algn="ctr"/>
            <a:r>
              <a:rPr lang="cs-CZ" sz="4000" b="1" dirty="0">
                <a:solidFill>
                  <a:schemeClr val="tx1"/>
                </a:solidFill>
              </a:rPr>
              <a:t>vyjednávat s autoritami </a:t>
            </a:r>
          </a:p>
          <a:p>
            <a:pPr algn="ctr"/>
            <a:r>
              <a:rPr lang="en-GB" sz="3200" dirty="0">
                <a:solidFill>
                  <a:schemeClr val="tx1"/>
                </a:solidFill>
              </a:rPr>
              <a:t>(Beresford)</a:t>
            </a:r>
            <a:endParaRPr lang="cs-CZ" sz="3200" dirty="0">
              <a:solidFill>
                <a:schemeClr val="tx1"/>
              </a:solidFill>
            </a:endParaRPr>
          </a:p>
          <a:p>
            <a:pPr algn="ctr"/>
            <a:endParaRPr lang="cs-CZ" sz="3200" dirty="0">
              <a:solidFill>
                <a:schemeClr val="tx1"/>
              </a:solidFill>
            </a:endParaRPr>
          </a:p>
          <a:p>
            <a:pPr algn="ctr"/>
            <a:r>
              <a:rPr lang="cs-CZ" sz="3600" b="1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zájmy, práva</a:t>
            </a:r>
            <a:endParaRPr lang="en-GB" sz="3600" b="1" i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3079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4ED8B8-F433-2AF4-5A12-83E33777E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780"/>
            <a:ext cx="12192000" cy="738461"/>
          </a:xfrm>
          <a:solidFill>
            <a:srgbClr val="FF0000"/>
          </a:solidFill>
        </p:spPr>
        <p:txBody>
          <a:bodyPr>
            <a:normAutofit/>
          </a:bodyPr>
          <a:lstStyle/>
          <a:p>
            <a:pPr algn="ctr"/>
            <a:r>
              <a:rPr lang="cs-CZ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sociální vylučování a začleňování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62689DF-CFE5-745F-83C1-A8008850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746242"/>
            <a:ext cx="12191999" cy="6111758"/>
          </a:xfrm>
          <a:solidFill>
            <a:srgbClr val="FFFF00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z="4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cs-CZ" sz="1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5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jde o dostupnost a využívání </a:t>
            </a:r>
            <a:r>
              <a:rPr lang="cs-CZ" sz="5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příležitostí</a:t>
            </a:r>
          </a:p>
          <a:p>
            <a:pPr marL="0" indent="0">
              <a:buNone/>
            </a:pPr>
            <a:endParaRPr lang="cs-CZ" sz="2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cs-CZ" sz="5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„příležitost“ je </a:t>
            </a:r>
            <a:r>
              <a:rPr lang="cs-CZ" sz="5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příznivá souhra okolností</a:t>
            </a:r>
            <a:r>
              <a:rPr lang="cs-CZ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marL="0" indent="0" algn="ctr">
              <a:buNone/>
            </a:pPr>
            <a:r>
              <a:rPr lang="cs-CZ" sz="5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která </a:t>
            </a:r>
            <a:r>
              <a:rPr lang="cs-CZ" sz="5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dává </a:t>
            </a:r>
            <a:r>
              <a:rPr lang="cs-CZ" sz="5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šanci </a:t>
            </a:r>
          </a:p>
          <a:p>
            <a:pPr marL="0" indent="0" algn="ctr">
              <a:buNone/>
            </a:pPr>
            <a:endParaRPr lang="cs-CZ" sz="19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cs-CZ" sz="5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5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dosáhnout něčeho, co je pro něho</a:t>
            </a:r>
            <a:r>
              <a:rPr lang="cs-CZ" sz="5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5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důležité </a:t>
            </a:r>
          </a:p>
          <a:p>
            <a:pPr marL="0" indent="0" algn="ctr">
              <a:buNone/>
            </a:pPr>
            <a:r>
              <a:rPr lang="cs-CZ" sz="5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5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naplnit přání</a:t>
            </a:r>
            <a:endParaRPr lang="cs-CZ" sz="5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670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4ED8B8-F433-2AF4-5A12-83E33777E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781"/>
            <a:ext cx="12192000" cy="643212"/>
          </a:xfrm>
          <a:solidFill>
            <a:srgbClr val="FF0000"/>
          </a:solidFill>
        </p:spPr>
        <p:txBody>
          <a:bodyPr>
            <a:normAutofit fontScale="90000"/>
          </a:bodyPr>
          <a:lstStyle/>
          <a:p>
            <a:pPr algn="ctr"/>
            <a:r>
              <a:rPr lang="cs-CZ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sociální vylučování a začleňování</a:t>
            </a: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7AE8A8F5-4441-2B77-B5F9-5EE644F46330}"/>
              </a:ext>
            </a:extLst>
          </p:cNvPr>
          <p:cNvSpPr/>
          <p:nvPr/>
        </p:nvSpPr>
        <p:spPr>
          <a:xfrm>
            <a:off x="0" y="612893"/>
            <a:ext cx="6095999" cy="624510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sociální vylučování: </a:t>
            </a:r>
            <a:r>
              <a:rPr lang="cs-CZ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omezování příležitostí, tedy příznivé souhry okolností </a:t>
            </a:r>
          </a:p>
          <a:p>
            <a:pPr algn="ctr"/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neochotou </a:t>
            </a:r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souhru </a:t>
            </a:r>
            <a:r>
              <a:rPr lang="cs-CZ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podpořit</a:t>
            </a:r>
            <a:endParaRPr lang="cs-CZ" sz="36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narušováním </a:t>
            </a:r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souhry</a:t>
            </a:r>
          </a:p>
          <a:p>
            <a:pPr algn="ctr"/>
            <a:endParaRPr lang="cs-CZ" sz="36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(předsudečným)</a:t>
            </a:r>
            <a:r>
              <a:rPr lang="cs-CZ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označením znaku </a:t>
            </a:r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člověka/skupiny</a:t>
            </a:r>
            <a:endParaRPr lang="cs-CZ" sz="36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pro lidi s tímto znakem se </a:t>
            </a:r>
            <a:r>
              <a:rPr lang="cs-CZ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dostupnost určitých okolností </a:t>
            </a:r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stává </a:t>
            </a:r>
            <a:r>
              <a:rPr lang="cs-CZ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nežádoucí</a:t>
            </a:r>
            <a:endParaRPr lang="cs-CZ" sz="36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51339727-E883-D3E8-E13D-C54580BA88C9}"/>
              </a:ext>
            </a:extLst>
          </p:cNvPr>
          <p:cNvSpPr/>
          <p:nvPr/>
        </p:nvSpPr>
        <p:spPr>
          <a:xfrm>
            <a:off x="6095998" y="631943"/>
            <a:ext cx="6095999" cy="620700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sociální  začleňování: </a:t>
            </a:r>
            <a:r>
              <a:rPr lang="cs-CZ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podpora (dostupnosti) příležitostí</a:t>
            </a:r>
          </a:p>
          <a:p>
            <a:pPr algn="ctr"/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vyjednáváním ochoty </a:t>
            </a:r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podpořit souhru příznivých okolností </a:t>
            </a:r>
          </a:p>
          <a:p>
            <a:pPr algn="ctr"/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cs-CZ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vyjednáváním uznání dostupnosti </a:t>
            </a:r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určitých okolností </a:t>
            </a:r>
            <a:r>
              <a:rPr lang="cs-CZ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 žádoucí i pro </a:t>
            </a:r>
            <a:r>
              <a:rPr lang="cs-CZ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člověka/skupinu s předsudečně označeným znakem  </a:t>
            </a:r>
            <a:endParaRPr lang="cs-CZ" sz="36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Šipka: doprava 7">
            <a:extLst>
              <a:ext uri="{FF2B5EF4-FFF2-40B4-BE49-F238E27FC236}">
                <a16:creationId xmlns:a16="http://schemas.microsoft.com/office/drawing/2014/main" id="{B473E082-4F3D-1D52-66C6-0ECE12C2DEC0}"/>
              </a:ext>
            </a:extLst>
          </p:cNvPr>
          <p:cNvSpPr/>
          <p:nvPr/>
        </p:nvSpPr>
        <p:spPr>
          <a:xfrm rot="5400000">
            <a:off x="2767964" y="3474183"/>
            <a:ext cx="560070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4752037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96B8423E0DE7F4E935077334015AD5B" ma:contentTypeVersion="12" ma:contentTypeDescription="Vytvoří nový dokument" ma:contentTypeScope="" ma:versionID="2593ab5e7f5e92d7e4ae6937c3e059d5">
  <xsd:schema xmlns:xsd="http://www.w3.org/2001/XMLSchema" xmlns:xs="http://www.w3.org/2001/XMLSchema" xmlns:p="http://schemas.microsoft.com/office/2006/metadata/properties" xmlns:ns2="8b667fec-ca8a-4ebd-b1d3-cf5fc72b29a4" targetNamespace="http://schemas.microsoft.com/office/2006/metadata/properties" ma:root="true" ma:fieldsID="a10c01574c7a04cbaa7a2ad2b6b46dc7" ns2:_="">
    <xsd:import namespace="8b667fec-ca8a-4ebd-b1d3-cf5fc72b29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667fec-ca8a-4ebd-b1d3-cf5fc72b29a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Značky obrázků" ma:readOnly="false" ma:fieldId="{5cf76f15-5ced-4ddc-b409-7134ff3c332f}" ma:taxonomyMulti="true" ma:sspId="8574510d-52ad-4a42-8116-c3898fb515e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b667fec-ca8a-4ebd-b1d3-cf5fc72b29a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F71FE18-5CDD-4AC7-B6ED-CBB5744E8092}"/>
</file>

<file path=customXml/itemProps2.xml><?xml version="1.0" encoding="utf-8"?>
<ds:datastoreItem xmlns:ds="http://schemas.openxmlformats.org/officeDocument/2006/customXml" ds:itemID="{AAB4E780-C9F6-4CDF-800C-2FEECBC98101}"/>
</file>

<file path=customXml/itemProps3.xml><?xml version="1.0" encoding="utf-8"?>
<ds:datastoreItem xmlns:ds="http://schemas.openxmlformats.org/officeDocument/2006/customXml" ds:itemID="{FEB42354-1915-48F7-87F7-9E23652702EB}"/>
</file>

<file path=docProps/app.xml><?xml version="1.0" encoding="utf-8"?>
<Properties xmlns="http://schemas.openxmlformats.org/officeDocument/2006/extended-properties" xmlns:vt="http://schemas.openxmlformats.org/officeDocument/2006/docPropsVTypes">
  <TotalTime>3407</TotalTime>
  <Words>788</Words>
  <Application>Microsoft Office PowerPoint</Application>
  <PresentationFormat>Širokoúhlá obrazovka</PresentationFormat>
  <Paragraphs>212</Paragraphs>
  <Slides>14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9" baseType="lpstr">
      <vt:lpstr>Aptos</vt:lpstr>
      <vt:lpstr>Aptos Display</vt:lpstr>
      <vt:lpstr>Arial</vt:lpstr>
      <vt:lpstr>Calibri</vt:lpstr>
      <vt:lpstr>Motiv Office</vt:lpstr>
      <vt:lpstr>Sebeobhájcovství  a  lidé mezi dětstvím a dospělostí ohrožení sociálním vyloučením   Libor Musil</vt:lpstr>
      <vt:lpstr>Jak využít   sebeobhájcovství   v prevenci sociálního vyloučení    lidí mezi dětstvím a dospělostí? </vt:lpstr>
      <vt:lpstr>sebeobhájcovství (SO)</vt:lpstr>
      <vt:lpstr>sebeobhájcovství </vt:lpstr>
      <vt:lpstr>sebeobhájcovství  </vt:lpstr>
      <vt:lpstr>dilema podpůrce</vt:lpstr>
      <vt:lpstr>tři pohledy na SO</vt:lpstr>
      <vt:lpstr>sociální vylučování a začleňování</vt:lpstr>
      <vt:lpstr>sociální vylučování a začleňování</vt:lpstr>
      <vt:lpstr>Kdo určuje, co je důležité?</vt:lpstr>
      <vt:lpstr>sebeobhájcovství a sociální začleňování</vt:lpstr>
      <vt:lpstr>podporou sebeobhajování jedinců </vt:lpstr>
      <vt:lpstr>organizační podpora skupiny sebeobhájců</vt:lpstr>
      <vt:lpstr>Jak na to?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Libor Musil</dc:creator>
  <cp:lastModifiedBy>Libor Musil</cp:lastModifiedBy>
  <cp:revision>86</cp:revision>
  <dcterms:created xsi:type="dcterms:W3CDTF">2026-05-12T08:46:39Z</dcterms:created>
  <dcterms:modified xsi:type="dcterms:W3CDTF">2026-05-21T06:12:59Z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0x010100E96B8423E0DE7F4E935077334015AD5B</vt:lpwstr>
  </property>
</Properties>
</file>