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51435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4" roundtripDataSignature="AMtx7mjY+0SNjYbJsqZWemn6+uPjHTOWd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5" d="100"/>
          <a:sy n="135" d="100"/>
        </p:scale>
        <p:origin x="138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" name="Google Shape;1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" name="Google Shape;1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" name="Google Shape;2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" name="Google Shape;28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" name="Google Shape;4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1" name="Google Shape;41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" name="Google Shape;59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" name="Google Shape;8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1" name="Google Shape;81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3" name="Google Shape;103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2" name="Google Shape;122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3" name="Google Shape;123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e297c400f8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4" name="Google Shape;144;g3e297c400f8_1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3e297c400f8_1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" name="Google Shape;161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DEFAULT">
    <p:bg>
      <p:bgPr>
        <a:solidFill>
          <a:schemeClr val="lt1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A4A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"/>
          <p:cNvSpPr/>
          <p:nvPr/>
        </p:nvSpPr>
        <p:spPr>
          <a:xfrm>
            <a:off x="7132320" y="-1097280"/>
            <a:ext cx="3657600" cy="3657600"/>
          </a:xfrm>
          <a:prstGeom prst="ellipse">
            <a:avLst/>
          </a:prstGeom>
          <a:solidFill>
            <a:srgbClr val="0D7377">
              <a:alpha val="30196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"/>
          <p:cNvSpPr/>
          <p:nvPr/>
        </p:nvSpPr>
        <p:spPr>
          <a:xfrm>
            <a:off x="7772400" y="3200400"/>
            <a:ext cx="2286000" cy="2286000"/>
          </a:xfrm>
          <a:prstGeom prst="ellipse">
            <a:avLst/>
          </a:prstGeom>
          <a:solidFill>
            <a:srgbClr val="FE952D">
              <a:alpha val="631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" name="Google Shape;18;p1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0080" y="54864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"/>
          <p:cNvSpPr/>
          <p:nvPr/>
        </p:nvSpPr>
        <p:spPr>
          <a:xfrm>
            <a:off x="640080" y="1280160"/>
            <a:ext cx="685800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F0EB"/>
              </a:buClr>
              <a:buSzPts val="2800"/>
              <a:buFont typeface="Georgia"/>
              <a:buNone/>
            </a:pPr>
            <a:r>
              <a:rPr lang="en-US" sz="2800" b="1" i="0" u="none" strike="noStrike" cap="none">
                <a:solidFill>
                  <a:srgbClr val="F5F0EB"/>
                </a:solidFill>
                <a:latin typeface="Calibri"/>
                <a:ea typeface="Calibri"/>
                <a:cs typeface="Calibri"/>
                <a:sym typeface="Calibri"/>
              </a:rPr>
              <a:t>Co znamenají čísla v praxi:</a:t>
            </a:r>
            <a:endParaRPr sz="2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1"/>
          <p:cNvSpPr/>
          <p:nvPr/>
        </p:nvSpPr>
        <p:spPr>
          <a:xfrm>
            <a:off x="640080" y="1920240"/>
            <a:ext cx="6858000" cy="1280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Georgia"/>
              <a:buNone/>
            </a:pPr>
            <a:r>
              <a:rPr lang="en-US" sz="36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Dětství v podmínkách</a:t>
            </a:r>
            <a:endParaRPr sz="3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Georgia"/>
              <a:buNone/>
            </a:pPr>
            <a:r>
              <a:rPr lang="en-US" sz="36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bytové nouze</a:t>
            </a:r>
            <a:endParaRPr sz="3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1"/>
          <p:cNvSpPr/>
          <p:nvPr/>
        </p:nvSpPr>
        <p:spPr>
          <a:xfrm>
            <a:off x="640080" y="3383280"/>
            <a:ext cx="1371600" cy="36576"/>
          </a:xfrm>
          <a:prstGeom prst="rect">
            <a:avLst/>
          </a:prstGeom>
          <a:solidFill>
            <a:srgbClr val="E891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"/>
          <p:cNvSpPr/>
          <p:nvPr/>
        </p:nvSpPr>
        <p:spPr>
          <a:xfrm>
            <a:off x="640080" y="3657600"/>
            <a:ext cx="640080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Calibri"/>
              <a:buNone/>
            </a:pPr>
            <a:r>
              <a:rPr lang="en-US" sz="16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Mgr. Tereza Borkovcová</a:t>
            </a: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1"/>
          <p:cNvSpPr/>
          <p:nvPr/>
        </p:nvSpPr>
        <p:spPr>
          <a:xfrm>
            <a:off x="640080" y="3977640"/>
            <a:ext cx="6400800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F0EB"/>
              </a:buClr>
              <a:buSzPts val="1300"/>
              <a:buFont typeface="Calibri"/>
              <a:buNone/>
            </a:pPr>
            <a:r>
              <a:rPr lang="en-US" sz="1300" b="0" i="0" u="none" strike="noStrike" cap="none">
                <a:solidFill>
                  <a:srgbClr val="F5F0EB"/>
                </a:solidFill>
                <a:latin typeface="Calibri"/>
                <a:ea typeface="Calibri"/>
                <a:cs typeface="Calibri"/>
                <a:sym typeface="Calibri"/>
              </a:rPr>
              <a:t>Referent OSPOD, ÚMČ Brno-Židenice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1"/>
          <p:cNvSpPr/>
          <p:nvPr/>
        </p:nvSpPr>
        <p:spPr>
          <a:xfrm>
            <a:off x="640080" y="4572000"/>
            <a:ext cx="73152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A6577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13. Národní konference Armády spásy  ·  Brno 2026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3"/>
          <p:cNvSpPr/>
          <p:nvPr/>
        </p:nvSpPr>
        <p:spPr>
          <a:xfrm>
            <a:off x="640080" y="365760"/>
            <a:ext cx="7863840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2600"/>
              <a:buFont typeface="Georgia"/>
              <a:buNone/>
            </a:pPr>
            <a:r>
              <a:rPr lang="en-US" sz="2600" b="1" i="0" u="none" strike="noStrike" cap="none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Co je OSPOD a jak souvisí s bytovou nouzí?</a:t>
            </a:r>
            <a:endParaRPr sz="2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3"/>
          <p:cNvSpPr/>
          <p:nvPr/>
        </p:nvSpPr>
        <p:spPr>
          <a:xfrm>
            <a:off x="640075" y="1188725"/>
            <a:ext cx="4831800" cy="3435900"/>
          </a:xfrm>
          <a:prstGeom prst="rect">
            <a:avLst/>
          </a:prstGeom>
          <a:solidFill>
            <a:srgbClr val="E8F4F4"/>
          </a:solidFill>
          <a:ln>
            <a:noFill/>
          </a:ln>
          <a:effectLst>
            <a:outerShdw blurRad="76200" dist="25400" dir="8100000" algn="bl" rotWithShape="0">
              <a:srgbClr val="000000">
                <a:alpha val="12156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3"/>
          <p:cNvSpPr/>
          <p:nvPr/>
        </p:nvSpPr>
        <p:spPr>
          <a:xfrm>
            <a:off x="879150" y="1214000"/>
            <a:ext cx="3931800" cy="6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7377"/>
              </a:buClr>
              <a:buSzPts val="1500"/>
              <a:buFont typeface="Calibri"/>
              <a:buNone/>
            </a:pPr>
            <a:r>
              <a:rPr lang="en-US" sz="1600" b="1" i="0" u="none" strike="noStrike" cap="none">
                <a:solidFill>
                  <a:srgbClr val="0D7377"/>
                </a:solidFill>
                <a:latin typeface="Calibri"/>
                <a:ea typeface="Calibri"/>
                <a:cs typeface="Calibri"/>
                <a:sym typeface="Calibri"/>
              </a:rPr>
              <a:t>OSPOD = Orgán sociálně-právní</a:t>
            </a:r>
            <a:r>
              <a:rPr lang="en-US"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>
                <a:solidFill>
                  <a:srgbClr val="0D7377"/>
                </a:solidFill>
                <a:latin typeface="Calibri"/>
                <a:ea typeface="Calibri"/>
                <a:cs typeface="Calibri"/>
                <a:sym typeface="Calibri"/>
              </a:rPr>
              <a:t>ochrany dětí</a:t>
            </a: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3"/>
          <p:cNvSpPr/>
          <p:nvPr/>
        </p:nvSpPr>
        <p:spPr>
          <a:xfrm>
            <a:off x="879150" y="1965400"/>
            <a:ext cx="4360200" cy="25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Chrání práva a zájmy dětí a podporuje rodiny v obtížných životních situacích, např. 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111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Char char="-"/>
            </a:pPr>
            <a:r>
              <a:rPr lang="en-US"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zanedbávání péče,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111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Char char="-"/>
            </a:pPr>
            <a:r>
              <a:rPr lang="en-US"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domácí násilí, 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111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Char char="-"/>
            </a:pPr>
            <a:r>
              <a:rPr lang="en-US"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závislosti rodičů, 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111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Char char="-"/>
            </a:pPr>
            <a:r>
              <a:rPr lang="en-US"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výchovné problémy či sociální nouzi.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Hlavním </a:t>
            </a:r>
            <a:r>
              <a:rPr lang="en-US" sz="13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hlediskem by měl být</a:t>
            </a:r>
            <a:r>
              <a:rPr lang="en-US" sz="13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nejlepší zájem konkrétního dítěte.</a:t>
            </a:r>
            <a:endParaRPr sz="13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3"/>
          <p:cNvSpPr/>
          <p:nvPr/>
        </p:nvSpPr>
        <p:spPr>
          <a:xfrm>
            <a:off x="5678525" y="1188725"/>
            <a:ext cx="2971800" cy="3435900"/>
          </a:xfrm>
          <a:prstGeom prst="rect">
            <a:avLst/>
          </a:prstGeom>
          <a:solidFill>
            <a:srgbClr val="F5F0EB"/>
          </a:solidFill>
          <a:ln>
            <a:noFill/>
          </a:ln>
          <a:effectLst>
            <a:outerShdw blurRad="76200" dist="25400" dir="8100000" algn="bl" rotWithShape="0">
              <a:srgbClr val="000000">
                <a:alpha val="12156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" name="Google Shape;35;p3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55165" y="1325950"/>
            <a:ext cx="365760" cy="36576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3"/>
          <p:cNvSpPr/>
          <p:nvPr/>
        </p:nvSpPr>
        <p:spPr>
          <a:xfrm>
            <a:off x="6320925" y="1325975"/>
            <a:ext cx="1984800" cy="36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8913A"/>
              </a:buClr>
              <a:buSzPts val="1400"/>
              <a:buFont typeface="Calibri"/>
              <a:buNone/>
            </a:pPr>
            <a:r>
              <a:rPr lang="en-US" sz="1600" b="1" i="0" u="none" strike="noStrike" cap="none">
                <a:solidFill>
                  <a:srgbClr val="E8913A"/>
                </a:solidFill>
                <a:latin typeface="Calibri"/>
                <a:ea typeface="Calibri"/>
                <a:cs typeface="Calibri"/>
                <a:sym typeface="Calibri"/>
              </a:rPr>
              <a:t>Příklad z praxe OSPOD</a:t>
            </a: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3"/>
          <p:cNvSpPr/>
          <p:nvPr/>
        </p:nvSpPr>
        <p:spPr>
          <a:xfrm>
            <a:off x="5900525" y="1900650"/>
            <a:ext cx="2527800" cy="26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Škola upozorní na vysokou absenci nebo nedostatečnou přípravu dítěte. 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OSPOD po šetření zjistí, že potíže mohou souviset s nevyhovujícím bydlením a celkovou sociální situací rodiny, nikoli s pouhým nezájmem rodičů.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Protipříklad: získání sociálního bytu situaci rodiny paradoxně zhoršilo</a:t>
            </a:r>
            <a:endParaRPr sz="13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"/>
          <p:cNvSpPr/>
          <p:nvPr/>
        </p:nvSpPr>
        <p:spPr>
          <a:xfrm>
            <a:off x="637188" y="929729"/>
            <a:ext cx="2452521" cy="718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2600"/>
              <a:buFont typeface="Georgia"/>
              <a:buNone/>
            </a:pPr>
            <a:r>
              <a:rPr lang="en-US" sz="2600" b="1" i="0" u="none" strike="noStrike" cap="none" dirty="0" err="1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Realita</a:t>
            </a:r>
            <a:r>
              <a:rPr lang="en-US" sz="2600" b="1" i="0" u="none" strike="noStrike" cap="none" dirty="0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600" b="1" i="0" u="none" strike="noStrike" cap="none" dirty="0" err="1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bydlení</a:t>
            </a:r>
            <a:r>
              <a:rPr lang="en-US" sz="2600" b="1" i="0" u="none" strike="noStrike" cap="none" dirty="0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600" b="1" i="0" u="none" strike="noStrike" cap="none" dirty="0" err="1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US" sz="2600" b="1" i="0" u="none" strike="noStrike" cap="none" dirty="0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600" b="1" i="0" u="none" strike="noStrike" cap="none" dirty="0" err="1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ubytovnách</a:t>
            </a:r>
            <a:endParaRPr sz="26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2"/>
          <p:cNvSpPr/>
          <p:nvPr/>
        </p:nvSpPr>
        <p:spPr>
          <a:xfrm>
            <a:off x="640080" y="2017869"/>
            <a:ext cx="2339788" cy="2642612"/>
          </a:xfrm>
          <a:prstGeom prst="rect">
            <a:avLst/>
          </a:prstGeom>
          <a:solidFill>
            <a:srgbClr val="F5F0EB"/>
          </a:solidFill>
          <a:ln>
            <a:noFill/>
          </a:ln>
          <a:effectLst>
            <a:outerShdw blurRad="76200" dist="25400" dir="8100000" algn="bl" rotWithShape="0">
              <a:srgbClr val="000000">
                <a:alpha val="12156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2"/>
          <p:cNvSpPr/>
          <p:nvPr/>
        </p:nvSpPr>
        <p:spPr>
          <a:xfrm>
            <a:off x="637188" y="1964890"/>
            <a:ext cx="2342680" cy="52979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2"/>
          <p:cNvSpPr/>
          <p:nvPr/>
        </p:nvSpPr>
        <p:spPr>
          <a:xfrm>
            <a:off x="640080" y="2334410"/>
            <a:ext cx="2339788" cy="2162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300"/>
              <a:buFont typeface="Wingdings" panose="05000000000000000000" pitchFamily="2" charset="2"/>
              <a:buChar char="§"/>
            </a:pP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Nedostatečné vytápění</a:t>
            </a: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300"/>
              <a:buFont typeface="Wingdings" panose="05000000000000000000" pitchFamily="2" charset="2"/>
              <a:buChar char="§"/>
            </a:pP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Omezený přístup k teplé vodě </a:t>
            </a: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300"/>
              <a:buFont typeface="Wingdings" panose="05000000000000000000" pitchFamily="2" charset="2"/>
              <a:buChar char="§"/>
            </a:pP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Plísně a vlhkost </a:t>
            </a: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300"/>
              <a:buFont typeface="Wingdings" panose="05000000000000000000" pitchFamily="2" charset="2"/>
              <a:buChar char="§"/>
            </a:pP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Štěnice a hygiena</a:t>
            </a: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300"/>
              <a:buFont typeface="Wingdings" panose="05000000000000000000" pitchFamily="2" charset="2"/>
              <a:buChar char="§"/>
            </a:pP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Závadná elektroinstalace </a:t>
            </a: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300"/>
              <a:buFont typeface="Wingdings" panose="05000000000000000000" pitchFamily="2" charset="2"/>
              <a:buChar char="§"/>
            </a:pP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Sdílené toalety a koupelny </a:t>
            </a: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300"/>
              <a:buFont typeface="Wingdings" panose="05000000000000000000" pitchFamily="2" charset="2"/>
              <a:buChar char="§"/>
            </a:pP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Kouř a hluk </a:t>
            </a: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300"/>
              <a:buFont typeface="Wingdings" panose="05000000000000000000" pitchFamily="2" charset="2"/>
              <a:buChar char="§"/>
            </a:pP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Chybějící základní vybavení</a:t>
            </a:r>
            <a:endParaRPr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23C91A9E-7666-2C69-0C40-74BE45B5CC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704204" y="1377100"/>
            <a:ext cx="3733502" cy="2833259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C8D09B01-F9B4-2F5F-7141-7F116CD5E65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2874"/>
          <a:stretch>
            <a:fillRect/>
          </a:stretch>
        </p:blipFill>
        <p:spPr>
          <a:xfrm rot="5400000">
            <a:off x="5402958" y="1564883"/>
            <a:ext cx="3746807" cy="244832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4"/>
          <p:cNvSpPr/>
          <p:nvPr/>
        </p:nvSpPr>
        <p:spPr>
          <a:xfrm>
            <a:off x="640080" y="365760"/>
            <a:ext cx="7863840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2600"/>
              <a:buFont typeface="Georgia"/>
              <a:buNone/>
            </a:pPr>
            <a:r>
              <a:rPr lang="en-US" sz="2600" b="1" i="0" u="none" strike="noStrike" cap="none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Jak bytová nouze dopadá na děti?</a:t>
            </a:r>
            <a:endParaRPr sz="2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4"/>
          <p:cNvSpPr/>
          <p:nvPr/>
        </p:nvSpPr>
        <p:spPr>
          <a:xfrm>
            <a:off x="640080" y="1097280"/>
            <a:ext cx="3840480" cy="1691640"/>
          </a:xfrm>
          <a:prstGeom prst="rect">
            <a:avLst/>
          </a:prstGeom>
          <a:solidFill>
            <a:srgbClr val="F5F0EB"/>
          </a:solidFill>
          <a:ln>
            <a:noFill/>
          </a:ln>
          <a:effectLst>
            <a:outerShdw blurRad="76200" dist="25400" dir="8100000" algn="bl" rotWithShape="0">
              <a:srgbClr val="000000">
                <a:alpha val="12156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63;p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2960" y="1280160"/>
            <a:ext cx="320040" cy="32004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4"/>
          <p:cNvSpPr/>
          <p:nvPr/>
        </p:nvSpPr>
        <p:spPr>
          <a:xfrm>
            <a:off x="1234440" y="1280160"/>
            <a:ext cx="3017520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94F4F"/>
              </a:buClr>
              <a:buSzPts val="1500"/>
              <a:buFont typeface="Calibri"/>
              <a:buNone/>
            </a:pPr>
            <a:r>
              <a:rPr lang="en-US" sz="1500" b="1" i="0" u="none" strike="noStrike" cap="none">
                <a:solidFill>
                  <a:srgbClr val="E8913A"/>
                </a:solidFill>
                <a:latin typeface="Calibri"/>
                <a:ea typeface="Calibri"/>
                <a:cs typeface="Calibri"/>
                <a:sym typeface="Calibri"/>
              </a:rPr>
              <a:t>Vzdělávání</a:t>
            </a:r>
            <a:endParaRPr sz="1500" b="0" i="0" u="none" strike="noStrike" cap="none">
              <a:solidFill>
                <a:srgbClr val="E8913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4"/>
          <p:cNvSpPr/>
          <p:nvPr/>
        </p:nvSpPr>
        <p:spPr>
          <a:xfrm>
            <a:off x="822960" y="1691640"/>
            <a:ext cx="34747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200"/>
              <a:buFont typeface="Calibri"/>
              <a:buNone/>
            </a:pPr>
            <a:r>
              <a:rPr lang="en-US" sz="1200" b="0" i="0" u="none" strike="noStrike" cap="none">
                <a:solidFill>
                  <a:srgbClr val="1E1E1E"/>
                </a:solidFill>
                <a:latin typeface="Calibri"/>
                <a:ea typeface="Calibri"/>
                <a:cs typeface="Calibri"/>
                <a:sym typeface="Calibri"/>
              </a:rPr>
              <a:t>Vyšší absence, horší prospěch, častější přeřazení do speciálních škol. Časté stěhování znamená ztrátu kamarádů i kontinuity vzdělávání. Vzdělávání nebývá prioritou – ustupuje akutně naléhavějším potřebám.</a:t>
            </a:r>
            <a:endParaRPr sz="1200" b="0" i="0" u="none" strike="noStrike" cap="none">
              <a:solidFill>
                <a:srgbClr val="1E1E1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4"/>
          <p:cNvSpPr/>
          <p:nvPr/>
        </p:nvSpPr>
        <p:spPr>
          <a:xfrm>
            <a:off x="4754880" y="1097280"/>
            <a:ext cx="3840480" cy="1691640"/>
          </a:xfrm>
          <a:prstGeom prst="rect">
            <a:avLst/>
          </a:prstGeom>
          <a:solidFill>
            <a:srgbClr val="E8F4F4"/>
          </a:solidFill>
          <a:ln>
            <a:noFill/>
          </a:ln>
          <a:effectLst>
            <a:outerShdw blurRad="76200" dist="25400" dir="8100000" algn="bl" rotWithShape="0">
              <a:srgbClr val="000000">
                <a:alpha val="12156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" name="Google Shape;67;p4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37760" y="1280160"/>
            <a:ext cx="320040" cy="32004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4"/>
          <p:cNvSpPr/>
          <p:nvPr/>
        </p:nvSpPr>
        <p:spPr>
          <a:xfrm>
            <a:off x="5349240" y="1280160"/>
            <a:ext cx="3017520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7377"/>
              </a:buClr>
              <a:buSzPts val="1500"/>
              <a:buFont typeface="Calibri"/>
              <a:buNone/>
            </a:pPr>
            <a:r>
              <a:rPr lang="en-US" sz="1500" b="1" i="0" u="none" strike="noStrike" cap="none">
                <a:solidFill>
                  <a:srgbClr val="E8913A"/>
                </a:solidFill>
                <a:latin typeface="Calibri"/>
                <a:ea typeface="Calibri"/>
                <a:cs typeface="Calibri"/>
                <a:sym typeface="Calibri"/>
              </a:rPr>
              <a:t>Zdraví a psychika</a:t>
            </a:r>
            <a:endParaRPr sz="1500" b="0" i="0" u="none" strike="noStrike" cap="none">
              <a:solidFill>
                <a:srgbClr val="E8913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4"/>
          <p:cNvSpPr/>
          <p:nvPr/>
        </p:nvSpPr>
        <p:spPr>
          <a:xfrm>
            <a:off x="4937760" y="1691640"/>
            <a:ext cx="34747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200"/>
              <a:buFont typeface="Calibri"/>
              <a:buNone/>
            </a:pPr>
            <a:r>
              <a:rPr lang="en-US" sz="1200" b="0" i="0" u="none" strike="noStrike" cap="none">
                <a:solidFill>
                  <a:srgbClr val="1E1E1E"/>
                </a:solidFill>
                <a:latin typeface="Calibri"/>
                <a:ea typeface="Calibri"/>
                <a:cs typeface="Calibri"/>
                <a:sym typeface="Calibri"/>
              </a:rPr>
              <a:t>Chronický stres, úzkosti, poruchy spánku, vyšší nemocnost. Děti na ubytovnách často nemají prostor pro hru ani odpočinek.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4"/>
          <p:cNvSpPr/>
          <p:nvPr/>
        </p:nvSpPr>
        <p:spPr>
          <a:xfrm>
            <a:off x="640080" y="3017520"/>
            <a:ext cx="3840480" cy="1691640"/>
          </a:xfrm>
          <a:prstGeom prst="rect">
            <a:avLst/>
          </a:prstGeom>
          <a:solidFill>
            <a:srgbClr val="E8F4F4"/>
          </a:solidFill>
          <a:ln>
            <a:noFill/>
          </a:ln>
          <a:effectLst>
            <a:outerShdw blurRad="76200" dist="25400" dir="8100000" algn="bl" rotWithShape="0">
              <a:srgbClr val="000000">
                <a:alpha val="12156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" name="Google Shape;71;p4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2960" y="3200400"/>
            <a:ext cx="320040" cy="32004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4"/>
          <p:cNvSpPr/>
          <p:nvPr/>
        </p:nvSpPr>
        <p:spPr>
          <a:xfrm>
            <a:off x="1234440" y="3200400"/>
            <a:ext cx="3017520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94F4F"/>
              </a:buClr>
              <a:buSzPts val="1500"/>
              <a:buFont typeface="Calibri"/>
              <a:buNone/>
            </a:pPr>
            <a:r>
              <a:rPr lang="en-US" sz="1500" b="1" i="0" u="none" strike="noStrike" cap="none">
                <a:solidFill>
                  <a:srgbClr val="E8913A"/>
                </a:solidFill>
                <a:latin typeface="Calibri"/>
                <a:ea typeface="Calibri"/>
                <a:cs typeface="Calibri"/>
                <a:sym typeface="Calibri"/>
              </a:rPr>
              <a:t>Bezpečí</a:t>
            </a:r>
            <a:endParaRPr sz="1500" b="0" i="0" u="none" strike="noStrike" cap="none">
              <a:solidFill>
                <a:srgbClr val="E8913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4"/>
          <p:cNvSpPr/>
          <p:nvPr/>
        </p:nvSpPr>
        <p:spPr>
          <a:xfrm>
            <a:off x="822960" y="3611880"/>
            <a:ext cx="34747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200"/>
              <a:buFont typeface="Calibri"/>
              <a:buNone/>
            </a:pPr>
            <a:r>
              <a:rPr lang="en-US" sz="1200" b="0" i="0" u="none" strike="noStrike" cap="none">
                <a:solidFill>
                  <a:srgbClr val="1E1E1E"/>
                </a:solidFill>
                <a:latin typeface="Calibri"/>
                <a:ea typeface="Calibri"/>
                <a:cs typeface="Calibri"/>
                <a:sym typeface="Calibri"/>
              </a:rPr>
              <a:t>Sdílení prostor s cizími osobami, vystavení rizikovému chování dospělých – závislosti, násilí. Vyšší riziko zneužívání.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4"/>
          <p:cNvSpPr/>
          <p:nvPr/>
        </p:nvSpPr>
        <p:spPr>
          <a:xfrm>
            <a:off x="4754880" y="3017520"/>
            <a:ext cx="3840480" cy="1691640"/>
          </a:xfrm>
          <a:prstGeom prst="rect">
            <a:avLst/>
          </a:prstGeom>
          <a:solidFill>
            <a:srgbClr val="F5F0EB"/>
          </a:solidFill>
          <a:ln>
            <a:noFill/>
          </a:ln>
          <a:effectLst>
            <a:outerShdw blurRad="76200" dist="25400" dir="8100000" algn="bl" rotWithShape="0">
              <a:srgbClr val="000000">
                <a:alpha val="12156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5" name="Google Shape;75;p4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937760" y="3200400"/>
            <a:ext cx="320040" cy="32004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4"/>
          <p:cNvSpPr/>
          <p:nvPr/>
        </p:nvSpPr>
        <p:spPr>
          <a:xfrm>
            <a:off x="5349240" y="3200400"/>
            <a:ext cx="3017520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7377"/>
              </a:buClr>
              <a:buSzPts val="1500"/>
              <a:buFont typeface="Calibri"/>
              <a:buNone/>
            </a:pPr>
            <a:r>
              <a:rPr lang="en-US" sz="1500" b="1" i="0" u="none" strike="noStrike" cap="none">
                <a:solidFill>
                  <a:srgbClr val="E8913A"/>
                </a:solidFill>
                <a:latin typeface="Calibri"/>
                <a:ea typeface="Calibri"/>
                <a:cs typeface="Calibri"/>
                <a:sym typeface="Calibri"/>
              </a:rPr>
              <a:t>Sociální vazby</a:t>
            </a:r>
            <a:endParaRPr sz="1500" b="0" i="0" u="none" strike="noStrike" cap="none">
              <a:solidFill>
                <a:srgbClr val="E8913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4"/>
          <p:cNvSpPr/>
          <p:nvPr/>
        </p:nvSpPr>
        <p:spPr>
          <a:xfrm>
            <a:off x="4937760" y="3611880"/>
            <a:ext cx="34747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200"/>
              <a:buFont typeface="Calibri"/>
              <a:buNone/>
            </a:pPr>
            <a:r>
              <a:rPr lang="en-US" sz="1200" b="0" i="0" u="none" strike="noStrike" cap="none">
                <a:solidFill>
                  <a:srgbClr val="1E1E1E"/>
                </a:solidFill>
                <a:latin typeface="Calibri"/>
                <a:ea typeface="Calibri"/>
                <a:cs typeface="Calibri"/>
                <a:sym typeface="Calibri"/>
              </a:rPr>
              <a:t>Stigma, izolace, obtížné navazování přátelství. Děti se stydí pozvat spolužáky domů. Identita dítěte se utváří v prostředí nejistoty.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6"/>
          <p:cNvSpPr/>
          <p:nvPr/>
        </p:nvSpPr>
        <p:spPr>
          <a:xfrm>
            <a:off x="640080" y="365760"/>
            <a:ext cx="7863840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2600"/>
              <a:buFont typeface="Georgia"/>
              <a:buNone/>
            </a:pPr>
            <a:r>
              <a:rPr lang="en-US" sz="2600" b="1" i="0" u="none" strike="noStrike" cap="none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Typické situace na OSPOD</a:t>
            </a:r>
            <a:endParaRPr sz="2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6"/>
          <p:cNvSpPr/>
          <p:nvPr/>
        </p:nvSpPr>
        <p:spPr>
          <a:xfrm>
            <a:off x="640080" y="914400"/>
            <a:ext cx="457200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A6577"/>
              </a:buClr>
              <a:buSzPts val="1200"/>
              <a:buFont typeface="Calibri"/>
              <a:buNone/>
            </a:pPr>
            <a:r>
              <a:rPr lang="en-US" sz="1200" b="0" i="1" u="none" strike="noStrike" cap="none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S čím se v praxi setkáváme nejčastěji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6"/>
          <p:cNvSpPr/>
          <p:nvPr/>
        </p:nvSpPr>
        <p:spPr>
          <a:xfrm>
            <a:off x="640080" y="1414840"/>
            <a:ext cx="502920" cy="685800"/>
          </a:xfrm>
          <a:prstGeom prst="rect">
            <a:avLst/>
          </a:prstGeom>
          <a:solidFill>
            <a:srgbClr val="0D737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6"/>
          <p:cNvSpPr/>
          <p:nvPr/>
        </p:nvSpPr>
        <p:spPr>
          <a:xfrm>
            <a:off x="640080" y="1414840"/>
            <a:ext cx="50292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</a:pPr>
            <a:r>
              <a:rPr lang="en-US" sz="18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01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6"/>
          <p:cNvSpPr/>
          <p:nvPr/>
        </p:nvSpPr>
        <p:spPr>
          <a:xfrm>
            <a:off x="1325880" y="1414840"/>
            <a:ext cx="7315200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400"/>
              <a:buFont typeface="Calibri"/>
              <a:buNone/>
            </a:pPr>
            <a:r>
              <a:rPr lang="en-US" sz="1400" b="1" i="0" u="none" strike="noStrike" cap="none" dirty="0" err="1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Samoživitelka</a:t>
            </a:r>
            <a:r>
              <a:rPr lang="en-US" sz="1400" b="1" i="0" u="none" strike="noStrike" cap="none" dirty="0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 po </a:t>
            </a:r>
            <a:r>
              <a:rPr lang="en-US" sz="1400" b="1" i="0" u="none" strike="noStrike" cap="none" dirty="0" err="1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odchodu</a:t>
            </a:r>
            <a:r>
              <a:rPr lang="en-US" sz="1400" b="1" i="0" u="none" strike="noStrike" cap="none" dirty="0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 z </a:t>
            </a:r>
            <a:r>
              <a:rPr lang="en-US" sz="1400" b="1" i="0" u="none" strike="noStrike" cap="none" dirty="0" err="1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násilného</a:t>
            </a:r>
            <a:r>
              <a:rPr lang="en-US" sz="1400" b="1" i="0" u="none" strike="noStrike" cap="none" dirty="0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b="1" i="0" u="none" strike="noStrike" cap="none" dirty="0" err="1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vztahu</a:t>
            </a:r>
            <a:endParaRPr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6"/>
          <p:cNvSpPr/>
          <p:nvPr/>
        </p:nvSpPr>
        <p:spPr>
          <a:xfrm>
            <a:off x="1325880" y="169164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A6577"/>
              </a:buClr>
              <a:buSzPts val="1200"/>
              <a:buFont typeface="Calibri"/>
              <a:buNone/>
            </a:pP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Nemá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kam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jít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Azylový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dům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je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přeplněný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Dítě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mění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školu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ztrácí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kamarády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6"/>
          <p:cNvSpPr/>
          <p:nvPr/>
        </p:nvSpPr>
        <p:spPr>
          <a:xfrm>
            <a:off x="640080" y="2479070"/>
            <a:ext cx="502920" cy="685800"/>
          </a:xfrm>
          <a:prstGeom prst="rect">
            <a:avLst/>
          </a:prstGeom>
          <a:solidFill>
            <a:srgbClr val="E891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6"/>
          <p:cNvSpPr/>
          <p:nvPr/>
        </p:nvSpPr>
        <p:spPr>
          <a:xfrm>
            <a:off x="640080" y="2479070"/>
            <a:ext cx="50292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</a:pPr>
            <a:r>
              <a:rPr lang="en-US" sz="1800" b="1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02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6"/>
          <p:cNvSpPr/>
          <p:nvPr/>
        </p:nvSpPr>
        <p:spPr>
          <a:xfrm>
            <a:off x="1325880" y="2421831"/>
            <a:ext cx="7315200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400"/>
              <a:buFont typeface="Calibri"/>
              <a:buNone/>
            </a:pPr>
            <a:r>
              <a:rPr lang="en-US" sz="1400" b="1" i="0" u="none" strike="noStrike" cap="none" dirty="0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Rodina </a:t>
            </a:r>
            <a:r>
              <a:rPr lang="en-US" sz="1400" b="1" i="0" u="none" strike="noStrike" cap="none" dirty="0" err="1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US" sz="1400" b="1" i="0" u="none" strike="noStrike" cap="none" dirty="0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b="1" i="0" u="none" strike="noStrike" cap="none" dirty="0" err="1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ubytovně</a:t>
            </a:r>
            <a:r>
              <a:rPr lang="en-US" sz="1400" b="1" i="0" u="none" strike="noStrike" cap="none" dirty="0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b="1" i="0" u="none" strike="noStrike" cap="none" dirty="0" err="1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přechodně</a:t>
            </a:r>
            <a:r>
              <a:rPr lang="en-US" sz="1400" b="1" i="0" u="none" strike="noStrike" cap="none" dirty="0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 – </a:t>
            </a:r>
            <a:r>
              <a:rPr lang="en-US" sz="1400" b="1" i="0" u="none" strike="noStrike" cap="none" dirty="0" err="1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třetím</a:t>
            </a:r>
            <a:r>
              <a:rPr lang="en-US" sz="1400" b="1" i="0" u="none" strike="noStrike" cap="none" dirty="0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b="1" i="0" u="none" strike="noStrike" cap="none" dirty="0" err="1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rokem</a:t>
            </a:r>
            <a:endParaRPr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6"/>
          <p:cNvSpPr/>
          <p:nvPr/>
        </p:nvSpPr>
        <p:spPr>
          <a:xfrm>
            <a:off x="1325880" y="2741871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A6577"/>
              </a:buClr>
              <a:buSzPts val="1200"/>
              <a:buFont typeface="Calibri"/>
              <a:buNone/>
            </a:pP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Jedna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místnost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pro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osmičlenou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rodinu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. Rodina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spí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společně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gauči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matracích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Děti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nemají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stůl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úkoly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Hluk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sdílené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sociální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zařízení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6"/>
          <p:cNvSpPr/>
          <p:nvPr/>
        </p:nvSpPr>
        <p:spPr>
          <a:xfrm>
            <a:off x="640080" y="3543300"/>
            <a:ext cx="502920" cy="685800"/>
          </a:xfrm>
          <a:prstGeom prst="rect">
            <a:avLst/>
          </a:prstGeom>
          <a:solidFill>
            <a:srgbClr val="0D737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6"/>
          <p:cNvSpPr/>
          <p:nvPr/>
        </p:nvSpPr>
        <p:spPr>
          <a:xfrm>
            <a:off x="640080" y="3543300"/>
            <a:ext cx="50292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eorgia"/>
              <a:buNone/>
            </a:pPr>
            <a:r>
              <a:rPr lang="en-US" sz="1800" b="1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03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6"/>
          <p:cNvSpPr/>
          <p:nvPr/>
        </p:nvSpPr>
        <p:spPr>
          <a:xfrm>
            <a:off x="1325880" y="3527883"/>
            <a:ext cx="7315200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400"/>
              <a:buFont typeface="Calibri"/>
              <a:buNone/>
            </a:pPr>
            <a:r>
              <a:rPr lang="en-US" sz="1400" b="1" i="0" u="none" strike="noStrike" cap="none" dirty="0" err="1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Čerstvě</a:t>
            </a:r>
            <a:r>
              <a:rPr lang="en-US" sz="1400" b="1" i="0" u="none" strike="noStrike" cap="none" dirty="0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b="1" i="0" u="none" strike="noStrike" cap="none" dirty="0" err="1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zletilý</a:t>
            </a:r>
            <a:r>
              <a:rPr lang="en-US" sz="1400" b="1" i="0" u="none" strike="noStrike" cap="none" dirty="0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b="1" i="0" u="none" strike="noStrike" cap="none" dirty="0" err="1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odcházející</a:t>
            </a:r>
            <a:r>
              <a:rPr lang="en-US" sz="1400" b="1" i="0" u="none" strike="noStrike" cap="none" dirty="0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 z </a:t>
            </a:r>
            <a:r>
              <a:rPr lang="en-US" sz="1400" b="1" i="0" u="none" strike="noStrike" cap="none" dirty="0" err="1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ústavní</a:t>
            </a:r>
            <a:r>
              <a:rPr lang="en-US" sz="1400" b="1" i="0" u="none" strike="noStrike" cap="none" dirty="0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b="1" i="0" u="none" strike="noStrike" cap="none" dirty="0" err="1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péče</a:t>
            </a:r>
            <a:endParaRPr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6"/>
          <p:cNvSpPr/>
          <p:nvPr/>
        </p:nvSpPr>
        <p:spPr>
          <a:xfrm>
            <a:off x="1325880" y="379476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A6577"/>
              </a:buClr>
              <a:buSzPts val="1200"/>
              <a:buFont typeface="Calibri"/>
              <a:buNone/>
            </a:pP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V 18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letech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bez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zázemí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, bez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finanční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gramotnosti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, bez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podpůrné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sítě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Vysoké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riziko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 err="1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bezdomovectví</a:t>
            </a:r>
            <a:r>
              <a:rPr lang="en-US" sz="1200" b="0" i="0" u="none" strike="noStrike" cap="none" dirty="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7"/>
          <p:cNvSpPr/>
          <p:nvPr/>
        </p:nvSpPr>
        <p:spPr>
          <a:xfrm>
            <a:off x="640080" y="365760"/>
            <a:ext cx="7863840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2600"/>
              <a:buFont typeface="Georgia"/>
              <a:buNone/>
            </a:pPr>
            <a:r>
              <a:rPr lang="en-US" sz="2600" b="1" i="0" u="none" strike="noStrike" cap="none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Co v prevenci funguje?</a:t>
            </a:r>
            <a:endParaRPr sz="2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7"/>
          <p:cNvSpPr/>
          <p:nvPr/>
        </p:nvSpPr>
        <p:spPr>
          <a:xfrm>
            <a:off x="640080" y="914400"/>
            <a:ext cx="457200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A6577"/>
              </a:buClr>
              <a:buSzPts val="1200"/>
              <a:buFont typeface="Calibri"/>
              <a:buNone/>
            </a:pPr>
            <a:r>
              <a:rPr lang="en-US" sz="1200" b="0" i="1" u="none" strike="noStrike" cap="none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Praktické zkušenosti z terénu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7"/>
          <p:cNvSpPr/>
          <p:nvPr/>
        </p:nvSpPr>
        <p:spPr>
          <a:xfrm>
            <a:off x="640080" y="1371600"/>
            <a:ext cx="7863840" cy="1005840"/>
          </a:xfrm>
          <a:prstGeom prst="rect">
            <a:avLst/>
          </a:prstGeom>
          <a:solidFill>
            <a:srgbClr val="F5F0EB"/>
          </a:solidFill>
          <a:ln>
            <a:noFill/>
          </a:ln>
          <a:effectLst>
            <a:outerShdw blurRad="76200" dist="25400" dir="8100000" algn="bl" rotWithShape="0">
              <a:srgbClr val="000000">
                <a:alpha val="12156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9" name="Google Shape;109;p7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4400" y="1554480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7"/>
          <p:cNvSpPr/>
          <p:nvPr/>
        </p:nvSpPr>
        <p:spPr>
          <a:xfrm>
            <a:off x="1463040" y="1463040"/>
            <a:ext cx="6766560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500"/>
              <a:buFont typeface="Calibri"/>
              <a:buNone/>
            </a:pPr>
            <a:r>
              <a:rPr lang="en-US" sz="1500" b="1" i="0" u="none" strike="noStrike" cap="none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Včasný záchyt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7"/>
          <p:cNvSpPr/>
          <p:nvPr/>
        </p:nvSpPr>
        <p:spPr>
          <a:xfrm>
            <a:off x="1463040" y="1783080"/>
            <a:ext cx="6766560" cy="502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200"/>
              <a:buFont typeface="Calibri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První varovné signály mohou zaznamenat už pracovníci porodnice nebo dětský lékař. Ve školním prostředí si problémů často všimnou učitelé – například únavy dítěte, hladu, zanedbaného oblečení či častých absencí.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7"/>
          <p:cNvSpPr/>
          <p:nvPr/>
        </p:nvSpPr>
        <p:spPr>
          <a:xfrm>
            <a:off x="640080" y="2560320"/>
            <a:ext cx="7863840" cy="1005840"/>
          </a:xfrm>
          <a:prstGeom prst="rect">
            <a:avLst/>
          </a:prstGeom>
          <a:solidFill>
            <a:srgbClr val="E8F4F4"/>
          </a:solidFill>
          <a:ln>
            <a:noFill/>
          </a:ln>
          <a:effectLst>
            <a:outerShdw blurRad="76200" dist="25400" dir="8100000" algn="bl" rotWithShape="0">
              <a:srgbClr val="000000">
                <a:alpha val="12156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3" name="Google Shape;113;p7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14400" y="2743200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7"/>
          <p:cNvSpPr/>
          <p:nvPr/>
        </p:nvSpPr>
        <p:spPr>
          <a:xfrm>
            <a:off x="1463040" y="2651760"/>
            <a:ext cx="6766560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500"/>
              <a:buFont typeface="Calibri"/>
              <a:buNone/>
            </a:pPr>
            <a:r>
              <a:rPr lang="en-US" sz="1500" b="1" i="0" u="none" strike="noStrike" cap="none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Mezioborová spolupráce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7"/>
          <p:cNvSpPr/>
          <p:nvPr/>
        </p:nvSpPr>
        <p:spPr>
          <a:xfrm>
            <a:off x="1463040" y="2971800"/>
            <a:ext cx="6766560" cy="502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200"/>
              <a:buFont typeface="Calibri"/>
              <a:buNone/>
            </a:pPr>
            <a:r>
              <a:rPr lang="en-US" sz="1200" b="0" i="0" u="none" strike="noStrike" cap="none">
                <a:solidFill>
                  <a:srgbClr val="1E1E1E"/>
                </a:solidFill>
                <a:latin typeface="Calibri"/>
                <a:ea typeface="Calibri"/>
                <a:cs typeface="Calibri"/>
                <a:sym typeface="Calibri"/>
              </a:rPr>
              <a:t>OSPOD nemůže pracovat izolovaně. Klíčové je zapojení sociálních služeb, NNO, lékařů i bytového odboru obce. Případové konference jsou účinným nástrojem koordinace.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7"/>
          <p:cNvSpPr/>
          <p:nvPr/>
        </p:nvSpPr>
        <p:spPr>
          <a:xfrm>
            <a:off x="640080" y="3749040"/>
            <a:ext cx="7863840" cy="1005840"/>
          </a:xfrm>
          <a:prstGeom prst="rect">
            <a:avLst/>
          </a:prstGeom>
          <a:solidFill>
            <a:srgbClr val="F5F0EB"/>
          </a:solidFill>
          <a:ln>
            <a:noFill/>
          </a:ln>
          <a:effectLst>
            <a:outerShdw blurRad="76200" dist="25400" dir="8100000" algn="bl" rotWithShape="0">
              <a:srgbClr val="000000">
                <a:alpha val="12156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7" name="Google Shape;117;p7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14400" y="3931920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7"/>
          <p:cNvSpPr/>
          <p:nvPr/>
        </p:nvSpPr>
        <p:spPr>
          <a:xfrm>
            <a:off x="1463040" y="3840480"/>
            <a:ext cx="6766560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500"/>
              <a:buFont typeface="Calibri"/>
              <a:buNone/>
            </a:pPr>
            <a:r>
              <a:rPr lang="en-US" sz="1500" b="1" i="0" u="none" strike="noStrike" cap="none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Práce s celou rodinou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7"/>
          <p:cNvSpPr/>
          <p:nvPr/>
        </p:nvSpPr>
        <p:spPr>
          <a:xfrm>
            <a:off x="1463040" y="4160520"/>
            <a:ext cx="6766560" cy="502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200"/>
              <a:buFont typeface="Calibri"/>
              <a:buNone/>
            </a:pPr>
            <a:r>
              <a:rPr lang="en-US" sz="1200" b="0" i="0" u="none" strike="noStrike" cap="none">
                <a:solidFill>
                  <a:srgbClr val="1E1E1E"/>
                </a:solidFill>
                <a:latin typeface="Calibri"/>
                <a:ea typeface="Calibri"/>
                <a:cs typeface="Calibri"/>
                <a:sym typeface="Calibri"/>
              </a:rPr>
              <a:t>Nestačí řešit jen situaci dítěte. Podpora rodičovských kompetencí, dluhové poradenství, pomoc s bydlením. Když se stabilizuje rodina, stabilizuje se i dítě.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8"/>
          <p:cNvSpPr/>
          <p:nvPr/>
        </p:nvSpPr>
        <p:spPr>
          <a:xfrm>
            <a:off x="640080" y="365760"/>
            <a:ext cx="7863840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2600"/>
              <a:buFont typeface="Georgia"/>
              <a:buNone/>
            </a:pPr>
            <a:r>
              <a:rPr lang="en-US" sz="2600" b="1" i="0" u="none" strike="noStrike" cap="none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S čím se potýkáme?</a:t>
            </a:r>
            <a:endParaRPr sz="260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8"/>
          <p:cNvSpPr/>
          <p:nvPr/>
        </p:nvSpPr>
        <p:spPr>
          <a:xfrm>
            <a:off x="640080" y="914400"/>
            <a:ext cx="457200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A6577"/>
              </a:buClr>
              <a:buSzPts val="1200"/>
              <a:buFont typeface="Calibri"/>
              <a:buNone/>
            </a:pPr>
            <a:r>
              <a:rPr lang="en-US" sz="1200" b="0" i="1" u="none" strike="noStrike" cap="none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Bariéry v systému i v praxi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8"/>
          <p:cNvSpPr/>
          <p:nvPr/>
        </p:nvSpPr>
        <p:spPr>
          <a:xfrm>
            <a:off x="640080" y="1325880"/>
            <a:ext cx="54864" cy="548640"/>
          </a:xfrm>
          <a:prstGeom prst="rect">
            <a:avLst/>
          </a:prstGeom>
          <a:solidFill>
            <a:srgbClr val="0D737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8"/>
          <p:cNvSpPr/>
          <p:nvPr/>
        </p:nvSpPr>
        <p:spPr>
          <a:xfrm>
            <a:off x="914400" y="1325880"/>
            <a:ext cx="758952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400"/>
              <a:buFont typeface="Calibri"/>
              <a:buNone/>
            </a:pPr>
            <a:r>
              <a:rPr lang="en-US" sz="1400" b="1" i="0" u="none" strike="noStrike" cap="none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Nedostatek dostupného bydlení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8"/>
          <p:cNvSpPr/>
          <p:nvPr/>
        </p:nvSpPr>
        <p:spPr>
          <a:xfrm>
            <a:off x="914400" y="1600200"/>
            <a:ext cx="7589520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A6577"/>
              </a:buClr>
              <a:buSzPts val="1200"/>
              <a:buFont typeface="Calibri"/>
              <a:buNone/>
            </a:pPr>
            <a:r>
              <a:rPr lang="en-US" sz="1200" b="0" i="0" u="none" strike="noStrike" cap="none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Obce nedisponují dostatečným počtem sociálních a obecních bytů. Soukromý trh je pro rodiny v nouzi finančně nedostupný.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8"/>
          <p:cNvSpPr/>
          <p:nvPr/>
        </p:nvSpPr>
        <p:spPr>
          <a:xfrm>
            <a:off x="640080" y="2039112"/>
            <a:ext cx="54864" cy="548640"/>
          </a:xfrm>
          <a:prstGeom prst="rect">
            <a:avLst/>
          </a:prstGeom>
          <a:solidFill>
            <a:srgbClr val="E891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8"/>
          <p:cNvSpPr/>
          <p:nvPr/>
        </p:nvSpPr>
        <p:spPr>
          <a:xfrm>
            <a:off x="914400" y="2039112"/>
            <a:ext cx="758952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400"/>
              <a:buFont typeface="Calibri"/>
              <a:buNone/>
            </a:pPr>
            <a:r>
              <a:rPr lang="en-US" sz="1400" b="1" i="0" u="none" strike="noStrike" cap="none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Přetíženost pracovníků OSPOD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8"/>
          <p:cNvSpPr/>
          <p:nvPr/>
        </p:nvSpPr>
        <p:spPr>
          <a:xfrm>
            <a:off x="914400" y="2313432"/>
            <a:ext cx="7589520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A6577"/>
              </a:buClr>
              <a:buSzPts val="1200"/>
              <a:buFont typeface="Calibri"/>
              <a:buNone/>
            </a:pPr>
            <a:r>
              <a:rPr lang="en-US" sz="1200" b="0" i="0" u="none" strike="noStrike" cap="none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Jeden pracovník má na starosti desítky případů. Na prevenci a dlouhodobou práci s rodinou nezbývá čas.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8"/>
          <p:cNvSpPr/>
          <p:nvPr/>
        </p:nvSpPr>
        <p:spPr>
          <a:xfrm>
            <a:off x="640080" y="2752344"/>
            <a:ext cx="54864" cy="548640"/>
          </a:xfrm>
          <a:prstGeom prst="rect">
            <a:avLst/>
          </a:prstGeom>
          <a:solidFill>
            <a:srgbClr val="0D737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8"/>
          <p:cNvSpPr/>
          <p:nvPr/>
        </p:nvSpPr>
        <p:spPr>
          <a:xfrm>
            <a:off x="914400" y="2752344"/>
            <a:ext cx="758952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400"/>
              <a:buFont typeface="Calibri"/>
              <a:buNone/>
            </a:pPr>
            <a:r>
              <a:rPr lang="en-US" sz="1400" b="1" i="0" u="none" strike="noStrike" cap="none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Stigmatizace rodin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8"/>
          <p:cNvSpPr/>
          <p:nvPr/>
        </p:nvSpPr>
        <p:spPr>
          <a:xfrm>
            <a:off x="914400" y="3026664"/>
            <a:ext cx="7589520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A6577"/>
              </a:buClr>
              <a:buSzPts val="1200"/>
              <a:buFont typeface="Calibri"/>
              <a:buNone/>
            </a:pPr>
            <a:r>
              <a:rPr lang="en-US" sz="1200" b="0" i="0" u="none" strike="noStrike" cap="none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Strach rodičů požádat o pomoc </a:t>
            </a:r>
            <a:r>
              <a:rPr lang="en-US" sz="120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en-US" sz="1200" b="0" i="0" u="none" strike="noStrike" cap="none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obava z odebrání dětí. Přitom 95 % naší práce je podpora, nikoli represe.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8"/>
          <p:cNvSpPr/>
          <p:nvPr/>
        </p:nvSpPr>
        <p:spPr>
          <a:xfrm>
            <a:off x="640080" y="3465576"/>
            <a:ext cx="54864" cy="548640"/>
          </a:xfrm>
          <a:prstGeom prst="rect">
            <a:avLst/>
          </a:prstGeom>
          <a:solidFill>
            <a:srgbClr val="E891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8"/>
          <p:cNvSpPr/>
          <p:nvPr/>
        </p:nvSpPr>
        <p:spPr>
          <a:xfrm>
            <a:off x="914400" y="3465576"/>
            <a:ext cx="758952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400"/>
              <a:buFont typeface="Calibri"/>
              <a:buNone/>
            </a:pPr>
            <a:r>
              <a:rPr lang="en-US" sz="1400" b="1" i="0" u="none" strike="noStrike" cap="none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Roztříštěnost systému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8"/>
          <p:cNvSpPr/>
          <p:nvPr/>
        </p:nvSpPr>
        <p:spPr>
          <a:xfrm>
            <a:off x="914400" y="3739896"/>
            <a:ext cx="7589520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A6577"/>
              </a:buClr>
              <a:buSzPts val="1200"/>
              <a:buFont typeface="Calibri"/>
              <a:buNone/>
            </a:pPr>
            <a:r>
              <a:rPr lang="en-US" sz="1200" b="0" i="0" u="none" strike="noStrike" cap="none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Sociální bydlení, dávky, vzdělávání, zdravotnictví </a:t>
            </a:r>
            <a:r>
              <a:rPr lang="en-US" sz="1200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en-US" sz="1200" b="0" i="0" u="none" strike="noStrike" cap="none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 každý resort funguje zvlášť. Rodina se v systému ztrácí.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8"/>
          <p:cNvSpPr/>
          <p:nvPr/>
        </p:nvSpPr>
        <p:spPr>
          <a:xfrm>
            <a:off x="640080" y="4178808"/>
            <a:ext cx="54864" cy="548640"/>
          </a:xfrm>
          <a:prstGeom prst="rect">
            <a:avLst/>
          </a:prstGeom>
          <a:solidFill>
            <a:srgbClr val="0D737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8"/>
          <p:cNvSpPr/>
          <p:nvPr/>
        </p:nvSpPr>
        <p:spPr>
          <a:xfrm>
            <a:off x="914400" y="4178808"/>
            <a:ext cx="758952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400"/>
              <a:buFont typeface="Calibri"/>
              <a:buNone/>
            </a:pPr>
            <a:r>
              <a:rPr lang="en-US" sz="1400" b="1" i="0" u="none" strike="noStrike" cap="none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Segregované školství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8"/>
          <p:cNvSpPr/>
          <p:nvPr/>
        </p:nvSpPr>
        <p:spPr>
          <a:xfrm>
            <a:off x="914400" y="4453128"/>
            <a:ext cx="7589520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A6577"/>
              </a:buClr>
              <a:buSzPts val="1200"/>
              <a:buFont typeface="Calibri"/>
              <a:buNone/>
            </a:pPr>
            <a:r>
              <a:rPr lang="en-US" sz="1200" b="0" i="0" u="none" strike="noStrike" cap="none">
                <a:solidFill>
                  <a:srgbClr val="5A6577"/>
                </a:solidFill>
                <a:latin typeface="Arial"/>
                <a:ea typeface="Arial"/>
                <a:cs typeface="Arial"/>
                <a:sym typeface="Arial"/>
              </a:rPr>
              <a:t>Prohlubuje sociální nerovnosti a omezuje rovný přístup dětí ke vzdělání.</a:t>
            </a:r>
            <a:endParaRPr sz="1200" b="0" i="0" u="none" strike="noStrike" cap="none">
              <a:solidFill>
                <a:srgbClr val="5A657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e297c400f8_1_0"/>
          <p:cNvSpPr/>
          <p:nvPr/>
        </p:nvSpPr>
        <p:spPr>
          <a:xfrm>
            <a:off x="695030" y="689185"/>
            <a:ext cx="78639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2600"/>
              <a:buFont typeface="Georgia"/>
              <a:buNone/>
            </a:pPr>
            <a:r>
              <a:rPr lang="en-US" sz="2600" b="1" i="0" u="none" strike="noStrike" cap="none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Jsou nevhodné bytové podmínky důvodem k odebrání dítěte z rodiny?</a:t>
            </a:r>
            <a:endParaRPr sz="260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g3e297c400f8_1_0"/>
          <p:cNvSpPr/>
          <p:nvPr/>
        </p:nvSpPr>
        <p:spPr>
          <a:xfrm>
            <a:off x="640130" y="1650730"/>
            <a:ext cx="54900" cy="548700"/>
          </a:xfrm>
          <a:prstGeom prst="rect">
            <a:avLst/>
          </a:prstGeom>
          <a:solidFill>
            <a:srgbClr val="0D737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g3e297c400f8_1_0"/>
          <p:cNvSpPr/>
          <p:nvPr/>
        </p:nvSpPr>
        <p:spPr>
          <a:xfrm>
            <a:off x="914450" y="1670368"/>
            <a:ext cx="75894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400"/>
              <a:buFont typeface="Calibri"/>
              <a:buNone/>
            </a:pPr>
            <a:r>
              <a:rPr lang="en-US" sz="1500" b="1" i="0" u="none" strike="noStrike" cap="none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Samotné nevhodné bydlení není automatickým důvodem k odebrání dítěte.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g3e297c400f8_1_0"/>
          <p:cNvSpPr/>
          <p:nvPr/>
        </p:nvSpPr>
        <p:spPr>
          <a:xfrm>
            <a:off x="640130" y="2363962"/>
            <a:ext cx="54900" cy="548700"/>
          </a:xfrm>
          <a:prstGeom prst="rect">
            <a:avLst/>
          </a:prstGeom>
          <a:solidFill>
            <a:srgbClr val="E891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g3e297c400f8_1_0"/>
          <p:cNvSpPr/>
          <p:nvPr/>
        </p:nvSpPr>
        <p:spPr>
          <a:xfrm>
            <a:off x="914450" y="2377062"/>
            <a:ext cx="75894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400"/>
              <a:buFont typeface="Calibri"/>
              <a:buNone/>
            </a:pPr>
            <a:r>
              <a:rPr lang="en-US" sz="1500" b="1" i="0" u="none" strike="noStrike" cap="none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Rozhodující je skutečné ohrožení zdraví, bezpečí nebo vývoje dítěte.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g3e297c400f8_1_0"/>
          <p:cNvSpPr/>
          <p:nvPr/>
        </p:nvSpPr>
        <p:spPr>
          <a:xfrm>
            <a:off x="640130" y="3077194"/>
            <a:ext cx="54900" cy="548700"/>
          </a:xfrm>
          <a:prstGeom prst="rect">
            <a:avLst/>
          </a:prstGeom>
          <a:solidFill>
            <a:srgbClr val="0D737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g3e297c400f8_1_0"/>
          <p:cNvSpPr/>
          <p:nvPr/>
        </p:nvSpPr>
        <p:spPr>
          <a:xfrm>
            <a:off x="914450" y="3077194"/>
            <a:ext cx="75894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400"/>
              <a:buFont typeface="Calibri"/>
              <a:buNone/>
            </a:pPr>
            <a:r>
              <a:rPr lang="en-US" sz="1500" b="1" i="0" u="none" strike="noStrike" cap="none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Přednost mírnějších opatření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g3e297c400f8_1_0"/>
          <p:cNvSpPr/>
          <p:nvPr/>
        </p:nvSpPr>
        <p:spPr>
          <a:xfrm>
            <a:off x="914450" y="3351389"/>
            <a:ext cx="7589400" cy="32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A6577"/>
              </a:buClr>
              <a:buSzPts val="1200"/>
              <a:buFont typeface="Calibri"/>
              <a:buNone/>
            </a:pPr>
            <a:r>
              <a:rPr lang="en-US" b="0" i="0" u="none" strike="noStrike" cap="none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Sociální práce s rodinou, pomoc s bydlením, navázání spolupráce s terénními a podpůrnými službami.</a:t>
            </a:r>
            <a:endParaRPr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g3e297c400f8_1_0"/>
          <p:cNvSpPr/>
          <p:nvPr/>
        </p:nvSpPr>
        <p:spPr>
          <a:xfrm>
            <a:off x="640130" y="3790426"/>
            <a:ext cx="54900" cy="548700"/>
          </a:xfrm>
          <a:prstGeom prst="rect">
            <a:avLst/>
          </a:prstGeom>
          <a:solidFill>
            <a:srgbClr val="E891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g3e297c400f8_1_0"/>
          <p:cNvSpPr/>
          <p:nvPr/>
        </p:nvSpPr>
        <p:spPr>
          <a:xfrm>
            <a:off x="914450" y="3790414"/>
            <a:ext cx="75894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2A4A"/>
              </a:buClr>
              <a:buSzPts val="1400"/>
              <a:buFont typeface="Calibri"/>
              <a:buNone/>
            </a:pPr>
            <a:r>
              <a:rPr lang="en-US" sz="1500" b="1" i="0" u="none" strike="noStrike" cap="none">
                <a:solidFill>
                  <a:srgbClr val="1B2A4A"/>
                </a:solidFill>
                <a:latin typeface="Calibri"/>
                <a:ea typeface="Calibri"/>
                <a:cs typeface="Calibri"/>
                <a:sym typeface="Calibri"/>
              </a:rPr>
              <a:t>Odebrání dítěte z rodiny je až krajní řešení.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g3e297c400f8_1_0"/>
          <p:cNvSpPr/>
          <p:nvPr/>
        </p:nvSpPr>
        <p:spPr>
          <a:xfrm>
            <a:off x="914450" y="4064614"/>
            <a:ext cx="7589400" cy="32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A6577"/>
              </a:buClr>
              <a:buSzPts val="1200"/>
              <a:buFont typeface="Calibri"/>
              <a:buNone/>
            </a:pPr>
            <a:r>
              <a:rPr lang="en-US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Nedostatek pěstounů a omezené kapacity ústavních zařízení dále komplikují umístění dítěte mimo rodinu.</a:t>
            </a:r>
            <a:endParaRPr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2A4A"/>
        </a:solidFill>
        <a:effectLst/>
      </p:bgPr>
    </p:bg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0"/>
          <p:cNvSpPr/>
          <p:nvPr/>
        </p:nvSpPr>
        <p:spPr>
          <a:xfrm>
            <a:off x="6858000" y="2926080"/>
            <a:ext cx="3657600" cy="3657600"/>
          </a:xfrm>
          <a:prstGeom prst="ellipse">
            <a:avLst/>
          </a:prstGeom>
          <a:solidFill>
            <a:srgbClr val="0D7377">
              <a:alpha val="30196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10"/>
          <p:cNvSpPr/>
          <p:nvPr/>
        </p:nvSpPr>
        <p:spPr>
          <a:xfrm>
            <a:off x="640080" y="2103120"/>
            <a:ext cx="1371600" cy="36576"/>
          </a:xfrm>
          <a:prstGeom prst="rect">
            <a:avLst/>
          </a:prstGeom>
          <a:solidFill>
            <a:srgbClr val="E891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10"/>
          <p:cNvSpPr/>
          <p:nvPr/>
        </p:nvSpPr>
        <p:spPr>
          <a:xfrm>
            <a:off x="640080" y="1487590"/>
            <a:ext cx="78639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F0EB"/>
              </a:buClr>
              <a:buSzPts val="2000"/>
              <a:buFont typeface="Calibri"/>
              <a:buNone/>
            </a:pPr>
            <a:r>
              <a:rPr lang="en-US" sz="2900" b="0" i="0" u="none" strike="noStrike" cap="none">
                <a:solidFill>
                  <a:srgbClr val="F5F0EB"/>
                </a:solidFill>
                <a:latin typeface="Calibri"/>
                <a:ea typeface="Calibri"/>
                <a:cs typeface="Calibri"/>
                <a:sym typeface="Calibri"/>
              </a:rPr>
              <a:t>Děkuji za pozornost.</a:t>
            </a:r>
            <a:endParaRPr sz="2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10"/>
          <p:cNvSpPr/>
          <p:nvPr/>
        </p:nvSpPr>
        <p:spPr>
          <a:xfrm>
            <a:off x="640080" y="3108960"/>
            <a:ext cx="457200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</a:pPr>
            <a:r>
              <a:rPr lang="en-US" sz="1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Mgr. Tereza Borkovcová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</a:pPr>
            <a:r>
              <a:rPr lang="en-US" sz="1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OSPOD, ÚMČ Brno-Židenice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10"/>
          <p:cNvSpPr/>
          <p:nvPr/>
        </p:nvSpPr>
        <p:spPr>
          <a:xfrm>
            <a:off x="640080" y="4572000"/>
            <a:ext cx="731520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A6577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5A6577"/>
                </a:solidFill>
                <a:latin typeface="Calibri"/>
                <a:ea typeface="Calibri"/>
                <a:cs typeface="Calibri"/>
                <a:sym typeface="Calibri"/>
              </a:rPr>
              <a:t>13. Národní konference Armády spásy  ·  Brno 2026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96B8423E0DE7F4E935077334015AD5B" ma:contentTypeVersion="12" ma:contentTypeDescription="Vytvoří nový dokument" ma:contentTypeScope="" ma:versionID="2593ab5e7f5e92d7e4ae6937c3e059d5">
  <xsd:schema xmlns:xsd="http://www.w3.org/2001/XMLSchema" xmlns:xs="http://www.w3.org/2001/XMLSchema" xmlns:p="http://schemas.microsoft.com/office/2006/metadata/properties" xmlns:ns2="8b667fec-ca8a-4ebd-b1d3-cf5fc72b29a4" targetNamespace="http://schemas.microsoft.com/office/2006/metadata/properties" ma:root="true" ma:fieldsID="a10c01574c7a04cbaa7a2ad2b6b46dc7" ns2:_="">
    <xsd:import namespace="8b667fec-ca8a-4ebd-b1d3-cf5fc72b29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667fec-ca8a-4ebd-b1d3-cf5fc72b29a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Značky obrázků" ma:readOnly="false" ma:fieldId="{5cf76f15-5ced-4ddc-b409-7134ff3c332f}" ma:taxonomyMulti="true" ma:sspId="8574510d-52ad-4a42-8116-c3898fb515e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b667fec-ca8a-4ebd-b1d3-cf5fc72b29a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C5D9602-7355-46FA-864C-CC92640F2C6D}"/>
</file>

<file path=customXml/itemProps2.xml><?xml version="1.0" encoding="utf-8"?>
<ds:datastoreItem xmlns:ds="http://schemas.openxmlformats.org/officeDocument/2006/customXml" ds:itemID="{EBC2180D-DEE3-4315-BBAE-615CE1C5D140}"/>
</file>

<file path=customXml/itemProps3.xml><?xml version="1.0" encoding="utf-8"?>
<ds:datastoreItem xmlns:ds="http://schemas.openxmlformats.org/officeDocument/2006/customXml" ds:itemID="{75F46B80-64CC-4918-B6F9-9618C29BAE9D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683</Words>
  <Application>Microsoft Office PowerPoint</Application>
  <PresentationFormat>Předvádění na obrazovce (16:9)</PresentationFormat>
  <Paragraphs>89</Paragraphs>
  <Slides>9</Slides>
  <Notes>9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4" baseType="lpstr">
      <vt:lpstr>Arial</vt:lpstr>
      <vt:lpstr>Calibri</vt:lpstr>
      <vt:lpstr>Georgia</vt:lpstr>
      <vt:lpstr>Wingdings</vt:lpstr>
      <vt:lpstr>Office Theme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Mgr. Tereza Borkovcová</dc:creator>
  <cp:lastModifiedBy>Borkovcová Tereza (MČ Brno-Židenice)</cp:lastModifiedBy>
  <cp:revision>1</cp:revision>
  <dcterms:created xsi:type="dcterms:W3CDTF">2026-05-13T19:10:03Z</dcterms:created>
  <dcterms:modified xsi:type="dcterms:W3CDTF">2026-05-19T05:35:11Z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0x010100E96B8423E0DE7F4E935077334015AD5B</vt:lpwstr>
  </property>
</Properties>
</file>