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7" r:id="rId2"/>
    <p:sldId id="292" r:id="rId3"/>
    <p:sldId id="269" r:id="rId4"/>
    <p:sldId id="303" r:id="rId5"/>
    <p:sldId id="274" r:id="rId6"/>
    <p:sldId id="295" r:id="rId7"/>
    <p:sldId id="273" r:id="rId8"/>
    <p:sldId id="296" r:id="rId9"/>
    <p:sldId id="302" r:id="rId10"/>
    <p:sldId id="278" r:id="rId11"/>
    <p:sldId id="304" r:id="rId12"/>
    <p:sldId id="305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772DE-2B58-4D2B-91FD-A1F7BFFC7BFA}" type="datetimeFigureOut">
              <a:rPr lang="cs-CZ" smtClean="0"/>
              <a:t>17.05.2026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2D3B2-251C-4DFE-A5D3-BCDFB2E00B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0223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2D3B2-251C-4DFE-A5D3-BCDFB2E00BFB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4576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9B2AD3-E4D6-48B8-A02D-B1C2C127DB64}" type="datetimeFigureOut">
              <a:rPr lang="cs-CZ" smtClean="0"/>
              <a:pPr/>
              <a:t>17.05.2026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083547-9EDB-4116-B63F-DD49C21F5D8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-1405" y="4020646"/>
            <a:ext cx="8280920" cy="2990825"/>
          </a:xfrm>
        </p:spPr>
        <p:txBody>
          <a:bodyPr>
            <a:normAutofit lnSpcReduction="10000"/>
          </a:bodyPr>
          <a:lstStyle/>
          <a:p>
            <a:endParaRPr lang="cs-CZ" sz="3600" b="1" dirty="0"/>
          </a:p>
          <a:p>
            <a:endParaRPr lang="cs-CZ" sz="2400" b="1" dirty="0"/>
          </a:p>
          <a:p>
            <a:r>
              <a:rPr lang="cs-CZ" sz="2400" b="1" dirty="0"/>
              <a:t>|Pavel Pěnkava| </a:t>
            </a:r>
            <a:r>
              <a:rPr lang="cs-CZ" sz="2400" dirty="0"/>
              <a:t>SOCIÁLNÍ KURÁTOR</a:t>
            </a:r>
            <a:endParaRPr lang="cs-CZ" sz="2400" b="1" dirty="0"/>
          </a:p>
          <a:p>
            <a:r>
              <a:rPr lang="cs-CZ" sz="2400" b="1" dirty="0"/>
              <a:t>UMČ PRAHA 1</a:t>
            </a:r>
          </a:p>
          <a:p>
            <a:r>
              <a:rPr lang="cs-CZ" sz="2400" b="1" dirty="0"/>
              <a:t>Oddělení sociální prevence</a:t>
            </a:r>
          </a:p>
          <a:p>
            <a:r>
              <a:rPr lang="cs-CZ" sz="2400" b="1" dirty="0"/>
              <a:t>sociální kurátor pro Prahu 1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87625" y="161764"/>
            <a:ext cx="4176464" cy="1080120"/>
          </a:xfrm>
        </p:spPr>
        <p:txBody>
          <a:bodyPr/>
          <a:lstStyle/>
          <a:p>
            <a:r>
              <a:rPr lang="cs-CZ" sz="2800" dirty="0"/>
              <a:t>Rizika ohrožení sociálně patologickými jevy u věkové skupiny osob v časné dospělosti vracejících se ze zařízení pro děti a mládež z pohledu sociálního kurátora.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C136FE6-17F4-E6CF-4CA8-8F18BE9B1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3648" cy="140364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64830AB-4249-FD35-344E-3ACC08EC3F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-8293"/>
            <a:ext cx="397078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31B657A4-56A8-042F-85BE-BB937B442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3" r="2" b="9525"/>
          <a:stretch>
            <a:fillRect/>
          </a:stretch>
        </p:blipFill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noFill/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</p:pic>
      <p:sp>
        <p:nvSpPr>
          <p:cNvPr id="3" name="Podnadpis 2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>
            <a:normAutofit/>
          </a:bodyPr>
          <a:lstStyle/>
          <a:p>
            <a:r>
              <a:rPr lang="cs-CZ" dirty="0"/>
              <a:t> 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C34F743-59FD-E78E-99C9-02851926F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602" y="3684495"/>
            <a:ext cx="4968552" cy="1143000"/>
          </a:xfrm>
        </p:spPr>
        <p:txBody>
          <a:bodyPr/>
          <a:lstStyle/>
          <a:p>
            <a:r>
              <a:rPr lang="cs-CZ" dirty="0"/>
              <a:t>Děkuji za velice za pozornost </a:t>
            </a:r>
            <a:br>
              <a:rPr lang="cs-CZ" dirty="0"/>
            </a:br>
            <a:r>
              <a:rPr lang="cs-CZ" dirty="0"/>
              <a:t>a případnou zpětnou vazbu či podněty k diskusi.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7704856" cy="460851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7920880" cy="1080120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7704856" cy="460851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7920880" cy="1080120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7504" y="1076317"/>
            <a:ext cx="8856984" cy="5040560"/>
          </a:xfrm>
        </p:spPr>
        <p:txBody>
          <a:bodyPr>
            <a:noAutofit/>
          </a:bodyPr>
          <a:lstStyle/>
          <a:p>
            <a:r>
              <a:rPr lang="cs-CZ" sz="2800" b="1" dirty="0"/>
              <a:t>Věkové vymezení: </a:t>
            </a:r>
          </a:p>
          <a:p>
            <a:r>
              <a:rPr lang="cs-CZ" sz="2800" dirty="0"/>
              <a:t>Obvykle zahrnuje období od 18 do 26 let, v některých případech až do 30 let věku.</a:t>
            </a:r>
            <a:br>
              <a:rPr lang="cs-CZ" sz="2800" dirty="0"/>
            </a:br>
            <a:endParaRPr lang="cs-CZ" sz="2800" dirty="0"/>
          </a:p>
          <a:p>
            <a:r>
              <a:rPr lang="cs-CZ" sz="2800" b="1" dirty="0"/>
              <a:t>Charakteristika: </a:t>
            </a:r>
          </a:p>
          <a:p>
            <a:r>
              <a:rPr lang="cs-CZ" sz="2800" dirty="0"/>
              <a:t>Toto období představuje přechod mezi dospíváním a plně samostatným dospělým životem. V oblasti sociální práce označuje etapu, kdy člověk odchází z náhradní péče nebo se snaží získat nezávislost. Současně se vyrovnává s nároky spojenými se vstupem do zaměstnání, osamostatněním od rodiny a vytvářením vlastního způsobu života.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7920880" cy="1080120"/>
          </a:xfrm>
        </p:spPr>
        <p:txBody>
          <a:bodyPr/>
          <a:lstStyle/>
          <a:p>
            <a:pPr algn="ctr"/>
            <a:r>
              <a:rPr lang="cs-CZ" sz="3200" dirty="0"/>
              <a:t>Specifika časné dospělosti</a:t>
            </a:r>
            <a:br>
              <a:rPr lang="cs-CZ" sz="3200" dirty="0"/>
            </a:br>
            <a:endParaRPr lang="cs-CZ" sz="32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4E7E548-D4DC-7A30-56F0-07D25EBA6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3608" cy="10436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208912" cy="4968552"/>
          </a:xfrm>
        </p:spPr>
        <p:txBody>
          <a:bodyPr>
            <a:normAutofit/>
          </a:bodyPr>
          <a:lstStyle/>
          <a:p>
            <a:endParaRPr lang="cs-CZ" sz="3000" dirty="0"/>
          </a:p>
          <a:p>
            <a:r>
              <a:rPr lang="cs-CZ" sz="3000" dirty="0"/>
              <a:t>Podle zákona o ústavní a ochranné výchově se diskutovaná skupina rekrutuje následujících druhů zařízení ústavní výchovy: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000" dirty="0"/>
              <a:t>diagnostický ústav,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000" dirty="0"/>
              <a:t>dětský domov,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000" dirty="0"/>
              <a:t>dětský domov se školou,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000" dirty="0"/>
              <a:t>výchovný ústav.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1296143"/>
          </a:xfrm>
        </p:spPr>
        <p:txBody>
          <a:bodyPr/>
          <a:lstStyle/>
          <a:p>
            <a:r>
              <a:rPr lang="cs-CZ" sz="3200" dirty="0"/>
              <a:t>Zařízení pro výkon ústavní či ochranné</a:t>
            </a:r>
            <a:br>
              <a:rPr lang="cs-CZ" sz="3200" dirty="0"/>
            </a:br>
            <a:r>
              <a:rPr lang="cs-CZ" sz="3200" dirty="0"/>
              <a:t>výchovy a NRP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6AE2301-9362-DCB3-0D0A-63E9F1FB60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1403648" cy="14036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7920880" cy="1080120"/>
          </a:xfrm>
        </p:spPr>
        <p:txBody>
          <a:bodyPr/>
          <a:lstStyle/>
          <a:p>
            <a:r>
              <a:rPr lang="cs-CZ" dirty="0"/>
              <a:t>Průřezová kazuistika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389C385-4E84-172B-CDE8-3C2DC87BEF1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11561" y="1501045"/>
            <a:ext cx="8136904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cs-CZ" altLang="cs-CZ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Osobní</a:t>
            </a:r>
            <a:r>
              <a:rPr kumimoji="0" lang="cs-CZ" altLang="cs-CZ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</a:t>
            </a:r>
            <a:r>
              <a:rPr lang="cs-CZ" sz="2400" dirty="0"/>
              <a:t>nejvyšší dosažené vzdělání – úplné střední vzdělání,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cs-CZ" altLang="cs-CZ" sz="24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Rodiná</a:t>
            </a:r>
            <a:r>
              <a:rPr kumimoji="0" lang="cs-CZ" altLang="cs-CZ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: </a:t>
            </a:r>
            <a:r>
              <a:rPr kumimoji="0" lang="cs-CZ" altLang="cs-CZ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dítě bez sourozenců,</a:t>
            </a:r>
            <a:r>
              <a:rPr lang="cs-CZ" sz="2400" b="1" i="1" dirty="0">
                <a:solidFill>
                  <a:schemeClr val="tx1"/>
                </a:solidFill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cs-CZ" sz="2400" b="1" i="1" dirty="0">
                <a:solidFill>
                  <a:schemeClr val="tx1"/>
                </a:solidFill>
              </a:rPr>
              <a:t>Sociální</a:t>
            </a:r>
            <a:r>
              <a:rPr lang="cs-CZ" sz="2400" dirty="0"/>
              <a:t>: svobodný, aktuálně žije v městské ubytovně.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cs-CZ" altLang="cs-CZ" sz="2400" b="1" i="1" dirty="0">
                <a:solidFill>
                  <a:schemeClr val="tx1"/>
                </a:solidFill>
                <a:latin typeface="+mj-lt"/>
              </a:rPr>
              <a:t>Pracovní: </a:t>
            </a:r>
            <a:r>
              <a:rPr lang="cs-CZ" altLang="cs-CZ" sz="2400" dirty="0">
                <a:solidFill>
                  <a:schemeClr val="tx1"/>
                </a:solidFill>
                <a:latin typeface="+mj-lt"/>
              </a:rPr>
              <a:t>zaměstnání – </a:t>
            </a:r>
            <a:r>
              <a:rPr kumimoji="0" lang="cs-CZ" altLang="cs-CZ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t.č. </a:t>
            </a:r>
            <a:r>
              <a:rPr lang="cs-CZ" altLang="cs-CZ" sz="2400" dirty="0">
                <a:solidFill>
                  <a:schemeClr val="tx1"/>
                </a:solidFill>
                <a:latin typeface="+mj-lt"/>
              </a:rPr>
              <a:t>úřad práce - „</a:t>
            </a:r>
            <a:r>
              <a:rPr lang="cs-CZ" altLang="cs-CZ" sz="2400" dirty="0" err="1">
                <a:solidFill>
                  <a:schemeClr val="tx1"/>
                </a:solidFill>
                <a:latin typeface="+mj-lt"/>
              </a:rPr>
              <a:t>Superdávka</a:t>
            </a:r>
            <a:r>
              <a:rPr lang="cs-CZ" altLang="cs-CZ" sz="2400" dirty="0">
                <a:solidFill>
                  <a:schemeClr val="tx1"/>
                </a:solidFill>
                <a:latin typeface="+mj-lt"/>
              </a:rPr>
              <a:t>“ (oficiálně dávka státní sociální pomoci),</a:t>
            </a:r>
            <a:endParaRPr kumimoji="0" lang="cs-CZ" altLang="cs-CZ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cs-CZ" sz="2400" b="1" dirty="0"/>
              <a:t>Rizikové faktory: </a:t>
            </a:r>
            <a:r>
              <a:rPr lang="cs-CZ" sz="2400" dirty="0"/>
              <a:t>perinatální trauma (obtíže související s prožitkem tísně během porodu), dítě bylo sekundární obětí domácího násilí. Navzdory přijatým opatřením orgánu sociálně-právní ochrany dětí (OSPOD) bylo dítě v důsledku domácího násilí v rodině umístěno do náhradní rodinné péče, během níž zemřela matka dítěte. Otec o dítě dlouhodobě neprojevuje zájem a po ukončení pobytu dítěte v dětském zařízení odmítl převzít dítě do své péče.</a:t>
            </a:r>
            <a:endParaRPr kumimoji="0" lang="cs-CZ" altLang="cs-CZ" sz="24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1389330"/>
            <a:ext cx="7725725" cy="5598221"/>
          </a:xfrm>
        </p:spPr>
        <p:txBody>
          <a:bodyPr>
            <a:normAutofit fontScale="92500" lnSpcReduction="10000"/>
          </a:bodyPr>
          <a:lstStyle/>
          <a:p>
            <a:r>
              <a:rPr lang="cs-CZ" sz="2400" dirty="0"/>
              <a:t>sociálním vyloučením obecně, dále: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bezdomovectvím,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kriminalitou nebo zapojením do trestné činnosti,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závislostním chováním (návykové látky a behaviorální závislosti),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sexuálním vykořisťováním a prostitucí, </a:t>
            </a:r>
          </a:p>
          <a:p>
            <a:endParaRPr lang="cs-CZ" sz="2400" dirty="0"/>
          </a:p>
          <a:p>
            <a:r>
              <a:rPr lang="cs-CZ" sz="2400" dirty="0"/>
              <a:t>dále: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dluhové pasti a předluženosti,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jako oběti organizovaného zločinu,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jako oběti zneužívání k podvodné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ekonomické činnosti </a:t>
            </a:r>
          </a:p>
          <a:p>
            <a:r>
              <a:rPr lang="cs-CZ" sz="2400" dirty="0"/>
              <a:t>(„bílí koně“, neboli </a:t>
            </a:r>
            <a:r>
              <a:rPr lang="cs-CZ" sz="2400" i="1" dirty="0" err="1"/>
              <a:t>money</a:t>
            </a:r>
            <a:r>
              <a:rPr lang="cs-CZ" sz="2400" i="1" dirty="0"/>
              <a:t> </a:t>
            </a:r>
            <a:r>
              <a:rPr lang="cs-CZ" sz="2400" i="1" dirty="0" err="1"/>
              <a:t>mules</a:t>
            </a:r>
            <a:r>
              <a:rPr lang="cs-CZ" sz="2400" dirty="0"/>
              <a:t>).</a:t>
            </a:r>
          </a:p>
          <a:p>
            <a:endParaRPr lang="cs-CZ" b="1" dirty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81463"/>
            <a:ext cx="8136904" cy="1080120"/>
          </a:xfrm>
        </p:spPr>
        <p:txBody>
          <a:bodyPr/>
          <a:lstStyle/>
          <a:p>
            <a:pPr lvl="0"/>
            <a:r>
              <a:rPr lang="cs-CZ" sz="2400" dirty="0"/>
              <a:t>Rizikové oblasti, ve kterých jsou mladí lidé opouštějící dětská zařízení ve zvýšené míře ohrožení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322CC7A-65AC-B97B-AC7F-41FB4C200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3648" cy="140364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38A8486-89BF-1166-1807-E62A202B66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924944"/>
            <a:ext cx="3131840" cy="39330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03548" y="1402077"/>
            <a:ext cx="7704856" cy="4608512"/>
          </a:xfrm>
        </p:spPr>
        <p:txBody>
          <a:bodyPr/>
          <a:lstStyle/>
          <a:p>
            <a:br>
              <a:rPr lang="cs-CZ" sz="2400" u="sng" dirty="0">
                <a:latin typeface="Arial"/>
                <a:ea typeface="Times New Roman"/>
              </a:rPr>
            </a:br>
            <a:r>
              <a:rPr lang="cs-CZ" sz="2800" b="1" dirty="0"/>
              <a:t>Negativní procesy jako důsledek režimového zařízení jako příčina pro vznik </a:t>
            </a:r>
            <a:r>
              <a:rPr lang="cs-CZ" sz="2800" b="1" dirty="0" err="1"/>
              <a:t>prizonizace</a:t>
            </a:r>
            <a:r>
              <a:rPr lang="cs-CZ" sz="2800" b="1" dirty="0"/>
              <a:t>:</a:t>
            </a:r>
            <a:endParaRPr lang="cs-CZ" sz="2800" dirty="0"/>
          </a:p>
          <a:p>
            <a:r>
              <a:rPr lang="cs-CZ" sz="2800" b="1" dirty="0"/>
              <a:t>Institucionalizace</a:t>
            </a:r>
            <a:r>
              <a:rPr lang="cs-CZ" sz="2800" dirty="0"/>
              <a:t> – postupné navykání na život v instituci, které může vést ke ztrátě samostatnosti a omezení schopnosti fungovat mimo zařízení. </a:t>
            </a:r>
          </a:p>
          <a:p>
            <a:r>
              <a:rPr lang="cs-CZ" sz="2800" b="1" dirty="0"/>
              <a:t>Ideologizace</a:t>
            </a:r>
            <a:r>
              <a:rPr lang="cs-CZ" sz="2800" dirty="0"/>
              <a:t> – přebírání hodnot, postojů a způsobů myšlení typických pro prostředí zařízení, často bez kritického zhodnocení.</a:t>
            </a:r>
          </a:p>
          <a:p>
            <a:pPr marL="342900" lvl="0" indent="-342900" algn="just">
              <a:spcAft>
                <a:spcPts val="0"/>
              </a:spcAft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7920880" cy="1080120"/>
          </a:xfrm>
        </p:spPr>
        <p:txBody>
          <a:bodyPr/>
          <a:lstStyle/>
          <a:p>
            <a:r>
              <a:rPr lang="cs-CZ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PRIZONIZACE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02813A4-7757-E57A-9EFB-439845D48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712" y="-1571"/>
            <a:ext cx="1403648" cy="14036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8208912" cy="4608512"/>
          </a:xfrm>
        </p:spPr>
        <p:txBody>
          <a:bodyPr/>
          <a:lstStyle/>
          <a:p>
            <a:br>
              <a:rPr lang="cs-CZ" b="1" u="sng" dirty="0"/>
            </a:br>
            <a:r>
              <a:rPr lang="cs-CZ" dirty="0"/>
              <a:t>Zaopatřovací příspěvek představuje formu finanční podpory určenou mladým dospělým odcházejícím z náhradní rodinné péče (zejména pěstounské péče) nebo z ústavní výchovy, kteří jsou i nadále považováni za nezaopatřené děti. Jedná se o dávku poskytovanou v rámci systému státní sociální podpory.</a:t>
            </a:r>
          </a:p>
          <a:p>
            <a:endParaRPr lang="cs-CZ" dirty="0"/>
          </a:p>
          <a:p>
            <a:r>
              <a:rPr lang="cs-CZ" sz="2400" b="1" dirty="0"/>
              <a:t>Zaopatřovací příspěvek je poskytován ve dvou formách: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/>
              <a:t>jednorázový příspěvek, 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/>
              <a:t>opakovaný příspěvek. </a:t>
            </a:r>
          </a:p>
          <a:p>
            <a:pPr marL="457200" lvl="0" indent="-457200">
              <a:buFont typeface="+mj-lt"/>
              <a:buAutoNum type="arabicPeriod"/>
            </a:pPr>
            <a:endParaRPr lang="cs-CZ" sz="2400" b="1" u="sng" dirty="0"/>
          </a:p>
          <a:p>
            <a:pPr lvl="0"/>
            <a:endParaRPr lang="cs-CZ" sz="2400" b="1" u="sng" dirty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8568952" cy="1080120"/>
          </a:xfrm>
        </p:spPr>
        <p:txBody>
          <a:bodyPr/>
          <a:lstStyle/>
          <a:p>
            <a:r>
              <a:rPr lang="cs-CZ" dirty="0"/>
              <a:t>  </a:t>
            </a:r>
            <a:r>
              <a:rPr lang="cs-CZ" sz="3600" dirty="0"/>
              <a:t> Jedno z mála legislativní opatření ve formě   zaopatřovacího příspěvku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2334060-D1BF-CE87-3B5A-0BC759EB4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3648" cy="14036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7920880" cy="1080120"/>
          </a:xfrm>
        </p:spPr>
        <p:txBody>
          <a:bodyPr/>
          <a:lstStyle/>
          <a:p>
            <a:r>
              <a:rPr lang="cs-CZ" sz="3200" dirty="0"/>
              <a:t>Vzhledem k vysoké míře ohrožení této skupiny lze stávající ochranná opatření považovat za nedostatečná.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3CBE2D1-9D49-E1C6-578E-24C67EF044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60" y="2534486"/>
            <a:ext cx="6120680" cy="432351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7704856" cy="4968552"/>
          </a:xfrm>
        </p:spPr>
        <p:txBody>
          <a:bodyPr>
            <a:normAutofit lnSpcReduction="10000"/>
          </a:bodyPr>
          <a:lstStyle/>
          <a:p>
            <a:r>
              <a:rPr lang="cs-CZ" b="1" dirty="0"/>
              <a:t>Rizikové faktory: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odpovídající počet přechodných zařízení mezi odchodem z ústavní péče a osamostatněním (např. domy na půl cesty),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dostatečně koncipovaný systém prevence sociálně patologických jevů ohrožujících mladé dospělé bez rodinného zázemí opouštějící ústavní zařízení (absence celorepublikové působnosti),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odpovídající komunikace zařízení směrem k obcím při předávání informací o nadcházejícím odchodu dítěte po dosažení zletilosti,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vznik individuálních nebo skupinových terapeuticko-edukativních programů zaměřených na osamostatnění a reintegraci.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7504" y="404665"/>
            <a:ext cx="8640960" cy="1080120"/>
          </a:xfrm>
        </p:spPr>
        <p:txBody>
          <a:bodyPr/>
          <a:lstStyle/>
          <a:p>
            <a:r>
              <a:rPr lang="cs-CZ" sz="3200" dirty="0"/>
              <a:t>Návrhy opatření na systémové úrovni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369D7E9-F247-48A6-9286-B07819DEC4FD}"/>
</file>

<file path=customXml/itemProps2.xml><?xml version="1.0" encoding="utf-8"?>
<ds:datastoreItem xmlns:ds="http://schemas.openxmlformats.org/officeDocument/2006/customXml" ds:itemID="{111C184F-934B-47EE-9582-31209BBE7F6D}"/>
</file>

<file path=customXml/itemProps3.xml><?xml version="1.0" encoding="utf-8"?>
<ds:datastoreItem xmlns:ds="http://schemas.openxmlformats.org/officeDocument/2006/customXml" ds:itemID="{1FB5467F-1D3E-4CFD-B4F5-3505B4A3A118}"/>
</file>

<file path=docProps/app.xml><?xml version="1.0" encoding="utf-8"?>
<Properties xmlns="http://schemas.openxmlformats.org/officeDocument/2006/extended-properties" xmlns:vt="http://schemas.openxmlformats.org/officeDocument/2006/docPropsVTypes">
  <Template>TF00001176</Template>
  <TotalTime>671</TotalTime>
  <Words>588</Words>
  <Application>Microsoft Office PowerPoint</Application>
  <PresentationFormat>Předvádění na obrazovce (4:3)</PresentationFormat>
  <Paragraphs>60</Paragraphs>
  <Slides>12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7" baseType="lpstr">
      <vt:lpstr>Aptos</vt:lpstr>
      <vt:lpstr>Arial</vt:lpstr>
      <vt:lpstr>Georgia</vt:lpstr>
      <vt:lpstr>Trebuchet MS</vt:lpstr>
      <vt:lpstr>Slipstream</vt:lpstr>
      <vt:lpstr>Rizika ohrožení sociálně patologickými jevy u věkové skupiny osob v časné dospělosti vracejících se ze zařízení pro děti a mládež z pohledu sociálního kurátora.</vt:lpstr>
      <vt:lpstr>Specifika časné dospělosti </vt:lpstr>
      <vt:lpstr>Zařízení pro výkon ústavní či ochranné výchovy a NRP</vt:lpstr>
      <vt:lpstr>Průřezová kazuistika</vt:lpstr>
      <vt:lpstr>Rizikové oblasti, ve kterých jsou mladí lidé opouštějící dětská zařízení ve zvýšené míře ohrožení</vt:lpstr>
      <vt:lpstr>PRIZONIZACE</vt:lpstr>
      <vt:lpstr>   Jedno z mála legislativní opatření ve formě   zaopatřovacího příspěvku </vt:lpstr>
      <vt:lpstr>Vzhledem k vysoké míře ohrožení této skupiny lze stávající ochranná opatření považovat za nedostatečná.</vt:lpstr>
      <vt:lpstr>Návrhy opatření na systémové úrovni</vt:lpstr>
      <vt:lpstr>Děkuji za velice za pozornost  a případnou zpětnou vazbu či podněty k diskusi.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ppenkava</dc:creator>
  <cp:lastModifiedBy>Pěnkava Pavel</cp:lastModifiedBy>
  <cp:revision>35</cp:revision>
  <dcterms:created xsi:type="dcterms:W3CDTF">2018-11-28T22:55:23Z</dcterms:created>
  <dcterms:modified xsi:type="dcterms:W3CDTF">2026-05-17T21:16:31Z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0x010100E96B8423E0DE7F4E935077334015AD5B</vt:lpwstr>
  </property>
</Properties>
</file>