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1430000" cy="6445250"/>
  <p:notesSz cx="11430000" cy="64452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viewProps" Target="viewProps.xml"/><Relationship Id="rId21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theme" Target="theme/theme1.xml"/><Relationship Id="rId16" Type="http://schemas.openxmlformats.org/officeDocument/2006/relationships/slide" Target="slides/slide11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tableStyles" Target="tableStyles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57250" y="1998027"/>
            <a:ext cx="9715500" cy="13535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50" b="0" i="0">
                <a:solidFill>
                  <a:srgbClr val="5C4E3D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714500" y="3609340"/>
            <a:ext cx="8001000" cy="16113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50" b="0" i="0">
                <a:solidFill>
                  <a:srgbClr val="5C4E3D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50" b="0" i="0">
                <a:solidFill>
                  <a:srgbClr val="5C4E3D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71500" y="1482407"/>
            <a:ext cx="4972050" cy="4253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886450" y="1482407"/>
            <a:ext cx="4972050" cy="4253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50" b="0" i="0">
                <a:solidFill>
                  <a:srgbClr val="5C4E3D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525"/>
            <a:ext cx="11430000" cy="6429375"/>
          </a:xfrm>
          <a:custGeom>
            <a:avLst/>
            <a:gdLst/>
            <a:ahLst/>
            <a:cxnLst/>
            <a:rect l="l" t="t" r="r" b="b"/>
            <a:pathLst>
              <a:path w="11430000" h="6429375">
                <a:moveTo>
                  <a:pt x="11430000" y="0"/>
                </a:moveTo>
                <a:lnTo>
                  <a:pt x="0" y="0"/>
                </a:lnTo>
                <a:lnTo>
                  <a:pt x="0" y="6429375"/>
                </a:lnTo>
                <a:lnTo>
                  <a:pt x="11430000" y="642937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FFDFA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524"/>
            <a:ext cx="7143750" cy="6429375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762875" y="1828799"/>
            <a:ext cx="847725" cy="295275"/>
          </a:xfrm>
          <a:custGeom>
            <a:avLst/>
            <a:gdLst/>
            <a:ahLst/>
            <a:cxnLst/>
            <a:rect l="l" t="t" r="r" b="b"/>
            <a:pathLst>
              <a:path w="847725" h="295275">
                <a:moveTo>
                  <a:pt x="810069" y="0"/>
                </a:moveTo>
                <a:lnTo>
                  <a:pt x="37655" y="0"/>
                </a:lnTo>
                <a:lnTo>
                  <a:pt x="32118" y="1104"/>
                </a:lnTo>
                <a:lnTo>
                  <a:pt x="1104" y="32118"/>
                </a:lnTo>
                <a:lnTo>
                  <a:pt x="0" y="37655"/>
                </a:lnTo>
                <a:lnTo>
                  <a:pt x="0" y="251853"/>
                </a:lnTo>
                <a:lnTo>
                  <a:pt x="0" y="257619"/>
                </a:lnTo>
                <a:lnTo>
                  <a:pt x="21475" y="289763"/>
                </a:lnTo>
                <a:lnTo>
                  <a:pt x="37655" y="295275"/>
                </a:lnTo>
                <a:lnTo>
                  <a:pt x="810069" y="295275"/>
                </a:lnTo>
                <a:lnTo>
                  <a:pt x="842213" y="273786"/>
                </a:lnTo>
                <a:lnTo>
                  <a:pt x="847725" y="257619"/>
                </a:lnTo>
                <a:lnTo>
                  <a:pt x="847725" y="37655"/>
                </a:lnTo>
                <a:lnTo>
                  <a:pt x="826236" y="5511"/>
                </a:lnTo>
                <a:lnTo>
                  <a:pt x="815606" y="1104"/>
                </a:lnTo>
                <a:lnTo>
                  <a:pt x="810069" y="0"/>
                </a:lnTo>
                <a:close/>
              </a:path>
            </a:pathLst>
          </a:custGeom>
          <a:solidFill>
            <a:srgbClr val="F7EDD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525"/>
            <a:ext cx="11430000" cy="6429375"/>
          </a:xfrm>
          <a:custGeom>
            <a:avLst/>
            <a:gdLst/>
            <a:ahLst/>
            <a:cxnLst/>
            <a:rect l="l" t="t" r="r" b="b"/>
            <a:pathLst>
              <a:path w="11430000" h="6429375">
                <a:moveTo>
                  <a:pt x="11430000" y="0"/>
                </a:moveTo>
                <a:lnTo>
                  <a:pt x="0" y="0"/>
                </a:lnTo>
                <a:lnTo>
                  <a:pt x="0" y="6429375"/>
                </a:lnTo>
                <a:lnTo>
                  <a:pt x="11430000" y="642937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FFDF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7792" y="1405953"/>
            <a:ext cx="9698355" cy="960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50" b="0" i="0">
                <a:solidFill>
                  <a:srgbClr val="5C4E3D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71500" y="1482407"/>
            <a:ext cx="10287000" cy="4253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886200" y="5994082"/>
            <a:ext cx="3657600" cy="322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71500" y="5994082"/>
            <a:ext cx="2628900" cy="322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229600" y="5994082"/>
            <a:ext cx="2628900" cy="322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melanie.zajacova@ff.cuni.cz" TargetMode="External"/><Relationship Id="rId3" Type="http://schemas.openxmlformats.org/officeDocument/2006/relationships/hyperlink" Target="https://www.linkedin.com/in/melanie-zajacova" TargetMode="External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hyperlink" Target="https://hn.cz/c1-67821620-ai-awards-2025-ma-sve-viteze-porota-ocenila-svetoveho-experta-na-hlasove-technologie-i-projekty-ktere-meni-cesky-byznys-vzdelavani-a-verejnou-spravu" TargetMode="External"/><Relationship Id="rId4" Type="http://schemas.openxmlformats.org/officeDocument/2006/relationships/hyperlink" Target="http://hn.cz/" TargetMode="External"/><Relationship Id="rId5" Type="http://schemas.openxmlformats.org/officeDocument/2006/relationships/image" Target="../media/image11.png"/><Relationship Id="rId6" Type="http://schemas.openxmlformats.org/officeDocument/2006/relationships/image" Target="../media/image7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hyperlink" Target="http://www.hra-safespace.cz/" TargetMode="External"/><Relationship Id="rId4" Type="http://schemas.openxmlformats.org/officeDocument/2006/relationships/image" Target="../media/image13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Relationship Id="rId3" Type="http://schemas.openxmlformats.org/officeDocument/2006/relationships/hyperlink" Target="mailto:melanie.zajacova@ff.cuni.cz" TargetMode="External"/><Relationship Id="rId4" Type="http://schemas.openxmlformats.org/officeDocument/2006/relationships/hyperlink" Target="https://www.linkedin.com/in/melanie-zajacova" TargetMode="External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hyperlink" Target="https://www.hra-safespace.cz/" TargetMode="External"/><Relationship Id="rId8" Type="http://schemas.openxmlformats.org/officeDocument/2006/relationships/image" Target="../media/image17.png"/><Relationship Id="rId9" Type="http://schemas.openxmlformats.org/officeDocument/2006/relationships/image" Target="../media/image18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525"/>
            <a:ext cx="11430000" cy="6429375"/>
          </a:xfrm>
          <a:custGeom>
            <a:avLst/>
            <a:gdLst/>
            <a:ahLst/>
            <a:cxnLst/>
            <a:rect l="l" t="t" r="r" b="b"/>
            <a:pathLst>
              <a:path w="11430000" h="6429375">
                <a:moveTo>
                  <a:pt x="11430000" y="0"/>
                </a:moveTo>
                <a:lnTo>
                  <a:pt x="0" y="0"/>
                </a:lnTo>
                <a:lnTo>
                  <a:pt x="0" y="6429375"/>
                </a:lnTo>
                <a:lnTo>
                  <a:pt x="11430000" y="642937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FFDFA">
              <a:alpha val="850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19125" y="847724"/>
            <a:ext cx="3686175" cy="295275"/>
          </a:xfrm>
          <a:custGeom>
            <a:avLst/>
            <a:gdLst/>
            <a:ahLst/>
            <a:cxnLst/>
            <a:rect l="l" t="t" r="r" b="b"/>
            <a:pathLst>
              <a:path w="3686175" h="295275">
                <a:moveTo>
                  <a:pt x="3648519" y="0"/>
                </a:moveTo>
                <a:lnTo>
                  <a:pt x="37658" y="0"/>
                </a:lnTo>
                <a:lnTo>
                  <a:pt x="32122" y="1104"/>
                </a:lnTo>
                <a:lnTo>
                  <a:pt x="1101" y="32118"/>
                </a:lnTo>
                <a:lnTo>
                  <a:pt x="0" y="37655"/>
                </a:lnTo>
                <a:lnTo>
                  <a:pt x="0" y="251853"/>
                </a:lnTo>
                <a:lnTo>
                  <a:pt x="0" y="257619"/>
                </a:lnTo>
                <a:lnTo>
                  <a:pt x="21480" y="289763"/>
                </a:lnTo>
                <a:lnTo>
                  <a:pt x="37658" y="295275"/>
                </a:lnTo>
                <a:lnTo>
                  <a:pt x="3648519" y="295275"/>
                </a:lnTo>
                <a:lnTo>
                  <a:pt x="3680663" y="273786"/>
                </a:lnTo>
                <a:lnTo>
                  <a:pt x="3686175" y="257619"/>
                </a:lnTo>
                <a:lnTo>
                  <a:pt x="3686175" y="37655"/>
                </a:lnTo>
                <a:lnTo>
                  <a:pt x="3664699" y="5511"/>
                </a:lnTo>
                <a:lnTo>
                  <a:pt x="3654056" y="1104"/>
                </a:lnTo>
                <a:lnTo>
                  <a:pt x="3648519" y="0"/>
                </a:lnTo>
                <a:close/>
              </a:path>
            </a:pathLst>
          </a:custGeom>
          <a:solidFill>
            <a:srgbClr val="F7EDD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700485" y="891984"/>
            <a:ext cx="3529329" cy="1746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105">
                <a:solidFill>
                  <a:srgbClr val="44413F"/>
                </a:solidFill>
                <a:latin typeface="Trebuchet MS"/>
                <a:cs typeface="Trebuchet MS"/>
              </a:rPr>
              <a:t>13.</a:t>
            </a:r>
            <a:r>
              <a:rPr dirty="0" sz="95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50">
                <a:solidFill>
                  <a:srgbClr val="44413F"/>
                </a:solidFill>
                <a:latin typeface="Trebuchet MS"/>
                <a:cs typeface="Trebuchet MS"/>
              </a:rPr>
              <a:t>NÁRODNÍ</a:t>
            </a:r>
            <a:r>
              <a:rPr dirty="0" sz="95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45">
                <a:solidFill>
                  <a:srgbClr val="44413F"/>
                </a:solidFill>
                <a:latin typeface="Trebuchet MS"/>
                <a:cs typeface="Trebuchet MS"/>
              </a:rPr>
              <a:t>KONFERENCE</a:t>
            </a:r>
            <a:r>
              <a:rPr dirty="0" sz="95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60">
                <a:solidFill>
                  <a:srgbClr val="44413F"/>
                </a:solidFill>
                <a:latin typeface="Trebuchet MS"/>
                <a:cs typeface="Trebuchet MS"/>
              </a:rPr>
              <a:t>ARMÁDY</a:t>
            </a:r>
            <a:r>
              <a:rPr dirty="0" sz="95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>
                <a:solidFill>
                  <a:srgbClr val="44413F"/>
                </a:solidFill>
                <a:latin typeface="Trebuchet MS"/>
                <a:cs typeface="Trebuchet MS"/>
              </a:rPr>
              <a:t>SPÁSY</a:t>
            </a:r>
            <a:r>
              <a:rPr dirty="0" sz="95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-165">
                <a:solidFill>
                  <a:srgbClr val="44413F"/>
                </a:solidFill>
                <a:latin typeface="Trebuchet MS"/>
                <a:cs typeface="Trebuchet MS"/>
              </a:rPr>
              <a:t>·</a:t>
            </a:r>
            <a:r>
              <a:rPr dirty="0" sz="95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>
                <a:solidFill>
                  <a:srgbClr val="44413F"/>
                </a:solidFill>
                <a:latin typeface="Trebuchet MS"/>
                <a:cs typeface="Trebuchet MS"/>
              </a:rPr>
              <a:t>BRNO,</a:t>
            </a:r>
            <a:r>
              <a:rPr dirty="0" sz="95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-110">
                <a:solidFill>
                  <a:srgbClr val="44413F"/>
                </a:solidFill>
                <a:latin typeface="Trebuchet MS"/>
                <a:cs typeface="Trebuchet MS"/>
              </a:rPr>
              <a:t>21.</a:t>
            </a:r>
            <a:r>
              <a:rPr dirty="0" sz="95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-30">
                <a:solidFill>
                  <a:srgbClr val="44413F"/>
                </a:solidFill>
                <a:latin typeface="Trebuchet MS"/>
                <a:cs typeface="Trebuchet MS"/>
              </a:rPr>
              <a:t>5.</a:t>
            </a:r>
            <a:r>
              <a:rPr dirty="0" sz="95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70">
                <a:solidFill>
                  <a:srgbClr val="44413F"/>
                </a:solidFill>
                <a:latin typeface="Trebuchet MS"/>
                <a:cs typeface="Trebuchet MS"/>
              </a:rPr>
              <a:t>2026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68649" rIns="0" bIns="0" rtlCol="0" vert="horz">
            <a:spAutoFit/>
          </a:bodyPr>
          <a:lstStyle/>
          <a:p>
            <a:pPr marL="1777364">
              <a:lnSpc>
                <a:spcPct val="100000"/>
              </a:lnSpc>
              <a:spcBef>
                <a:spcPts val="100"/>
              </a:spcBef>
            </a:pPr>
            <a:r>
              <a:rPr dirty="0" spc="114" b="1">
                <a:solidFill>
                  <a:srgbClr val="F44343"/>
                </a:solidFill>
                <a:latin typeface="Trebuchet MS"/>
                <a:cs typeface="Trebuchet MS"/>
              </a:rPr>
              <a:t>Průsєčíky</a:t>
            </a:r>
            <a:r>
              <a:rPr dirty="0" spc="-195" b="1">
                <a:solidFill>
                  <a:srgbClr val="F44343"/>
                </a:solidFill>
                <a:latin typeface="Trebuchet MS"/>
                <a:cs typeface="Trebuchet MS"/>
              </a:rPr>
              <a:t> </a:t>
            </a:r>
            <a:r>
              <a:rPr dirty="0" spc="75" b="1">
                <a:solidFill>
                  <a:srgbClr val="F44343"/>
                </a:solidFill>
                <a:latin typeface="Trebuchet MS"/>
                <a:cs typeface="Trebuchet MS"/>
              </a:rPr>
              <a:t>sociální</a:t>
            </a:r>
            <a:r>
              <a:rPr dirty="0" spc="-190" b="1">
                <a:solidFill>
                  <a:srgbClr val="F44343"/>
                </a:solidFill>
                <a:latin typeface="Trebuchet MS"/>
                <a:cs typeface="Trebuchet MS"/>
              </a:rPr>
              <a:t> </a:t>
            </a:r>
            <a:r>
              <a:rPr dirty="0" spc="160" b="1">
                <a:solidFill>
                  <a:srgbClr val="F44343"/>
                </a:solidFill>
                <a:latin typeface="Trebuchet MS"/>
                <a:cs typeface="Trebuchet MS"/>
              </a:rPr>
              <a:t>prácє</a:t>
            </a:r>
            <a:r>
              <a:rPr dirty="0" spc="-190" b="1">
                <a:solidFill>
                  <a:srgbClr val="F44343"/>
                </a:solidFill>
                <a:latin typeface="Trebuchet MS"/>
                <a:cs typeface="Trebuchet MS"/>
              </a:rPr>
              <a:t> </a:t>
            </a:r>
            <a:r>
              <a:rPr dirty="0" spc="95" b="1">
                <a:solidFill>
                  <a:srgbClr val="F44343"/>
                </a:solidFill>
                <a:latin typeface="Trebuchet MS"/>
                <a:cs typeface="Trebuchet MS"/>
              </a:rPr>
              <a:t>v</a:t>
            </a:r>
            <a:r>
              <a:rPr dirty="0" spc="-190" b="1">
                <a:solidFill>
                  <a:srgbClr val="F44343"/>
                </a:solidFill>
                <a:latin typeface="Trebuchet MS"/>
                <a:cs typeface="Trebuchet MS"/>
              </a:rPr>
              <a:t> </a:t>
            </a:r>
            <a:r>
              <a:rPr dirty="0" spc="85" b="1">
                <a:solidFill>
                  <a:srgbClr val="F44343"/>
                </a:solidFill>
                <a:latin typeface="Trebuchet MS"/>
                <a:cs typeface="Trebuchet MS"/>
              </a:rPr>
              <a:t>prєvєnci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39936" y="2700801"/>
            <a:ext cx="9232900" cy="6159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7600"/>
              </a:lnSpc>
              <a:spcBef>
                <a:spcPts val="95"/>
              </a:spcBef>
            </a:pPr>
            <a:r>
              <a:rPr dirty="0" sz="1800" spc="50">
                <a:solidFill>
                  <a:srgbClr val="5C4E3D"/>
                </a:solidFill>
                <a:latin typeface="Trebuchet MS"/>
                <a:cs typeface="Trebuchet MS"/>
              </a:rPr>
              <a:t>Přєnositєlnέ</a:t>
            </a:r>
            <a:r>
              <a:rPr dirty="0" sz="1800" spc="-1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>
                <a:solidFill>
                  <a:srgbClr val="5C4E3D"/>
                </a:solidFill>
                <a:latin typeface="Trebuchet MS"/>
                <a:cs typeface="Trebuchet MS"/>
              </a:rPr>
              <a:t>principy</a:t>
            </a:r>
            <a:r>
              <a:rPr dirty="0" sz="1800" spc="-1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>
                <a:solidFill>
                  <a:srgbClr val="5C4E3D"/>
                </a:solidFill>
                <a:latin typeface="Trebuchet MS"/>
                <a:cs typeface="Trebuchet MS"/>
              </a:rPr>
              <a:t>z</a:t>
            </a:r>
            <a:r>
              <a:rPr dirty="0" sz="1800" spc="-1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>
                <a:solidFill>
                  <a:srgbClr val="5C4E3D"/>
                </a:solidFill>
                <a:latin typeface="Trebuchet MS"/>
                <a:cs typeface="Trebuchet MS"/>
              </a:rPr>
              <a:t>projєktu</a:t>
            </a:r>
            <a:r>
              <a:rPr dirty="0" sz="1800" spc="-1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85">
                <a:solidFill>
                  <a:srgbClr val="5C4E3D"/>
                </a:solidFill>
                <a:latin typeface="Trebuchet MS"/>
                <a:cs typeface="Trebuchet MS"/>
              </a:rPr>
              <a:t>Nєw</a:t>
            </a:r>
            <a:r>
              <a:rPr dirty="0" sz="1800" spc="-1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>
                <a:solidFill>
                  <a:srgbClr val="5C4E3D"/>
                </a:solidFill>
                <a:latin typeface="Trebuchet MS"/>
                <a:cs typeface="Trebuchet MS"/>
              </a:rPr>
              <a:t>Lєar</a:t>
            </a:r>
            <a:r>
              <a:rPr dirty="0" sz="1800" spc="-1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114">
                <a:solidFill>
                  <a:srgbClr val="5C4E3D"/>
                </a:solidFill>
                <a:latin typeface="Trebuchet MS"/>
                <a:cs typeface="Trebuchet MS"/>
              </a:rPr>
              <a:t>Čєsko</a:t>
            </a:r>
            <a:r>
              <a:rPr dirty="0" sz="1800" spc="-1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60">
                <a:solidFill>
                  <a:srgbClr val="5C4E3D"/>
                </a:solidFill>
                <a:latin typeface="Trebuchet MS"/>
                <a:cs typeface="Trebuchet MS"/>
              </a:rPr>
              <a:t>pro</a:t>
            </a:r>
            <a:r>
              <a:rPr dirty="0" sz="1800" spc="-1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55">
                <a:solidFill>
                  <a:srgbClr val="5C4E3D"/>
                </a:solidFill>
                <a:latin typeface="Trebuchet MS"/>
                <a:cs typeface="Trebuchet MS"/>
              </a:rPr>
              <a:t>Sarє</a:t>
            </a:r>
            <a:r>
              <a:rPr dirty="0" sz="1800" spc="-1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125">
                <a:solidFill>
                  <a:srgbClr val="5C4E3D"/>
                </a:solidFill>
                <a:latin typeface="Trebuchet MS"/>
                <a:cs typeface="Trebuchet MS"/>
              </a:rPr>
              <a:t>Spacє</a:t>
            </a:r>
            <a:r>
              <a:rPr dirty="0" sz="1800" spc="-1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265">
                <a:solidFill>
                  <a:srgbClr val="5C4E3D"/>
                </a:solidFill>
                <a:latin typeface="Trebuchet MS"/>
                <a:cs typeface="Trebuchet MS"/>
              </a:rPr>
              <a:t>—</a:t>
            </a:r>
            <a:r>
              <a:rPr dirty="0" sz="1800" spc="-1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65">
                <a:solidFill>
                  <a:srgbClr val="5C4E3D"/>
                </a:solidFill>
                <a:latin typeface="Trebuchet MS"/>
                <a:cs typeface="Trebuchet MS"/>
              </a:rPr>
              <a:t>důvέra</a:t>
            </a:r>
            <a:r>
              <a:rPr dirty="0" sz="1800" spc="-1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-20">
                <a:solidFill>
                  <a:srgbClr val="5C4E3D"/>
                </a:solidFill>
                <a:latin typeface="Trebuchet MS"/>
                <a:cs typeface="Trebuchet MS"/>
              </a:rPr>
              <a:t>jako</a:t>
            </a:r>
            <a:r>
              <a:rPr dirty="0" sz="1800" spc="-1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-10">
                <a:solidFill>
                  <a:srgbClr val="5C4E3D"/>
                </a:solidFill>
                <a:latin typeface="Trebuchet MS"/>
                <a:cs typeface="Trebuchet MS"/>
              </a:rPr>
              <a:t>klíčový </a:t>
            </a:r>
            <a:r>
              <a:rPr dirty="0" sz="1800" spc="90">
                <a:solidFill>
                  <a:srgbClr val="5C4E3D"/>
                </a:solidFill>
                <a:latin typeface="Trebuchet MS"/>
                <a:cs typeface="Trebuchet MS"/>
              </a:rPr>
              <a:t>mєchanismus</a:t>
            </a:r>
            <a:r>
              <a:rPr dirty="0" sz="1800" spc="-5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800" spc="75">
                <a:solidFill>
                  <a:srgbClr val="5C4E3D"/>
                </a:solidFill>
                <a:latin typeface="Trebuchet MS"/>
                <a:cs typeface="Trebuchet MS"/>
              </a:rPr>
              <a:t>zmέny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9125" y="2514599"/>
            <a:ext cx="19050" cy="1047750"/>
          </a:xfrm>
          <a:custGeom>
            <a:avLst/>
            <a:gdLst/>
            <a:ahLst/>
            <a:cxnLst/>
            <a:rect l="l" t="t" r="r" b="b"/>
            <a:pathLst>
              <a:path w="19050" h="1047750">
                <a:moveTo>
                  <a:pt x="19050" y="0"/>
                </a:moveTo>
                <a:lnTo>
                  <a:pt x="0" y="0"/>
                </a:lnTo>
                <a:lnTo>
                  <a:pt x="0" y="1047750"/>
                </a:lnTo>
                <a:lnTo>
                  <a:pt x="19050" y="1047750"/>
                </a:lnTo>
                <a:lnTo>
                  <a:pt x="190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19125" y="3771900"/>
            <a:ext cx="10191750" cy="9525"/>
          </a:xfrm>
          <a:custGeom>
            <a:avLst/>
            <a:gdLst/>
            <a:ahLst/>
            <a:cxnLst/>
            <a:rect l="l" t="t" r="r" b="b"/>
            <a:pathLst>
              <a:path w="10191750" h="9525">
                <a:moveTo>
                  <a:pt x="10191750" y="0"/>
                </a:moveTo>
                <a:lnTo>
                  <a:pt x="0" y="0"/>
                </a:lnTo>
                <a:lnTo>
                  <a:pt x="0" y="9525"/>
                </a:lnTo>
                <a:lnTo>
                  <a:pt x="10191750" y="9525"/>
                </a:lnTo>
                <a:lnTo>
                  <a:pt x="10191750" y="0"/>
                </a:lnTo>
                <a:close/>
              </a:path>
            </a:pathLst>
          </a:custGeom>
          <a:solidFill>
            <a:srgbClr val="44413F">
              <a:alpha val="501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367216" y="3940822"/>
            <a:ext cx="6695440" cy="1606550"/>
          </a:xfrm>
          <a:prstGeom prst="rect">
            <a:avLst/>
          </a:prstGeom>
        </p:spPr>
        <p:txBody>
          <a:bodyPr wrap="square" lIns="0" tIns="882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695"/>
              </a:spcBef>
            </a:pPr>
            <a:r>
              <a:rPr dirty="0" sz="1500" spc="-10" b="1">
                <a:solidFill>
                  <a:srgbClr val="44413F"/>
                </a:solidFill>
                <a:latin typeface="Trebuchet MS"/>
                <a:cs typeface="Trebuchet MS"/>
              </a:rPr>
              <a:t>PhDr.</a:t>
            </a:r>
            <a:r>
              <a:rPr dirty="0" sz="1500" spc="-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50" b="1">
                <a:solidFill>
                  <a:srgbClr val="44413F"/>
                </a:solidFill>
                <a:latin typeface="Trebuchet MS"/>
                <a:cs typeface="Trebuchet MS"/>
              </a:rPr>
              <a:t>Melanie</a:t>
            </a:r>
            <a:r>
              <a:rPr dirty="0" sz="1500" spc="-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b="1">
                <a:solidFill>
                  <a:srgbClr val="44413F"/>
                </a:solidFill>
                <a:latin typeface="Trebuchet MS"/>
                <a:cs typeface="Trebuchet MS"/>
              </a:rPr>
              <a:t>Zajacová,</a:t>
            </a:r>
            <a:r>
              <a:rPr dirty="0" sz="1500" spc="-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65" b="1">
                <a:solidFill>
                  <a:srgbClr val="44413F"/>
                </a:solidFill>
                <a:latin typeface="Trebuchet MS"/>
                <a:cs typeface="Trebuchet MS"/>
              </a:rPr>
              <a:t>Ph.D.,</a:t>
            </a:r>
            <a:r>
              <a:rPr dirty="0" sz="1500" spc="-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 b="1">
                <a:solidFill>
                  <a:srgbClr val="44413F"/>
                </a:solidFill>
                <a:latin typeface="Trebuchet MS"/>
                <a:cs typeface="Trebuchet MS"/>
              </a:rPr>
              <a:t>LL.M.</a:t>
            </a:r>
            <a:endParaRPr sz="15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dirty="0" sz="1500" spc="50">
                <a:solidFill>
                  <a:srgbClr val="44413F"/>
                </a:solidFill>
                <a:latin typeface="Trebuchet MS"/>
                <a:cs typeface="Trebuchet MS"/>
              </a:rPr>
              <a:t>vedoucí</a:t>
            </a:r>
            <a:r>
              <a:rPr dirty="0" sz="15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Katedry</a:t>
            </a:r>
            <a:r>
              <a:rPr dirty="0" sz="15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sociální</a:t>
            </a:r>
            <a:r>
              <a:rPr dirty="0" sz="15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55">
                <a:solidFill>
                  <a:srgbClr val="44413F"/>
                </a:solidFill>
                <a:latin typeface="Trebuchet MS"/>
                <a:cs typeface="Trebuchet MS"/>
              </a:rPr>
              <a:t>práce</a:t>
            </a:r>
            <a:r>
              <a:rPr dirty="0" sz="15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254">
                <a:solidFill>
                  <a:srgbClr val="44413F"/>
                </a:solidFill>
                <a:latin typeface="Trebuchet MS"/>
                <a:cs typeface="Trebuchet MS"/>
              </a:rPr>
              <a:t>·</a:t>
            </a:r>
            <a:r>
              <a:rPr dirty="0" sz="15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Filozofická</a:t>
            </a:r>
            <a:r>
              <a:rPr dirty="0" sz="15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fakulta</a:t>
            </a:r>
            <a:r>
              <a:rPr dirty="0" sz="15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Univerzity</a:t>
            </a:r>
            <a:r>
              <a:rPr dirty="0" sz="15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Karlovy</a:t>
            </a:r>
            <a:r>
              <a:rPr dirty="0" sz="15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Praha</a:t>
            </a:r>
            <a:endParaRPr sz="1500">
              <a:latin typeface="Trebuchet MS"/>
              <a:cs typeface="Trebuchet MS"/>
            </a:endParaRPr>
          </a:p>
          <a:p>
            <a:pPr algn="ctr" marL="1115695" marR="1108075" indent="-635">
              <a:lnSpc>
                <a:spcPct val="212500"/>
              </a:lnSpc>
            </a:pPr>
            <a:r>
              <a:rPr dirty="0" u="heavy" sz="15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2"/>
              </a:rPr>
              <a:t>melanie.za</a:t>
            </a:r>
            <a:r>
              <a:rPr dirty="0" sz="1500" spc="-10" b="1">
                <a:solidFill>
                  <a:srgbClr val="AA8320"/>
                </a:solidFill>
                <a:latin typeface="Trebuchet MS"/>
                <a:cs typeface="Trebuchet MS"/>
                <a:hlinkClick r:id="rId2"/>
              </a:rPr>
              <a:t>j</a:t>
            </a:r>
            <a:r>
              <a:rPr dirty="0" u="heavy" sz="15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2"/>
              </a:rPr>
              <a:t>acova@ff.cuni.cz</a:t>
            </a:r>
            <a:r>
              <a:rPr dirty="0" sz="1500" spc="-10" b="1">
                <a:solidFill>
                  <a:srgbClr val="AA8320"/>
                </a:solidFill>
                <a:latin typeface="Trebuchet MS"/>
                <a:cs typeface="Trebuchet MS"/>
              </a:rPr>
              <a:t> </a:t>
            </a:r>
            <a:r>
              <a:rPr dirty="0" u="heavy" sz="15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https://www.linkedin.com/in/melanie-</a:t>
            </a:r>
            <a:r>
              <a:rPr dirty="0" u="heavy" sz="15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za</a:t>
            </a:r>
            <a:r>
              <a:rPr dirty="0" sz="1500" spc="-1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j</a:t>
            </a:r>
            <a:r>
              <a:rPr dirty="0" u="heavy" sz="15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acova</a:t>
            </a:r>
            <a:endParaRPr sz="15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9125" y="533399"/>
            <a:ext cx="1800225" cy="276225"/>
          </a:xfrm>
          <a:custGeom>
            <a:avLst/>
            <a:gdLst/>
            <a:ahLst/>
            <a:cxnLst/>
            <a:rect l="l" t="t" r="r" b="b"/>
            <a:pathLst>
              <a:path w="1800225" h="276225">
                <a:moveTo>
                  <a:pt x="1764449" y="0"/>
                </a:moveTo>
                <a:lnTo>
                  <a:pt x="35778" y="0"/>
                </a:lnTo>
                <a:lnTo>
                  <a:pt x="30514" y="1041"/>
                </a:lnTo>
                <a:lnTo>
                  <a:pt x="1046" y="30518"/>
                </a:lnTo>
                <a:lnTo>
                  <a:pt x="0" y="35775"/>
                </a:lnTo>
                <a:lnTo>
                  <a:pt x="0" y="234975"/>
                </a:lnTo>
                <a:lnTo>
                  <a:pt x="0" y="240449"/>
                </a:lnTo>
                <a:lnTo>
                  <a:pt x="30514" y="275183"/>
                </a:lnTo>
                <a:lnTo>
                  <a:pt x="35778" y="276225"/>
                </a:lnTo>
                <a:lnTo>
                  <a:pt x="1764449" y="276225"/>
                </a:lnTo>
                <a:lnTo>
                  <a:pt x="1799183" y="245706"/>
                </a:lnTo>
                <a:lnTo>
                  <a:pt x="1800225" y="240449"/>
                </a:lnTo>
                <a:lnTo>
                  <a:pt x="1800225" y="35775"/>
                </a:lnTo>
                <a:lnTo>
                  <a:pt x="1769706" y="1041"/>
                </a:lnTo>
                <a:lnTo>
                  <a:pt x="1764449" y="0"/>
                </a:lnTo>
                <a:close/>
              </a:path>
            </a:pathLst>
          </a:custGeom>
          <a:solidFill>
            <a:srgbClr val="F7EDD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95722" y="574325"/>
            <a:ext cx="1648460" cy="1670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00">
                <a:solidFill>
                  <a:srgbClr val="44413F"/>
                </a:solidFill>
                <a:latin typeface="Trebuchet MS"/>
                <a:cs typeface="Trebuchet MS"/>
              </a:rPr>
              <a:t>MÝTUS</a:t>
            </a:r>
            <a:r>
              <a:rPr dirty="0" sz="900" spc="10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00" spc="70">
                <a:solidFill>
                  <a:srgbClr val="44413F"/>
                </a:solidFill>
                <a:latin typeface="Trebuchet MS"/>
                <a:cs typeface="Trebuchet MS"/>
              </a:rPr>
              <a:t>POD</a:t>
            </a:r>
            <a:r>
              <a:rPr dirty="0" sz="900" spc="10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00" spc="50">
                <a:solidFill>
                  <a:srgbClr val="44413F"/>
                </a:solidFill>
                <a:latin typeface="Trebuchet MS"/>
                <a:cs typeface="Trebuchet MS"/>
              </a:rPr>
              <a:t>DROBNOHLEDEM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607466" y="838263"/>
            <a:ext cx="6038850" cy="467359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900" spc="-30"/>
              <a:t>„Sociální</a:t>
            </a:r>
            <a:r>
              <a:rPr dirty="0" sz="2900" spc="-55"/>
              <a:t> </a:t>
            </a:r>
            <a:r>
              <a:rPr dirty="0" sz="2900"/>
              <a:t>práci</a:t>
            </a:r>
            <a:r>
              <a:rPr dirty="0" sz="2900" spc="-50"/>
              <a:t> </a:t>
            </a:r>
            <a:r>
              <a:rPr dirty="0" sz="2900" spc="50"/>
              <a:t>může</a:t>
            </a:r>
            <a:r>
              <a:rPr dirty="0" sz="2900" spc="-55"/>
              <a:t> </a:t>
            </a:r>
            <a:r>
              <a:rPr dirty="0" sz="2900"/>
              <a:t>dělat</a:t>
            </a:r>
            <a:r>
              <a:rPr dirty="0" sz="2900" spc="-50"/>
              <a:t> </a:t>
            </a:r>
            <a:r>
              <a:rPr dirty="0" sz="2900" spc="-35"/>
              <a:t>kdokoliv."</a:t>
            </a:r>
            <a:endParaRPr sz="2900"/>
          </a:p>
        </p:txBody>
      </p:sp>
      <p:grpSp>
        <p:nvGrpSpPr>
          <p:cNvPr id="5" name="object 5"/>
          <p:cNvGrpSpPr/>
          <p:nvPr/>
        </p:nvGrpSpPr>
        <p:grpSpPr>
          <a:xfrm>
            <a:off x="619125" y="1685924"/>
            <a:ext cx="4914900" cy="1066800"/>
            <a:chOff x="619125" y="1685924"/>
            <a:chExt cx="4914900" cy="1066800"/>
          </a:xfrm>
        </p:grpSpPr>
        <p:sp>
          <p:nvSpPr>
            <p:cNvPr id="6" name="object 6"/>
            <p:cNvSpPr/>
            <p:nvPr/>
          </p:nvSpPr>
          <p:spPr>
            <a:xfrm>
              <a:off x="619125" y="1685924"/>
              <a:ext cx="4914900" cy="1066800"/>
            </a:xfrm>
            <a:custGeom>
              <a:avLst/>
              <a:gdLst/>
              <a:ahLst/>
              <a:cxnLst/>
              <a:rect l="l" t="t" r="r" b="b"/>
              <a:pathLst>
                <a:path w="4914900" h="1066800">
                  <a:moveTo>
                    <a:pt x="4866728" y="0"/>
                  </a:moveTo>
                  <a:lnTo>
                    <a:pt x="48171" y="0"/>
                  </a:lnTo>
                  <a:lnTo>
                    <a:pt x="44817" y="330"/>
                  </a:lnTo>
                  <a:lnTo>
                    <a:pt x="10571" y="20091"/>
                  </a:lnTo>
                  <a:lnTo>
                    <a:pt x="0" y="48171"/>
                  </a:lnTo>
                  <a:lnTo>
                    <a:pt x="0" y="1015238"/>
                  </a:lnTo>
                  <a:lnTo>
                    <a:pt x="0" y="1018628"/>
                  </a:lnTo>
                  <a:lnTo>
                    <a:pt x="17491" y="1054087"/>
                  </a:lnTo>
                  <a:lnTo>
                    <a:pt x="48171" y="1066800"/>
                  </a:lnTo>
                  <a:lnTo>
                    <a:pt x="4866728" y="1066800"/>
                  </a:lnTo>
                  <a:lnTo>
                    <a:pt x="4902200" y="1049299"/>
                  </a:lnTo>
                  <a:lnTo>
                    <a:pt x="4914900" y="1018628"/>
                  </a:lnTo>
                  <a:lnTo>
                    <a:pt x="4914900" y="48171"/>
                  </a:lnTo>
                  <a:lnTo>
                    <a:pt x="4897399" y="12700"/>
                  </a:lnTo>
                  <a:lnTo>
                    <a:pt x="4870081" y="330"/>
                  </a:lnTo>
                  <a:lnTo>
                    <a:pt x="4866728" y="0"/>
                  </a:lnTo>
                  <a:close/>
                </a:path>
              </a:pathLst>
            </a:custGeom>
            <a:solidFill>
              <a:srgbClr val="FFB2B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9979" y="1904999"/>
              <a:ext cx="147191" cy="147193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085949" y="1796224"/>
            <a:ext cx="4144010" cy="732155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dirty="0" sz="1300" spc="195">
                <a:latin typeface="MingLiU_HKSCS-ExtB"/>
                <a:cs typeface="MingLiU_HKSCS-ExtB"/>
              </a:rPr>
              <a:t>⚠</a:t>
            </a:r>
            <a:r>
              <a:rPr dirty="0" sz="1300" spc="-310">
                <a:latin typeface="MingLiU_HKSCS-ExtB"/>
                <a:cs typeface="MingLiU_HKSCS-ExtB"/>
              </a:rPr>
              <a:t> </a:t>
            </a:r>
            <a:r>
              <a:rPr dirty="0" sz="1150" spc="10">
                <a:latin typeface="Trebuchet MS"/>
                <a:cs typeface="Trebuchet MS"/>
              </a:rPr>
              <a:t>ROZŠÍŘENÝ</a:t>
            </a:r>
            <a:r>
              <a:rPr dirty="0" sz="1150" spc="90">
                <a:latin typeface="Trebuchet MS"/>
                <a:cs typeface="Trebuchet MS"/>
              </a:rPr>
              <a:t> A </a:t>
            </a:r>
            <a:r>
              <a:rPr dirty="0" sz="1150" spc="10">
                <a:latin typeface="Trebuchet MS"/>
                <a:cs typeface="Trebuchet MS"/>
              </a:rPr>
              <a:t>NEBEZPEČNÝ</a:t>
            </a:r>
            <a:r>
              <a:rPr dirty="0" sz="1150" spc="90">
                <a:latin typeface="Trebuchet MS"/>
                <a:cs typeface="Trebuchet MS"/>
              </a:rPr>
              <a:t> </a:t>
            </a:r>
            <a:r>
              <a:rPr dirty="0" sz="1150" spc="45">
                <a:latin typeface="Trebuchet MS"/>
                <a:cs typeface="Trebuchet MS"/>
              </a:rPr>
              <a:t>MÝTUS</a:t>
            </a:r>
            <a:endParaRPr sz="1150">
              <a:latin typeface="Trebuchet MS"/>
              <a:cs typeface="Trebuchet MS"/>
            </a:endParaRPr>
          </a:p>
          <a:p>
            <a:pPr marL="12700" marR="5080">
              <a:lnSpc>
                <a:spcPts val="1800"/>
              </a:lnSpc>
              <a:spcBef>
                <a:spcPts val="70"/>
              </a:spcBef>
            </a:pPr>
            <a:r>
              <a:rPr dirty="0" sz="1150" spc="-10" strike="sngStrike">
                <a:latin typeface="Trebuchet MS"/>
                <a:cs typeface="Trebuchet MS"/>
              </a:rPr>
              <a:t>„Stačí</a:t>
            </a:r>
            <a:r>
              <a:rPr dirty="0" sz="1150" spc="35" strike="sngStrike">
                <a:latin typeface="Trebuchet MS"/>
                <a:cs typeface="Trebuchet MS"/>
              </a:rPr>
              <a:t> </a:t>
            </a:r>
            <a:r>
              <a:rPr dirty="0" sz="1150" strike="sngStrike">
                <a:latin typeface="Trebuchet MS"/>
                <a:cs typeface="Trebuchet MS"/>
              </a:rPr>
              <a:t>empatie</a:t>
            </a:r>
            <a:r>
              <a:rPr dirty="0" sz="1150" spc="35" strike="sngStrike">
                <a:latin typeface="Trebuchet MS"/>
                <a:cs typeface="Trebuchet MS"/>
              </a:rPr>
              <a:t> </a:t>
            </a:r>
            <a:r>
              <a:rPr dirty="0" sz="1150" strike="sngStrike">
                <a:latin typeface="Trebuchet MS"/>
                <a:cs typeface="Trebuchet MS"/>
              </a:rPr>
              <a:t>a</a:t>
            </a:r>
            <a:r>
              <a:rPr dirty="0" sz="1150" spc="35" strike="sngStrike">
                <a:latin typeface="Trebuchet MS"/>
                <a:cs typeface="Trebuchet MS"/>
              </a:rPr>
              <a:t> </a:t>
            </a:r>
            <a:r>
              <a:rPr dirty="0" sz="1150" strike="sngStrike">
                <a:latin typeface="Trebuchet MS"/>
                <a:cs typeface="Trebuchet MS"/>
              </a:rPr>
              <a:t>dobrá</a:t>
            </a:r>
            <a:r>
              <a:rPr dirty="0" sz="1150" spc="40" strike="sngStrike">
                <a:latin typeface="Trebuchet MS"/>
                <a:cs typeface="Trebuchet MS"/>
              </a:rPr>
              <a:t> </a:t>
            </a:r>
            <a:r>
              <a:rPr dirty="0" sz="1150" spc="-35" strike="sngStrike">
                <a:latin typeface="Trebuchet MS"/>
                <a:cs typeface="Trebuchet MS"/>
              </a:rPr>
              <a:t>vůle.</a:t>
            </a:r>
            <a:r>
              <a:rPr dirty="0" sz="1150" spc="35" strike="sngStrike">
                <a:latin typeface="Trebuchet MS"/>
                <a:cs typeface="Trebuchet MS"/>
              </a:rPr>
              <a:t> </a:t>
            </a:r>
            <a:r>
              <a:rPr dirty="0" sz="1150" spc="-25" strike="sngStrike">
                <a:latin typeface="Trebuchet MS"/>
                <a:cs typeface="Trebuchet MS"/>
              </a:rPr>
              <a:t>Každý,</a:t>
            </a:r>
            <a:r>
              <a:rPr dirty="0" sz="1150" spc="35" strike="sngStrike">
                <a:latin typeface="Trebuchet MS"/>
                <a:cs typeface="Trebuchet MS"/>
              </a:rPr>
              <a:t> </a:t>
            </a:r>
            <a:r>
              <a:rPr dirty="0" sz="1150" strike="sngStrike">
                <a:latin typeface="Trebuchet MS"/>
                <a:cs typeface="Trebuchet MS"/>
              </a:rPr>
              <a:t>kdo</a:t>
            </a:r>
            <a:r>
              <a:rPr dirty="0" sz="1150" spc="40" strike="sngStrike">
                <a:latin typeface="Trebuchet MS"/>
                <a:cs typeface="Trebuchet MS"/>
              </a:rPr>
              <a:t> </a:t>
            </a:r>
            <a:r>
              <a:rPr dirty="0" sz="1150" spc="55" strike="sngStrike">
                <a:latin typeface="Trebuchet MS"/>
                <a:cs typeface="Trebuchet MS"/>
              </a:rPr>
              <a:t>chce</a:t>
            </a:r>
            <a:r>
              <a:rPr dirty="0" sz="1150" spc="35" strike="sngStrike">
                <a:latin typeface="Trebuchet MS"/>
                <a:cs typeface="Trebuchet MS"/>
              </a:rPr>
              <a:t> </a:t>
            </a:r>
            <a:r>
              <a:rPr dirty="0" sz="1150" strike="sngStrike">
                <a:latin typeface="Trebuchet MS"/>
                <a:cs typeface="Trebuchet MS"/>
              </a:rPr>
              <a:t>pomáhat,</a:t>
            </a:r>
            <a:r>
              <a:rPr dirty="0" sz="1150" spc="35" strike="sngStrike">
                <a:latin typeface="Trebuchet MS"/>
                <a:cs typeface="Trebuchet MS"/>
              </a:rPr>
              <a:t> </a:t>
            </a:r>
            <a:r>
              <a:rPr dirty="0" sz="1150" spc="-20" strike="sngStrike">
                <a:latin typeface="Trebuchet MS"/>
                <a:cs typeface="Trebuchet MS"/>
              </a:rPr>
              <a:t>může</a:t>
            </a:r>
            <a:r>
              <a:rPr dirty="0" sz="1150" spc="-20" strike="noStrike">
                <a:latin typeface="Trebuchet MS"/>
                <a:cs typeface="Trebuchet MS"/>
              </a:rPr>
              <a:t> </a:t>
            </a:r>
            <a:r>
              <a:rPr dirty="0" sz="1150" spc="-10" strike="sngStrike">
                <a:latin typeface="Trebuchet MS"/>
                <a:cs typeface="Trebuchet MS"/>
              </a:rPr>
              <a:t>pomáhat."</a:t>
            </a:r>
            <a:endParaRPr sz="1150"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19125" y="2914649"/>
            <a:ext cx="2390775" cy="1228725"/>
            <a:chOff x="619125" y="2914649"/>
            <a:chExt cx="2390775" cy="1228725"/>
          </a:xfrm>
        </p:grpSpPr>
        <p:sp>
          <p:nvSpPr>
            <p:cNvPr id="10" name="object 10"/>
            <p:cNvSpPr/>
            <p:nvPr/>
          </p:nvSpPr>
          <p:spPr>
            <a:xfrm>
              <a:off x="623887" y="2919412"/>
              <a:ext cx="2381250" cy="1219200"/>
            </a:xfrm>
            <a:custGeom>
              <a:avLst/>
              <a:gdLst/>
              <a:ahLst/>
              <a:cxnLst/>
              <a:rect l="l" t="t" r="r" b="b"/>
              <a:pathLst>
                <a:path w="2381250" h="1219200">
                  <a:moveTo>
                    <a:pt x="2340660" y="0"/>
                  </a:moveTo>
                  <a:lnTo>
                    <a:pt x="40590" y="0"/>
                  </a:lnTo>
                  <a:lnTo>
                    <a:pt x="34617" y="1181"/>
                  </a:lnTo>
                  <a:lnTo>
                    <a:pt x="28887" y="3568"/>
                  </a:lnTo>
                  <a:lnTo>
                    <a:pt x="23152" y="5930"/>
                  </a:lnTo>
                  <a:lnTo>
                    <a:pt x="0" y="40589"/>
                  </a:lnTo>
                  <a:lnTo>
                    <a:pt x="0" y="1172400"/>
                  </a:lnTo>
                  <a:lnTo>
                    <a:pt x="0" y="1178610"/>
                  </a:lnTo>
                  <a:lnTo>
                    <a:pt x="23152" y="1213256"/>
                  </a:lnTo>
                  <a:lnTo>
                    <a:pt x="40590" y="1219200"/>
                  </a:lnTo>
                  <a:lnTo>
                    <a:pt x="2340660" y="1219200"/>
                  </a:lnTo>
                  <a:lnTo>
                    <a:pt x="2375306" y="1196047"/>
                  </a:lnTo>
                  <a:lnTo>
                    <a:pt x="2381250" y="1178610"/>
                  </a:lnTo>
                  <a:lnTo>
                    <a:pt x="2381250" y="40589"/>
                  </a:lnTo>
                  <a:lnTo>
                    <a:pt x="2358097" y="5930"/>
                  </a:lnTo>
                  <a:lnTo>
                    <a:pt x="2352357" y="3568"/>
                  </a:lnTo>
                  <a:lnTo>
                    <a:pt x="2346629" y="1181"/>
                  </a:lnTo>
                  <a:lnTo>
                    <a:pt x="2340660" y="0"/>
                  </a:lnTo>
                  <a:close/>
                </a:path>
              </a:pathLst>
            </a:custGeom>
            <a:solidFill>
              <a:srgbClr val="F7ED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623887" y="2919412"/>
              <a:ext cx="2381250" cy="1219200"/>
            </a:xfrm>
            <a:custGeom>
              <a:avLst/>
              <a:gdLst/>
              <a:ahLst/>
              <a:cxnLst/>
              <a:rect l="l" t="t" r="r" b="b"/>
              <a:pathLst>
                <a:path w="2381250" h="1219200">
                  <a:moveTo>
                    <a:pt x="0" y="1172400"/>
                  </a:moveTo>
                  <a:lnTo>
                    <a:pt x="0" y="46786"/>
                  </a:lnTo>
                  <a:lnTo>
                    <a:pt x="0" y="40589"/>
                  </a:lnTo>
                  <a:lnTo>
                    <a:pt x="1186" y="34620"/>
                  </a:lnTo>
                  <a:lnTo>
                    <a:pt x="28887" y="3568"/>
                  </a:lnTo>
                  <a:lnTo>
                    <a:pt x="34617" y="1181"/>
                  </a:lnTo>
                  <a:lnTo>
                    <a:pt x="40590" y="0"/>
                  </a:lnTo>
                  <a:lnTo>
                    <a:pt x="46796" y="0"/>
                  </a:lnTo>
                  <a:lnTo>
                    <a:pt x="2334450" y="0"/>
                  </a:lnTo>
                  <a:lnTo>
                    <a:pt x="2340660" y="0"/>
                  </a:lnTo>
                  <a:lnTo>
                    <a:pt x="2346629" y="1181"/>
                  </a:lnTo>
                  <a:lnTo>
                    <a:pt x="2352357" y="3568"/>
                  </a:lnTo>
                  <a:lnTo>
                    <a:pt x="2358097" y="5930"/>
                  </a:lnTo>
                  <a:lnTo>
                    <a:pt x="2381250" y="40589"/>
                  </a:lnTo>
                  <a:lnTo>
                    <a:pt x="2381250" y="46786"/>
                  </a:lnTo>
                  <a:lnTo>
                    <a:pt x="2381250" y="1172400"/>
                  </a:lnTo>
                  <a:lnTo>
                    <a:pt x="2381250" y="1178610"/>
                  </a:lnTo>
                  <a:lnTo>
                    <a:pt x="2380068" y="1184579"/>
                  </a:lnTo>
                  <a:lnTo>
                    <a:pt x="2352357" y="1215644"/>
                  </a:lnTo>
                  <a:lnTo>
                    <a:pt x="2340660" y="1219200"/>
                  </a:lnTo>
                  <a:lnTo>
                    <a:pt x="2334450" y="1219200"/>
                  </a:lnTo>
                  <a:lnTo>
                    <a:pt x="46796" y="1219200"/>
                  </a:lnTo>
                  <a:lnTo>
                    <a:pt x="40590" y="1219200"/>
                  </a:lnTo>
                  <a:lnTo>
                    <a:pt x="34617" y="1218006"/>
                  </a:lnTo>
                  <a:lnTo>
                    <a:pt x="3562" y="1190307"/>
                  </a:lnTo>
                  <a:lnTo>
                    <a:pt x="1186" y="1184579"/>
                  </a:lnTo>
                  <a:lnTo>
                    <a:pt x="0" y="1178610"/>
                  </a:lnTo>
                  <a:lnTo>
                    <a:pt x="0" y="1172400"/>
                  </a:lnTo>
                  <a:close/>
                </a:path>
              </a:pathLst>
            </a:custGeom>
            <a:ln w="9525">
              <a:solidFill>
                <a:srgbClr val="DDD3B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764183" y="3017126"/>
            <a:ext cx="2009775" cy="94932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algn="just" marL="12700" marR="5080" indent="120014">
              <a:lnSpc>
                <a:spcPct val="132200"/>
              </a:lnSpc>
              <a:spcBef>
                <a:spcPts val="70"/>
              </a:spcBef>
              <a:buChar char="□"/>
              <a:tabLst>
                <a:tab pos="132715" algn="l"/>
              </a:tabLst>
            </a:pP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Neodborný</a:t>
            </a:r>
            <a:r>
              <a:rPr dirty="0" sz="115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přístup</a:t>
            </a:r>
            <a:r>
              <a:rPr dirty="0" sz="115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zvyšuje </a:t>
            </a:r>
            <a:r>
              <a:rPr dirty="0" sz="1150" spc="-20">
                <a:solidFill>
                  <a:srgbClr val="44413F"/>
                </a:solidFill>
                <a:latin typeface="Trebuchet MS"/>
                <a:cs typeface="Trebuchet MS"/>
              </a:rPr>
              <a:t>riziko</a:t>
            </a:r>
            <a:r>
              <a:rPr dirty="0" sz="115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retraumatizace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.</a:t>
            </a:r>
            <a:r>
              <a:rPr dirty="0" sz="1150" spc="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20">
                <a:solidFill>
                  <a:srgbClr val="44413F"/>
                </a:solidFill>
                <a:latin typeface="Trebuchet MS"/>
                <a:cs typeface="Trebuchet MS"/>
              </a:rPr>
              <a:t>Dobré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úmysly</a:t>
            </a:r>
            <a:r>
              <a:rPr dirty="0" sz="1150" spc="10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nestačí</a:t>
            </a:r>
            <a:r>
              <a:rPr dirty="0" sz="1150" spc="10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(Bloom,</a:t>
            </a:r>
            <a:r>
              <a:rPr dirty="0" sz="1150" spc="10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2013; Herman,</a:t>
            </a:r>
            <a:r>
              <a:rPr dirty="0" sz="1150" spc="-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1992).</a:t>
            </a:r>
            <a:endParaRPr sz="1150">
              <a:latin typeface="Trebuchet MS"/>
              <a:cs typeface="Trebuchet MS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143250" y="2914649"/>
            <a:ext cx="2390775" cy="1228725"/>
            <a:chOff x="3143250" y="2914649"/>
            <a:chExt cx="2390775" cy="1228725"/>
          </a:xfrm>
        </p:grpSpPr>
        <p:sp>
          <p:nvSpPr>
            <p:cNvPr id="14" name="object 14"/>
            <p:cNvSpPr/>
            <p:nvPr/>
          </p:nvSpPr>
          <p:spPr>
            <a:xfrm>
              <a:off x="3148012" y="2919412"/>
              <a:ext cx="2381250" cy="1219200"/>
            </a:xfrm>
            <a:custGeom>
              <a:avLst/>
              <a:gdLst/>
              <a:ahLst/>
              <a:cxnLst/>
              <a:rect l="l" t="t" r="r" b="b"/>
              <a:pathLst>
                <a:path w="2381250" h="1219200">
                  <a:moveTo>
                    <a:pt x="2340660" y="0"/>
                  </a:moveTo>
                  <a:lnTo>
                    <a:pt x="40589" y="0"/>
                  </a:lnTo>
                  <a:lnTo>
                    <a:pt x="34620" y="1181"/>
                  </a:lnTo>
                  <a:lnTo>
                    <a:pt x="28892" y="3568"/>
                  </a:lnTo>
                  <a:lnTo>
                    <a:pt x="23152" y="5930"/>
                  </a:lnTo>
                  <a:lnTo>
                    <a:pt x="0" y="40589"/>
                  </a:lnTo>
                  <a:lnTo>
                    <a:pt x="0" y="1172400"/>
                  </a:lnTo>
                  <a:lnTo>
                    <a:pt x="0" y="1178610"/>
                  </a:lnTo>
                  <a:lnTo>
                    <a:pt x="23152" y="1213256"/>
                  </a:lnTo>
                  <a:lnTo>
                    <a:pt x="40589" y="1219200"/>
                  </a:lnTo>
                  <a:lnTo>
                    <a:pt x="2340660" y="1219200"/>
                  </a:lnTo>
                  <a:lnTo>
                    <a:pt x="2375306" y="1196047"/>
                  </a:lnTo>
                  <a:lnTo>
                    <a:pt x="2381250" y="1178610"/>
                  </a:lnTo>
                  <a:lnTo>
                    <a:pt x="2381250" y="40589"/>
                  </a:lnTo>
                  <a:lnTo>
                    <a:pt x="2358097" y="5930"/>
                  </a:lnTo>
                  <a:lnTo>
                    <a:pt x="2352357" y="3568"/>
                  </a:lnTo>
                  <a:lnTo>
                    <a:pt x="2346629" y="1181"/>
                  </a:lnTo>
                  <a:lnTo>
                    <a:pt x="2340660" y="0"/>
                  </a:lnTo>
                  <a:close/>
                </a:path>
              </a:pathLst>
            </a:custGeom>
            <a:solidFill>
              <a:srgbClr val="F7ED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148012" y="2919412"/>
              <a:ext cx="2381250" cy="1219200"/>
            </a:xfrm>
            <a:custGeom>
              <a:avLst/>
              <a:gdLst/>
              <a:ahLst/>
              <a:cxnLst/>
              <a:rect l="l" t="t" r="r" b="b"/>
              <a:pathLst>
                <a:path w="2381250" h="1219200">
                  <a:moveTo>
                    <a:pt x="0" y="1172400"/>
                  </a:moveTo>
                  <a:lnTo>
                    <a:pt x="0" y="46786"/>
                  </a:lnTo>
                  <a:lnTo>
                    <a:pt x="0" y="40589"/>
                  </a:lnTo>
                  <a:lnTo>
                    <a:pt x="1181" y="34620"/>
                  </a:lnTo>
                  <a:lnTo>
                    <a:pt x="28892" y="3568"/>
                  </a:lnTo>
                  <a:lnTo>
                    <a:pt x="34620" y="1181"/>
                  </a:lnTo>
                  <a:lnTo>
                    <a:pt x="40589" y="0"/>
                  </a:lnTo>
                  <a:lnTo>
                    <a:pt x="46799" y="0"/>
                  </a:lnTo>
                  <a:lnTo>
                    <a:pt x="2334450" y="0"/>
                  </a:lnTo>
                  <a:lnTo>
                    <a:pt x="2340660" y="0"/>
                  </a:lnTo>
                  <a:lnTo>
                    <a:pt x="2346629" y="1181"/>
                  </a:lnTo>
                  <a:lnTo>
                    <a:pt x="2352357" y="3568"/>
                  </a:lnTo>
                  <a:lnTo>
                    <a:pt x="2358097" y="5930"/>
                  </a:lnTo>
                  <a:lnTo>
                    <a:pt x="2381250" y="40589"/>
                  </a:lnTo>
                  <a:lnTo>
                    <a:pt x="2381250" y="46786"/>
                  </a:lnTo>
                  <a:lnTo>
                    <a:pt x="2381250" y="1172400"/>
                  </a:lnTo>
                  <a:lnTo>
                    <a:pt x="2381250" y="1178610"/>
                  </a:lnTo>
                  <a:lnTo>
                    <a:pt x="2380056" y="1184579"/>
                  </a:lnTo>
                  <a:lnTo>
                    <a:pt x="2352357" y="1215644"/>
                  </a:lnTo>
                  <a:lnTo>
                    <a:pt x="2340660" y="1219200"/>
                  </a:lnTo>
                  <a:lnTo>
                    <a:pt x="2334450" y="1219200"/>
                  </a:lnTo>
                  <a:lnTo>
                    <a:pt x="46799" y="1219200"/>
                  </a:lnTo>
                  <a:lnTo>
                    <a:pt x="40589" y="1219200"/>
                  </a:lnTo>
                  <a:lnTo>
                    <a:pt x="34620" y="1218006"/>
                  </a:lnTo>
                  <a:lnTo>
                    <a:pt x="3556" y="1190307"/>
                  </a:lnTo>
                  <a:lnTo>
                    <a:pt x="0" y="1178610"/>
                  </a:lnTo>
                  <a:lnTo>
                    <a:pt x="0" y="1172400"/>
                  </a:lnTo>
                  <a:close/>
                </a:path>
              </a:pathLst>
            </a:custGeom>
            <a:ln w="9525">
              <a:solidFill>
                <a:srgbClr val="DDD3B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3291725" y="3017126"/>
            <a:ext cx="2054860" cy="94932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12700" marR="5080" indent="120014">
              <a:lnSpc>
                <a:spcPct val="132200"/>
              </a:lnSpc>
              <a:spcBef>
                <a:spcPts val="70"/>
              </a:spcBef>
              <a:buFont typeface="Trebuchet MS"/>
              <a:buChar char="□"/>
              <a:tabLst>
                <a:tab pos="132715" algn="l"/>
              </a:tabLst>
            </a:pP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Hranice</a:t>
            </a:r>
            <a:r>
              <a:rPr dirty="0" sz="1150" spc="2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jako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etická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kompetence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:</a:t>
            </a:r>
            <a:r>
              <a:rPr dirty="0" sz="1150" spc="10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65">
                <a:solidFill>
                  <a:srgbClr val="44413F"/>
                </a:solidFill>
                <a:latin typeface="Trebuchet MS"/>
                <a:cs typeface="Trebuchet MS"/>
              </a:rPr>
              <a:t>je</a:t>
            </a:r>
            <a:r>
              <a:rPr dirty="0" sz="1150" spc="10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výsledkem </a:t>
            </a:r>
            <a:r>
              <a:rPr dirty="0" sz="1150" spc="-25">
                <a:solidFill>
                  <a:srgbClr val="44413F"/>
                </a:solidFill>
                <a:latin typeface="Trebuchet MS"/>
                <a:cs typeface="Trebuchet MS"/>
              </a:rPr>
              <a:t>vzdělání,</a:t>
            </a:r>
            <a:r>
              <a:rPr dirty="0" sz="1150" spc="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supervize</a:t>
            </a:r>
            <a:r>
              <a:rPr dirty="0" sz="1150" spc="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150" spc="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reflexivní praxe.</a:t>
            </a:r>
            <a:endParaRPr sz="1150">
              <a:latin typeface="Trebuchet MS"/>
              <a:cs typeface="Trebuchet MS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619125" y="4286250"/>
            <a:ext cx="2390775" cy="1457325"/>
            <a:chOff x="619125" y="4286250"/>
            <a:chExt cx="2390775" cy="1457325"/>
          </a:xfrm>
        </p:grpSpPr>
        <p:sp>
          <p:nvSpPr>
            <p:cNvPr id="18" name="object 18"/>
            <p:cNvSpPr/>
            <p:nvPr/>
          </p:nvSpPr>
          <p:spPr>
            <a:xfrm>
              <a:off x="623887" y="4291012"/>
              <a:ext cx="2381250" cy="1447800"/>
            </a:xfrm>
            <a:custGeom>
              <a:avLst/>
              <a:gdLst/>
              <a:ahLst/>
              <a:cxnLst/>
              <a:rect l="l" t="t" r="r" b="b"/>
              <a:pathLst>
                <a:path w="2381250" h="1447800">
                  <a:moveTo>
                    <a:pt x="2340660" y="0"/>
                  </a:moveTo>
                  <a:lnTo>
                    <a:pt x="40590" y="0"/>
                  </a:lnTo>
                  <a:lnTo>
                    <a:pt x="34617" y="1181"/>
                  </a:lnTo>
                  <a:lnTo>
                    <a:pt x="28887" y="3568"/>
                  </a:lnTo>
                  <a:lnTo>
                    <a:pt x="23152" y="5930"/>
                  </a:lnTo>
                  <a:lnTo>
                    <a:pt x="0" y="40589"/>
                  </a:lnTo>
                  <a:lnTo>
                    <a:pt x="0" y="1401004"/>
                  </a:lnTo>
                  <a:lnTo>
                    <a:pt x="0" y="1407210"/>
                  </a:lnTo>
                  <a:lnTo>
                    <a:pt x="23152" y="1441862"/>
                  </a:lnTo>
                  <a:lnTo>
                    <a:pt x="40590" y="1447796"/>
                  </a:lnTo>
                  <a:lnTo>
                    <a:pt x="2340660" y="1447796"/>
                  </a:lnTo>
                  <a:lnTo>
                    <a:pt x="2375306" y="1424642"/>
                  </a:lnTo>
                  <a:lnTo>
                    <a:pt x="2381250" y="1407210"/>
                  </a:lnTo>
                  <a:lnTo>
                    <a:pt x="2381250" y="40589"/>
                  </a:lnTo>
                  <a:lnTo>
                    <a:pt x="2358097" y="5930"/>
                  </a:lnTo>
                  <a:lnTo>
                    <a:pt x="2352357" y="3568"/>
                  </a:lnTo>
                  <a:lnTo>
                    <a:pt x="2346629" y="1181"/>
                  </a:lnTo>
                  <a:lnTo>
                    <a:pt x="2340660" y="0"/>
                  </a:lnTo>
                  <a:close/>
                </a:path>
              </a:pathLst>
            </a:custGeom>
            <a:solidFill>
              <a:srgbClr val="F7ED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623887" y="4291012"/>
              <a:ext cx="2381250" cy="1447800"/>
            </a:xfrm>
            <a:custGeom>
              <a:avLst/>
              <a:gdLst/>
              <a:ahLst/>
              <a:cxnLst/>
              <a:rect l="l" t="t" r="r" b="b"/>
              <a:pathLst>
                <a:path w="2381250" h="1447800">
                  <a:moveTo>
                    <a:pt x="0" y="1401004"/>
                  </a:moveTo>
                  <a:lnTo>
                    <a:pt x="0" y="46786"/>
                  </a:lnTo>
                  <a:lnTo>
                    <a:pt x="0" y="40589"/>
                  </a:lnTo>
                  <a:lnTo>
                    <a:pt x="1186" y="34620"/>
                  </a:lnTo>
                  <a:lnTo>
                    <a:pt x="28887" y="3568"/>
                  </a:lnTo>
                  <a:lnTo>
                    <a:pt x="34617" y="1181"/>
                  </a:lnTo>
                  <a:lnTo>
                    <a:pt x="40590" y="0"/>
                  </a:lnTo>
                  <a:lnTo>
                    <a:pt x="46796" y="0"/>
                  </a:lnTo>
                  <a:lnTo>
                    <a:pt x="2334450" y="0"/>
                  </a:lnTo>
                  <a:lnTo>
                    <a:pt x="2340660" y="0"/>
                  </a:lnTo>
                  <a:lnTo>
                    <a:pt x="2346629" y="1181"/>
                  </a:lnTo>
                  <a:lnTo>
                    <a:pt x="2352357" y="3568"/>
                  </a:lnTo>
                  <a:lnTo>
                    <a:pt x="2358097" y="5930"/>
                  </a:lnTo>
                  <a:lnTo>
                    <a:pt x="2381250" y="40589"/>
                  </a:lnTo>
                  <a:lnTo>
                    <a:pt x="2381250" y="46786"/>
                  </a:lnTo>
                  <a:lnTo>
                    <a:pt x="2381250" y="1401004"/>
                  </a:lnTo>
                  <a:lnTo>
                    <a:pt x="2381250" y="1407210"/>
                  </a:lnTo>
                  <a:lnTo>
                    <a:pt x="2380068" y="1413178"/>
                  </a:lnTo>
                  <a:lnTo>
                    <a:pt x="2352357" y="1444233"/>
                  </a:lnTo>
                  <a:lnTo>
                    <a:pt x="2346629" y="1446610"/>
                  </a:lnTo>
                  <a:lnTo>
                    <a:pt x="2340660" y="1447796"/>
                  </a:lnTo>
                  <a:lnTo>
                    <a:pt x="2334450" y="1447801"/>
                  </a:lnTo>
                  <a:lnTo>
                    <a:pt x="46796" y="1447801"/>
                  </a:lnTo>
                  <a:lnTo>
                    <a:pt x="40590" y="1447796"/>
                  </a:lnTo>
                  <a:lnTo>
                    <a:pt x="34617" y="1446610"/>
                  </a:lnTo>
                  <a:lnTo>
                    <a:pt x="28887" y="1444233"/>
                  </a:lnTo>
                  <a:lnTo>
                    <a:pt x="23152" y="1441862"/>
                  </a:lnTo>
                  <a:lnTo>
                    <a:pt x="0" y="1407210"/>
                  </a:lnTo>
                  <a:lnTo>
                    <a:pt x="0" y="1401004"/>
                  </a:lnTo>
                  <a:close/>
                </a:path>
              </a:pathLst>
            </a:custGeom>
            <a:ln w="9525">
              <a:solidFill>
                <a:srgbClr val="DDD3B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764183" y="4388726"/>
            <a:ext cx="2009139" cy="117792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 indent="120014">
              <a:lnSpc>
                <a:spcPct val="131800"/>
              </a:lnSpc>
              <a:spcBef>
                <a:spcPts val="80"/>
              </a:spcBef>
              <a:buChar char="□"/>
              <a:tabLst>
                <a:tab pos="132715" algn="l"/>
              </a:tabLst>
            </a:pP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Bez</a:t>
            </a:r>
            <a:r>
              <a:rPr dirty="0" sz="1150" spc="9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porozumění</a:t>
            </a:r>
            <a:r>
              <a:rPr dirty="0" sz="1150" spc="10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45" b="1">
                <a:solidFill>
                  <a:srgbClr val="44413F"/>
                </a:solidFill>
                <a:latin typeface="Trebuchet MS"/>
                <a:cs typeface="Trebuchet MS"/>
              </a:rPr>
              <a:t>mocenské </a:t>
            </a:r>
            <a:r>
              <a:rPr dirty="0" sz="1150" spc="55" b="1">
                <a:solidFill>
                  <a:srgbClr val="44413F"/>
                </a:solidFill>
                <a:latin typeface="Trebuchet MS"/>
                <a:cs typeface="Trebuchet MS"/>
              </a:rPr>
              <a:t>dynamice</a:t>
            </a:r>
            <a:r>
              <a:rPr dirty="0" sz="1150" spc="2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může</a:t>
            </a:r>
            <a:r>
              <a:rPr dirty="0" sz="115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60">
                <a:solidFill>
                  <a:srgbClr val="44413F"/>
                </a:solidFill>
                <a:latin typeface="Trebuchet MS"/>
                <a:cs typeface="Trebuchet MS"/>
              </a:rPr>
              <a:t>pomoc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reprodukovat</a:t>
            </a:r>
            <a:r>
              <a:rPr dirty="0" sz="1150" spc="18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závislost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namísto</a:t>
            </a:r>
            <a:r>
              <a:rPr dirty="0" sz="1150" spc="1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emancipace</a:t>
            </a:r>
            <a:r>
              <a:rPr dirty="0" sz="1150" spc="50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(Krumer-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Nevo,</a:t>
            </a:r>
            <a:r>
              <a:rPr dirty="0" sz="1150" spc="2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2016).</a:t>
            </a:r>
            <a:endParaRPr sz="1150">
              <a:latin typeface="Trebuchet MS"/>
              <a:cs typeface="Trebuchet MS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143250" y="4286250"/>
            <a:ext cx="2390775" cy="1457325"/>
            <a:chOff x="3143250" y="4286250"/>
            <a:chExt cx="2390775" cy="1457325"/>
          </a:xfrm>
        </p:grpSpPr>
        <p:sp>
          <p:nvSpPr>
            <p:cNvPr id="22" name="object 22"/>
            <p:cNvSpPr/>
            <p:nvPr/>
          </p:nvSpPr>
          <p:spPr>
            <a:xfrm>
              <a:off x="3148012" y="4291012"/>
              <a:ext cx="2381250" cy="1447800"/>
            </a:xfrm>
            <a:custGeom>
              <a:avLst/>
              <a:gdLst/>
              <a:ahLst/>
              <a:cxnLst/>
              <a:rect l="l" t="t" r="r" b="b"/>
              <a:pathLst>
                <a:path w="2381250" h="1447800">
                  <a:moveTo>
                    <a:pt x="2340660" y="0"/>
                  </a:moveTo>
                  <a:lnTo>
                    <a:pt x="40589" y="0"/>
                  </a:lnTo>
                  <a:lnTo>
                    <a:pt x="34620" y="1181"/>
                  </a:lnTo>
                  <a:lnTo>
                    <a:pt x="28892" y="3568"/>
                  </a:lnTo>
                  <a:lnTo>
                    <a:pt x="23152" y="5930"/>
                  </a:lnTo>
                  <a:lnTo>
                    <a:pt x="0" y="40589"/>
                  </a:lnTo>
                  <a:lnTo>
                    <a:pt x="0" y="1401004"/>
                  </a:lnTo>
                  <a:lnTo>
                    <a:pt x="0" y="1407210"/>
                  </a:lnTo>
                  <a:lnTo>
                    <a:pt x="23152" y="1441862"/>
                  </a:lnTo>
                  <a:lnTo>
                    <a:pt x="40589" y="1447796"/>
                  </a:lnTo>
                  <a:lnTo>
                    <a:pt x="2340660" y="1447796"/>
                  </a:lnTo>
                  <a:lnTo>
                    <a:pt x="2375306" y="1424642"/>
                  </a:lnTo>
                  <a:lnTo>
                    <a:pt x="2381250" y="1407210"/>
                  </a:lnTo>
                  <a:lnTo>
                    <a:pt x="2381250" y="40589"/>
                  </a:lnTo>
                  <a:lnTo>
                    <a:pt x="2358097" y="5930"/>
                  </a:lnTo>
                  <a:lnTo>
                    <a:pt x="2352357" y="3568"/>
                  </a:lnTo>
                  <a:lnTo>
                    <a:pt x="2346629" y="1181"/>
                  </a:lnTo>
                  <a:lnTo>
                    <a:pt x="2340660" y="0"/>
                  </a:lnTo>
                  <a:close/>
                </a:path>
              </a:pathLst>
            </a:custGeom>
            <a:solidFill>
              <a:srgbClr val="F7ED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148012" y="4291012"/>
              <a:ext cx="2381250" cy="1447800"/>
            </a:xfrm>
            <a:custGeom>
              <a:avLst/>
              <a:gdLst/>
              <a:ahLst/>
              <a:cxnLst/>
              <a:rect l="l" t="t" r="r" b="b"/>
              <a:pathLst>
                <a:path w="2381250" h="1447800">
                  <a:moveTo>
                    <a:pt x="0" y="1401004"/>
                  </a:moveTo>
                  <a:lnTo>
                    <a:pt x="0" y="46786"/>
                  </a:lnTo>
                  <a:lnTo>
                    <a:pt x="0" y="40589"/>
                  </a:lnTo>
                  <a:lnTo>
                    <a:pt x="1181" y="34620"/>
                  </a:lnTo>
                  <a:lnTo>
                    <a:pt x="28892" y="3568"/>
                  </a:lnTo>
                  <a:lnTo>
                    <a:pt x="34620" y="1181"/>
                  </a:lnTo>
                  <a:lnTo>
                    <a:pt x="40589" y="0"/>
                  </a:lnTo>
                  <a:lnTo>
                    <a:pt x="46799" y="0"/>
                  </a:lnTo>
                  <a:lnTo>
                    <a:pt x="2334450" y="0"/>
                  </a:lnTo>
                  <a:lnTo>
                    <a:pt x="2340660" y="0"/>
                  </a:lnTo>
                  <a:lnTo>
                    <a:pt x="2346629" y="1181"/>
                  </a:lnTo>
                  <a:lnTo>
                    <a:pt x="2352357" y="3568"/>
                  </a:lnTo>
                  <a:lnTo>
                    <a:pt x="2358097" y="5930"/>
                  </a:lnTo>
                  <a:lnTo>
                    <a:pt x="2381250" y="40589"/>
                  </a:lnTo>
                  <a:lnTo>
                    <a:pt x="2381250" y="46786"/>
                  </a:lnTo>
                  <a:lnTo>
                    <a:pt x="2381250" y="1401004"/>
                  </a:lnTo>
                  <a:lnTo>
                    <a:pt x="2381250" y="1407210"/>
                  </a:lnTo>
                  <a:lnTo>
                    <a:pt x="2380056" y="1413178"/>
                  </a:lnTo>
                  <a:lnTo>
                    <a:pt x="2352357" y="1444233"/>
                  </a:lnTo>
                  <a:lnTo>
                    <a:pt x="2346629" y="1446610"/>
                  </a:lnTo>
                  <a:lnTo>
                    <a:pt x="2340660" y="1447796"/>
                  </a:lnTo>
                  <a:lnTo>
                    <a:pt x="2334450" y="1447801"/>
                  </a:lnTo>
                  <a:lnTo>
                    <a:pt x="46799" y="1447801"/>
                  </a:lnTo>
                  <a:lnTo>
                    <a:pt x="40589" y="1447796"/>
                  </a:lnTo>
                  <a:lnTo>
                    <a:pt x="34620" y="1446610"/>
                  </a:lnTo>
                  <a:lnTo>
                    <a:pt x="28892" y="1444233"/>
                  </a:lnTo>
                  <a:lnTo>
                    <a:pt x="23152" y="1441862"/>
                  </a:lnTo>
                  <a:lnTo>
                    <a:pt x="0" y="1407210"/>
                  </a:lnTo>
                  <a:lnTo>
                    <a:pt x="0" y="1401004"/>
                  </a:lnTo>
                  <a:close/>
                </a:path>
              </a:pathLst>
            </a:custGeom>
            <a:ln w="9525">
              <a:solidFill>
                <a:srgbClr val="DDD3B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>
            <a:off x="3291725" y="4388726"/>
            <a:ext cx="2059305" cy="1177925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 indent="120014">
              <a:lnSpc>
                <a:spcPct val="133200"/>
              </a:lnSpc>
              <a:spcBef>
                <a:spcPts val="60"/>
              </a:spcBef>
              <a:buFont typeface="Trebuchet MS"/>
              <a:buChar char="□"/>
              <a:tabLst>
                <a:tab pos="132715" algn="l"/>
              </a:tabLst>
            </a:pP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Změny</a:t>
            </a:r>
            <a:r>
              <a:rPr dirty="0" sz="1150" spc="14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pracovníků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(fluktuace)</a:t>
            </a:r>
            <a:r>
              <a:rPr dirty="0" sz="1150" spc="114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ničí</a:t>
            </a:r>
            <a:r>
              <a:rPr dirty="0" sz="1150" spc="1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výsledky</a:t>
            </a:r>
            <a:r>
              <a:rPr dirty="0" sz="1150" spc="1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20">
                <a:solidFill>
                  <a:srgbClr val="44413F"/>
                </a:solidFill>
                <a:latin typeface="Trebuchet MS"/>
                <a:cs typeface="Trebuchet MS"/>
              </a:rPr>
              <a:t>více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než</a:t>
            </a:r>
            <a:r>
              <a:rPr dirty="0" sz="1150" spc="-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55">
                <a:solidFill>
                  <a:srgbClr val="44413F"/>
                </a:solidFill>
                <a:latin typeface="Trebuchet MS"/>
                <a:cs typeface="Trebuchet MS"/>
              </a:rPr>
              <a:t>absence</a:t>
            </a:r>
            <a:r>
              <a:rPr dirty="0" sz="1150" spc="-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30">
                <a:solidFill>
                  <a:srgbClr val="44413F"/>
                </a:solidFill>
                <a:latin typeface="Trebuchet MS"/>
                <a:cs typeface="Trebuchet MS"/>
              </a:rPr>
              <a:t>jakékoli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metody</a:t>
            </a:r>
            <a:endParaRPr sz="1150">
              <a:latin typeface="Trebuchet MS"/>
              <a:cs typeface="Trebuchet MS"/>
            </a:endParaRPr>
          </a:p>
          <a:p>
            <a:pPr marL="12700" marR="281940">
              <a:lnSpc>
                <a:spcPct val="130400"/>
              </a:lnSpc>
            </a:pPr>
            <a:r>
              <a:rPr dirty="0" sz="1150" spc="160">
                <a:solidFill>
                  <a:srgbClr val="44413F"/>
                </a:solidFill>
                <a:latin typeface="Trebuchet MS"/>
                <a:cs typeface="Trebuchet MS"/>
              </a:rPr>
              <a:t>—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klíčový poznatek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Trust-</a:t>
            </a:r>
            <a:r>
              <a:rPr dirty="0" sz="1150" spc="55">
                <a:solidFill>
                  <a:srgbClr val="44413F"/>
                </a:solidFill>
                <a:latin typeface="Trebuchet MS"/>
                <a:cs typeface="Trebuchet MS"/>
              </a:rPr>
              <a:t>Based</a:t>
            </a:r>
            <a:r>
              <a:rPr dirty="0" sz="1150" spc="-25">
                <a:solidFill>
                  <a:srgbClr val="44413F"/>
                </a:solidFill>
                <a:latin typeface="Trebuchet MS"/>
                <a:cs typeface="Trebuchet MS"/>
              </a:rPr>
              <a:t> SW.</a:t>
            </a:r>
            <a:endParaRPr sz="1150">
              <a:latin typeface="Trebuchet MS"/>
              <a:cs typeface="Trebuchet MS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5905500" y="1685924"/>
            <a:ext cx="4914900" cy="2676525"/>
            <a:chOff x="5905500" y="1685924"/>
            <a:chExt cx="4914900" cy="2676525"/>
          </a:xfrm>
        </p:grpSpPr>
        <p:sp>
          <p:nvSpPr>
            <p:cNvPr id="26" name="object 26"/>
            <p:cNvSpPr/>
            <p:nvPr/>
          </p:nvSpPr>
          <p:spPr>
            <a:xfrm>
              <a:off x="5905500" y="1685924"/>
              <a:ext cx="4914900" cy="2676525"/>
            </a:xfrm>
            <a:custGeom>
              <a:avLst/>
              <a:gdLst/>
              <a:ahLst/>
              <a:cxnLst/>
              <a:rect l="l" t="t" r="r" b="b"/>
              <a:pathLst>
                <a:path w="4914900" h="2676525">
                  <a:moveTo>
                    <a:pt x="4866728" y="0"/>
                  </a:moveTo>
                  <a:lnTo>
                    <a:pt x="48171" y="0"/>
                  </a:lnTo>
                  <a:lnTo>
                    <a:pt x="44818" y="330"/>
                  </a:lnTo>
                  <a:lnTo>
                    <a:pt x="10566" y="20091"/>
                  </a:lnTo>
                  <a:lnTo>
                    <a:pt x="0" y="48171"/>
                  </a:lnTo>
                  <a:lnTo>
                    <a:pt x="0" y="2624963"/>
                  </a:lnTo>
                  <a:lnTo>
                    <a:pt x="0" y="2628353"/>
                  </a:lnTo>
                  <a:lnTo>
                    <a:pt x="17487" y="2663812"/>
                  </a:lnTo>
                  <a:lnTo>
                    <a:pt x="48171" y="2676525"/>
                  </a:lnTo>
                  <a:lnTo>
                    <a:pt x="4866728" y="2676525"/>
                  </a:lnTo>
                  <a:lnTo>
                    <a:pt x="4902200" y="2659024"/>
                  </a:lnTo>
                  <a:lnTo>
                    <a:pt x="4914900" y="2628353"/>
                  </a:lnTo>
                  <a:lnTo>
                    <a:pt x="4914900" y="48171"/>
                  </a:lnTo>
                  <a:lnTo>
                    <a:pt x="4897399" y="12700"/>
                  </a:lnTo>
                  <a:lnTo>
                    <a:pt x="4870081" y="330"/>
                  </a:lnTo>
                  <a:lnTo>
                    <a:pt x="4866728" y="0"/>
                  </a:lnTo>
                  <a:close/>
                </a:path>
              </a:pathLst>
            </a:custGeom>
            <a:solidFill>
              <a:srgbClr val="B5FCB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66828" y="1904999"/>
              <a:ext cx="147193" cy="147193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6369939" y="1868868"/>
            <a:ext cx="2003425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51765" indent="-146050">
              <a:lnSpc>
                <a:spcPct val="100000"/>
              </a:lnSpc>
              <a:spcBef>
                <a:spcPts val="110"/>
              </a:spcBef>
              <a:buSzPct val="91304"/>
              <a:buFont typeface="MS PGothic"/>
              <a:buChar char="✓"/>
              <a:tabLst>
                <a:tab pos="151765" algn="l"/>
              </a:tabLst>
            </a:pPr>
            <a:r>
              <a:rPr dirty="0" sz="1150" spc="-20">
                <a:latin typeface="Trebuchet MS"/>
                <a:cs typeface="Trebuchet MS"/>
              </a:rPr>
              <a:t>REALITA,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KTERÁ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 spc="125">
                <a:latin typeface="Trebuchet MS"/>
                <a:cs typeface="Trebuchet MS"/>
              </a:rPr>
              <a:t>MÁ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 spc="40">
                <a:latin typeface="Trebuchet MS"/>
                <a:cs typeface="Trebuchet MS"/>
              </a:rPr>
              <a:t>DOPAD</a:t>
            </a:r>
            <a:endParaRPr sz="115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369939" y="2274176"/>
            <a:ext cx="4117975" cy="4826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30400"/>
              </a:lnSpc>
              <a:spcBef>
                <a:spcPts val="95"/>
              </a:spcBef>
            </a:pPr>
            <a:r>
              <a:rPr dirty="0" sz="1150">
                <a:latin typeface="Trebuchet MS"/>
                <a:cs typeface="Trebuchet MS"/>
              </a:rPr>
              <a:t>Profesionální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sociální</a:t>
            </a:r>
            <a:r>
              <a:rPr dirty="0" sz="1150" spc="6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práce</a:t>
            </a:r>
            <a:r>
              <a:rPr dirty="0" sz="1150" spc="6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=</a:t>
            </a:r>
            <a:r>
              <a:rPr dirty="0" sz="1150" spc="60">
                <a:latin typeface="Trebuchet MS"/>
                <a:cs typeface="Trebuchet MS"/>
              </a:rPr>
              <a:t> </a:t>
            </a:r>
            <a:r>
              <a:rPr dirty="0" sz="1150" b="1">
                <a:latin typeface="Trebuchet MS"/>
                <a:cs typeface="Trebuchet MS"/>
              </a:rPr>
              <a:t>vzdělání</a:t>
            </a:r>
            <a:r>
              <a:rPr dirty="0" sz="1150" spc="15" b="1">
                <a:latin typeface="Trebuchet MS"/>
                <a:cs typeface="Trebuchet MS"/>
              </a:rPr>
              <a:t> </a:t>
            </a:r>
            <a:r>
              <a:rPr dirty="0" sz="1150" b="1">
                <a:latin typeface="Trebuchet MS"/>
                <a:cs typeface="Trebuchet MS"/>
              </a:rPr>
              <a:t>+</a:t>
            </a:r>
            <a:r>
              <a:rPr dirty="0" sz="1150" spc="15" b="1">
                <a:latin typeface="Trebuchet MS"/>
                <a:cs typeface="Trebuchet MS"/>
              </a:rPr>
              <a:t> </a:t>
            </a:r>
            <a:r>
              <a:rPr dirty="0" sz="1150" b="1">
                <a:latin typeface="Trebuchet MS"/>
                <a:cs typeface="Trebuchet MS"/>
              </a:rPr>
              <a:t>supervize</a:t>
            </a:r>
            <a:r>
              <a:rPr dirty="0" sz="1150" spc="10" b="1">
                <a:latin typeface="Trebuchet MS"/>
                <a:cs typeface="Trebuchet MS"/>
              </a:rPr>
              <a:t> </a:t>
            </a:r>
            <a:r>
              <a:rPr dirty="0" sz="1150" b="1">
                <a:latin typeface="Trebuchet MS"/>
                <a:cs typeface="Trebuchet MS"/>
              </a:rPr>
              <a:t>+</a:t>
            </a:r>
            <a:r>
              <a:rPr dirty="0" sz="1150" spc="15" b="1">
                <a:latin typeface="Trebuchet MS"/>
                <a:cs typeface="Trebuchet MS"/>
              </a:rPr>
              <a:t> </a:t>
            </a:r>
            <a:r>
              <a:rPr dirty="0" sz="1150" b="1">
                <a:latin typeface="Trebuchet MS"/>
                <a:cs typeface="Trebuchet MS"/>
              </a:rPr>
              <a:t>etika</a:t>
            </a:r>
            <a:r>
              <a:rPr dirty="0" sz="1150" spc="15" b="1">
                <a:latin typeface="Trebuchet MS"/>
                <a:cs typeface="Trebuchet MS"/>
              </a:rPr>
              <a:t> </a:t>
            </a:r>
            <a:r>
              <a:rPr dirty="0" sz="1150" spc="-50" b="1">
                <a:latin typeface="Trebuchet MS"/>
                <a:cs typeface="Trebuchet MS"/>
              </a:rPr>
              <a:t>+ </a:t>
            </a:r>
            <a:r>
              <a:rPr dirty="0" sz="1150" spc="-10" b="1">
                <a:latin typeface="Trebuchet MS"/>
                <a:cs typeface="Trebuchet MS"/>
              </a:rPr>
              <a:t>reflexivní</a:t>
            </a:r>
            <a:r>
              <a:rPr dirty="0" sz="1150" spc="-5" b="1">
                <a:latin typeface="Trebuchet MS"/>
                <a:cs typeface="Trebuchet MS"/>
              </a:rPr>
              <a:t> </a:t>
            </a:r>
            <a:r>
              <a:rPr dirty="0" sz="1150" spc="-10" b="1">
                <a:latin typeface="Trebuchet MS"/>
                <a:cs typeface="Trebuchet MS"/>
              </a:rPr>
              <a:t>praxe</a:t>
            </a:r>
            <a:r>
              <a:rPr dirty="0" sz="1150" spc="-10">
                <a:latin typeface="Trebuchet MS"/>
                <a:cs typeface="Trebuchet MS"/>
              </a:rPr>
              <a:t>.</a:t>
            </a:r>
            <a:endParaRPr sz="115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369786" y="2969501"/>
            <a:ext cx="4040504" cy="7112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30400"/>
              </a:lnSpc>
              <a:spcBef>
                <a:spcPts val="95"/>
              </a:spcBef>
            </a:pPr>
            <a:r>
              <a:rPr dirty="0" sz="1150" spc="-10">
                <a:latin typeface="Trebuchet MS"/>
                <a:cs typeface="Trebuchet MS"/>
              </a:rPr>
              <a:t>Relational</a:t>
            </a:r>
            <a:r>
              <a:rPr dirty="0" sz="1150" spc="10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SW,</a:t>
            </a:r>
            <a:r>
              <a:rPr dirty="0" sz="1150" spc="10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Poverty-Aware</a:t>
            </a:r>
            <a:r>
              <a:rPr dirty="0" sz="1150" spc="10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paradigma</a:t>
            </a:r>
            <a:r>
              <a:rPr dirty="0" sz="1150" spc="10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a</a:t>
            </a:r>
            <a:r>
              <a:rPr dirty="0" sz="1150" spc="10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Trust-</a:t>
            </a:r>
            <a:r>
              <a:rPr dirty="0" sz="1150" spc="55">
                <a:latin typeface="Trebuchet MS"/>
                <a:cs typeface="Trebuchet MS"/>
              </a:rPr>
              <a:t>Based</a:t>
            </a:r>
            <a:r>
              <a:rPr dirty="0" sz="1150" spc="105">
                <a:latin typeface="Trebuchet MS"/>
                <a:cs typeface="Trebuchet MS"/>
              </a:rPr>
              <a:t> </a:t>
            </a:r>
            <a:r>
              <a:rPr dirty="0" sz="1150" spc="95">
                <a:latin typeface="Trebuchet MS"/>
                <a:cs typeface="Trebuchet MS"/>
              </a:rPr>
              <a:t>SW </a:t>
            </a:r>
            <a:r>
              <a:rPr dirty="0" sz="1150">
                <a:latin typeface="Trebuchet MS"/>
                <a:cs typeface="Trebuchet MS"/>
              </a:rPr>
              <a:t>jsou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nástroje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profese.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Jejich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zvládnutí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vyžaduje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roky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studia, </a:t>
            </a:r>
            <a:r>
              <a:rPr dirty="0" sz="1150">
                <a:latin typeface="Trebuchet MS"/>
                <a:cs typeface="Trebuchet MS"/>
              </a:rPr>
              <a:t>praxe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a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sebereflexe.</a:t>
            </a:r>
            <a:endParaRPr sz="115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69926" y="3935793"/>
            <a:ext cx="2039620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55">
                <a:latin typeface="Trebuchet MS"/>
                <a:cs typeface="Trebuchet MS"/>
              </a:rPr>
              <a:t>Odbornost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 spc="-65">
                <a:latin typeface="Trebuchet MS"/>
                <a:cs typeface="Trebuchet MS"/>
              </a:rPr>
              <a:t>je</a:t>
            </a:r>
            <a:r>
              <a:rPr dirty="0" sz="1150" spc="5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ochrana</a:t>
            </a:r>
            <a:r>
              <a:rPr dirty="0" sz="1150" spc="50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klientů.</a:t>
            </a:r>
            <a:endParaRPr sz="11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9125" y="514349"/>
            <a:ext cx="2143125" cy="285750"/>
          </a:xfrm>
          <a:custGeom>
            <a:avLst/>
            <a:gdLst/>
            <a:ahLst/>
            <a:cxnLst/>
            <a:rect l="l" t="t" r="r" b="b"/>
            <a:pathLst>
              <a:path w="2143125" h="285750">
                <a:moveTo>
                  <a:pt x="2105469" y="0"/>
                </a:moveTo>
                <a:lnTo>
                  <a:pt x="37658" y="0"/>
                </a:lnTo>
                <a:lnTo>
                  <a:pt x="32122" y="1104"/>
                </a:lnTo>
                <a:lnTo>
                  <a:pt x="1101" y="32118"/>
                </a:lnTo>
                <a:lnTo>
                  <a:pt x="0" y="37655"/>
                </a:lnTo>
                <a:lnTo>
                  <a:pt x="0" y="242328"/>
                </a:lnTo>
                <a:lnTo>
                  <a:pt x="0" y="248094"/>
                </a:lnTo>
                <a:lnTo>
                  <a:pt x="21480" y="280238"/>
                </a:lnTo>
                <a:lnTo>
                  <a:pt x="37658" y="285750"/>
                </a:lnTo>
                <a:lnTo>
                  <a:pt x="2105469" y="285750"/>
                </a:lnTo>
                <a:lnTo>
                  <a:pt x="2137613" y="264261"/>
                </a:lnTo>
                <a:lnTo>
                  <a:pt x="2143125" y="248094"/>
                </a:lnTo>
                <a:lnTo>
                  <a:pt x="2143125" y="37655"/>
                </a:lnTo>
                <a:lnTo>
                  <a:pt x="2121649" y="5511"/>
                </a:lnTo>
                <a:lnTo>
                  <a:pt x="2111006" y="1104"/>
                </a:lnTo>
                <a:lnTo>
                  <a:pt x="2105469" y="0"/>
                </a:lnTo>
                <a:close/>
              </a:path>
            </a:pathLst>
          </a:custGeom>
          <a:solidFill>
            <a:srgbClr val="F7EDD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700485" y="549084"/>
            <a:ext cx="1977389" cy="1746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45">
                <a:solidFill>
                  <a:srgbClr val="44413F"/>
                </a:solidFill>
                <a:latin typeface="Trebuchet MS"/>
                <a:cs typeface="Trebuchet MS"/>
              </a:rPr>
              <a:t>TECHNOLOGIE</a:t>
            </a:r>
            <a:r>
              <a:rPr dirty="0" sz="950" spc="-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8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950" spc="-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50">
                <a:solidFill>
                  <a:srgbClr val="44413F"/>
                </a:solidFill>
                <a:latin typeface="Trebuchet MS"/>
                <a:cs typeface="Trebuchet MS"/>
              </a:rPr>
              <a:t>SOCIÁLNÍ</a:t>
            </a:r>
            <a:r>
              <a:rPr dirty="0" sz="95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40">
                <a:solidFill>
                  <a:srgbClr val="44413F"/>
                </a:solidFill>
                <a:latin typeface="Trebuchet MS"/>
                <a:cs typeface="Trebuchet MS"/>
              </a:rPr>
              <a:t>PRÁCE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607466" y="828452"/>
            <a:ext cx="8320405" cy="4908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AI</a:t>
            </a:r>
            <a:r>
              <a:rPr dirty="0" spc="-35"/>
              <a:t> </a:t>
            </a:r>
            <a:r>
              <a:rPr dirty="0"/>
              <a:t>vstupuje</a:t>
            </a:r>
            <a:r>
              <a:rPr dirty="0" spc="-35"/>
              <a:t> </a:t>
            </a:r>
            <a:r>
              <a:rPr dirty="0" spc="60"/>
              <a:t>na</a:t>
            </a:r>
            <a:r>
              <a:rPr dirty="0" spc="-35"/>
              <a:t> </a:t>
            </a:r>
            <a:r>
              <a:rPr dirty="0" spc="140"/>
              <a:t>scénu</a:t>
            </a:r>
            <a:r>
              <a:rPr dirty="0" spc="-35"/>
              <a:t> </a:t>
            </a:r>
            <a:r>
              <a:rPr dirty="0" spc="1055"/>
              <a:t>4</a:t>
            </a:r>
            <a:r>
              <a:rPr dirty="0" spc="-35"/>
              <a:t> </a:t>
            </a:r>
            <a:r>
              <a:rPr dirty="0" spc="190"/>
              <a:t>co</a:t>
            </a:r>
            <a:r>
              <a:rPr dirty="0" spc="-35"/>
              <a:t> </a:t>
            </a:r>
            <a:r>
              <a:rPr dirty="0"/>
              <a:t>to</a:t>
            </a:r>
            <a:r>
              <a:rPr dirty="0" spc="-35"/>
              <a:t> </a:t>
            </a:r>
            <a:r>
              <a:rPr dirty="0"/>
              <a:t>reálnέ</a:t>
            </a:r>
            <a:r>
              <a:rPr dirty="0" spc="-35"/>
              <a:t> </a:t>
            </a:r>
            <a:r>
              <a:rPr dirty="0" spc="100"/>
              <a:t>znamená?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619125" y="2000249"/>
            <a:ext cx="10191750" cy="904875"/>
            <a:chOff x="619125" y="2000249"/>
            <a:chExt cx="10191750" cy="904875"/>
          </a:xfrm>
        </p:grpSpPr>
        <p:sp>
          <p:nvSpPr>
            <p:cNvPr id="6" name="object 6"/>
            <p:cNvSpPr/>
            <p:nvPr/>
          </p:nvSpPr>
          <p:spPr>
            <a:xfrm>
              <a:off x="619125" y="2000249"/>
              <a:ext cx="10191750" cy="904875"/>
            </a:xfrm>
            <a:custGeom>
              <a:avLst/>
              <a:gdLst/>
              <a:ahLst/>
              <a:cxnLst/>
              <a:rect l="l" t="t" r="r" b="b"/>
              <a:pathLst>
                <a:path w="10191750" h="904875">
                  <a:moveTo>
                    <a:pt x="10141039" y="0"/>
                  </a:moveTo>
                  <a:lnTo>
                    <a:pt x="50706" y="0"/>
                  </a:lnTo>
                  <a:lnTo>
                    <a:pt x="47177" y="342"/>
                  </a:lnTo>
                  <a:lnTo>
                    <a:pt x="13374" y="18415"/>
                  </a:lnTo>
                  <a:lnTo>
                    <a:pt x="0" y="50711"/>
                  </a:lnTo>
                  <a:lnTo>
                    <a:pt x="0" y="850607"/>
                  </a:lnTo>
                  <a:lnTo>
                    <a:pt x="0" y="854163"/>
                  </a:lnTo>
                  <a:lnTo>
                    <a:pt x="18415" y="891501"/>
                  </a:lnTo>
                  <a:lnTo>
                    <a:pt x="50706" y="904875"/>
                  </a:lnTo>
                  <a:lnTo>
                    <a:pt x="10141039" y="904875"/>
                  </a:lnTo>
                  <a:lnTo>
                    <a:pt x="10178377" y="886460"/>
                  </a:lnTo>
                  <a:lnTo>
                    <a:pt x="10191750" y="854163"/>
                  </a:lnTo>
                  <a:lnTo>
                    <a:pt x="10191750" y="50711"/>
                  </a:lnTo>
                  <a:lnTo>
                    <a:pt x="10173335" y="13373"/>
                  </a:lnTo>
                  <a:lnTo>
                    <a:pt x="10144569" y="342"/>
                  </a:lnTo>
                  <a:lnTo>
                    <a:pt x="10141039" y="0"/>
                  </a:lnTo>
                  <a:close/>
                </a:path>
              </a:pathLst>
            </a:custGeom>
            <a:solidFill>
              <a:srgbClr val="B5D6F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0947" y="2228849"/>
              <a:ext cx="154929" cy="15492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663111" y="2628900"/>
              <a:ext cx="12065" cy="9525"/>
            </a:xfrm>
            <a:custGeom>
              <a:avLst/>
              <a:gdLst/>
              <a:ahLst/>
              <a:cxnLst/>
              <a:rect l="l" t="t" r="r" b="b"/>
              <a:pathLst>
                <a:path w="12064" h="9525">
                  <a:moveTo>
                    <a:pt x="11599" y="0"/>
                  </a:moveTo>
                  <a:lnTo>
                    <a:pt x="0" y="0"/>
                  </a:lnTo>
                  <a:lnTo>
                    <a:pt x="0" y="9524"/>
                  </a:lnTo>
                  <a:lnTo>
                    <a:pt x="11599" y="9524"/>
                  </a:lnTo>
                  <a:lnTo>
                    <a:pt x="11599" y="0"/>
                  </a:lnTo>
                  <a:close/>
                </a:path>
              </a:pathLst>
            </a:custGeom>
            <a:solidFill>
              <a:srgbClr val="AA832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1111101" y="2142369"/>
            <a:ext cx="9544685" cy="5207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35400"/>
              </a:lnSpc>
              <a:spcBef>
                <a:spcPts val="95"/>
              </a:spcBef>
            </a:pP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AI</a:t>
            </a:r>
            <a:r>
              <a:rPr dirty="0" u="sng" sz="1200" spc="4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spc="5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Awards</a:t>
            </a:r>
            <a:r>
              <a:rPr dirty="0" u="sng" sz="1200" spc="5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2025</a:t>
            </a:r>
            <a:r>
              <a:rPr dirty="0" u="sng" sz="1200" spc="4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spc="8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má</a:t>
            </a:r>
            <a:r>
              <a:rPr dirty="0" u="sng" sz="1200" spc="5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vítέze.</a:t>
            </a:r>
            <a:r>
              <a:rPr dirty="0" u="sng" sz="1200" spc="5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Porota</a:t>
            </a:r>
            <a:r>
              <a:rPr dirty="0" u="sng" sz="1200" spc="5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ocenila</a:t>
            </a:r>
            <a:r>
              <a:rPr dirty="0" u="sng" sz="1200" spc="5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svέtového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experta</a:t>
            </a:r>
            <a:r>
              <a:rPr dirty="0" u="sng" sz="1200" spc="4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spc="5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na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hlasové</a:t>
            </a:r>
            <a:r>
              <a:rPr dirty="0" u="sng" sz="1200" spc="4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technologie</a:t>
            </a:r>
            <a:r>
              <a:rPr dirty="0" u="sng" sz="1200" spc="5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spc="-3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i</a:t>
            </a:r>
            <a:r>
              <a:rPr dirty="0" sz="1200" spc="5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pro</a:t>
            </a:r>
            <a:r>
              <a:rPr dirty="0" sz="120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j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ekt</a:t>
            </a:r>
            <a:r>
              <a:rPr dirty="0" sz="120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y</a:t>
            </a:r>
            <a:r>
              <a:rPr dirty="0" u="sng" sz="1200" spc="-135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imes New Roman"/>
                <a:cs typeface="Times New Roman"/>
                <a:hlinkClick r:id="rId3"/>
              </a:rPr>
              <a:t> </a:t>
            </a:r>
            <a:r>
              <a:rPr dirty="0" sz="1200" spc="-16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,</a:t>
            </a:r>
            <a:r>
              <a:rPr dirty="0" u="sng" sz="1200" spc="17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které</a:t>
            </a:r>
            <a:r>
              <a:rPr dirty="0" u="sng" sz="1200" spc="4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spc="5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mέní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b</a:t>
            </a:r>
            <a:r>
              <a:rPr dirty="0" sz="120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y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zn</a:t>
            </a:r>
            <a:r>
              <a:rPr dirty="0" sz="120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y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s</a:t>
            </a:r>
            <a:r>
              <a:rPr dirty="0" sz="120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,</a:t>
            </a:r>
            <a:r>
              <a:rPr dirty="0" u="sng" sz="1200" spc="18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vzdέlávání</a:t>
            </a:r>
            <a:r>
              <a:rPr dirty="0" u="sng" sz="1200" spc="5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spc="2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a</a:t>
            </a:r>
            <a:r>
              <a:rPr dirty="0" sz="1200" spc="25" b="1">
                <a:solidFill>
                  <a:srgbClr val="AA8320"/>
                </a:solidFill>
                <a:latin typeface="Trebuchet MS"/>
                <a:cs typeface="Trebuchet MS"/>
              </a:rPr>
              <a:t> </a:t>
            </a:r>
            <a:r>
              <a:rPr dirty="0" u="sng" sz="1200" spc="6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stát</a:t>
            </a:r>
            <a:r>
              <a:rPr dirty="0" sz="1200" spc="-7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 </a:t>
            </a:r>
            <a:r>
              <a:rPr dirty="0" sz="1200" spc="-34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|</a:t>
            </a:r>
            <a:r>
              <a:rPr dirty="0" u="sng" sz="1200" spc="-4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spc="6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Hospodářské</a:t>
            </a:r>
            <a:r>
              <a:rPr dirty="0" u="sng" sz="1200" spc="-75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dirty="0" u="sng" sz="12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novin</a:t>
            </a:r>
            <a:r>
              <a:rPr dirty="0" sz="120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y</a:t>
            </a:r>
            <a:r>
              <a:rPr dirty="0" u="sng" sz="1200" spc="190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imes New Roman"/>
                <a:cs typeface="Times New Roman"/>
                <a:hlinkClick r:id="rId3"/>
              </a:rPr>
              <a:t> </a:t>
            </a:r>
            <a:r>
              <a:rPr dirty="0" sz="1200" spc="-1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(</a:t>
            </a:r>
            <a:r>
              <a:rPr dirty="0" u="sng" sz="12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4"/>
              </a:rPr>
              <a:t>HN.cz</a:t>
            </a:r>
            <a:r>
              <a:rPr dirty="0" sz="1200" spc="-1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)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4825" y="3086099"/>
            <a:ext cx="4286250" cy="2838446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50627" y="3213036"/>
            <a:ext cx="2133600" cy="2584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70180" indent="-157480">
              <a:lnSpc>
                <a:spcPct val="100000"/>
              </a:lnSpc>
              <a:spcBef>
                <a:spcPts val="125"/>
              </a:spcBef>
              <a:buChar char="□"/>
              <a:tabLst>
                <a:tab pos="170180" algn="l"/>
              </a:tabLst>
            </a:pPr>
            <a:r>
              <a:rPr dirty="0" sz="1500" spc="140">
                <a:solidFill>
                  <a:srgbClr val="FFFFFF"/>
                </a:solidFill>
                <a:latin typeface="Trebuchet MS"/>
                <a:cs typeface="Trebuchet MS"/>
              </a:rPr>
              <a:t>Co</a:t>
            </a:r>
            <a:r>
              <a:rPr dirty="0" sz="1500" spc="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FFFFFF"/>
                </a:solidFill>
                <a:latin typeface="Trebuchet MS"/>
                <a:cs typeface="Trebuchet MS"/>
              </a:rPr>
              <a:t>AI</a:t>
            </a:r>
            <a:r>
              <a:rPr dirty="0" sz="1500" spc="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FFFFFF"/>
                </a:solidFill>
                <a:latin typeface="Trebuchet MS"/>
                <a:cs typeface="Trebuchet MS"/>
              </a:rPr>
              <a:t>nikdy</a:t>
            </a:r>
            <a:r>
              <a:rPr dirty="0" sz="1500" spc="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FFFFFF"/>
                </a:solidFill>
                <a:latin typeface="Trebuchet MS"/>
                <a:cs typeface="Trebuchet MS"/>
              </a:rPr>
              <a:t>nenahradí</a:t>
            </a:r>
            <a:endParaRPr sz="15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81757" y="3771144"/>
            <a:ext cx="1468120" cy="5207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35400"/>
              </a:lnSpc>
              <a:spcBef>
                <a:spcPts val="95"/>
              </a:spcBef>
            </a:pP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Vztah</a:t>
            </a:r>
            <a:r>
              <a:rPr dirty="0" sz="1200" spc="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emocionální přítomnost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46145" y="3832828"/>
            <a:ext cx="532765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40">
                <a:solidFill>
                  <a:srgbClr val="FFFFFF"/>
                </a:solidFill>
                <a:latin typeface="Trebuchet MS"/>
                <a:cs typeface="Trebuchet MS"/>
              </a:rPr>
              <a:t>Důvέru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81757" y="4832953"/>
            <a:ext cx="565785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Empatii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46145" y="4832953"/>
            <a:ext cx="1023619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Etický</a:t>
            </a:r>
            <a:r>
              <a:rPr dirty="0" sz="1200" spc="1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45">
                <a:solidFill>
                  <a:srgbClr val="FFFFFF"/>
                </a:solidFill>
                <a:latin typeface="Trebuchet MS"/>
                <a:cs typeface="Trebuchet MS"/>
              </a:rPr>
              <a:t>úsudek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055489" y="3195522"/>
            <a:ext cx="4048125" cy="2794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650" spc="105">
                <a:solidFill>
                  <a:srgbClr val="5C4E3D"/>
                </a:solidFill>
                <a:latin typeface="Verdana"/>
                <a:cs typeface="Verdana"/>
              </a:rPr>
              <a:t>7</a:t>
            </a:r>
            <a:r>
              <a:rPr dirty="0" sz="1650" spc="-240">
                <a:solidFill>
                  <a:srgbClr val="5C4E3D"/>
                </a:solidFill>
                <a:latin typeface="Verdana"/>
                <a:cs typeface="Verdana"/>
              </a:rPr>
              <a:t> </a:t>
            </a:r>
            <a:r>
              <a:rPr dirty="0" sz="1500">
                <a:solidFill>
                  <a:srgbClr val="5C4E3D"/>
                </a:solidFill>
                <a:latin typeface="Trebuchet MS"/>
                <a:cs typeface="Trebuchet MS"/>
              </a:rPr>
              <a:t>AI</a:t>
            </a:r>
            <a:r>
              <a:rPr dirty="0" sz="1500" spc="2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500" spc="-20">
                <a:solidFill>
                  <a:srgbClr val="5C4E3D"/>
                </a:solidFill>
                <a:latin typeface="Trebuchet MS"/>
                <a:cs typeface="Trebuchet MS"/>
              </a:rPr>
              <a:t>jako</a:t>
            </a:r>
            <a:r>
              <a:rPr dirty="0" sz="1500" spc="2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5C4E3D"/>
                </a:solidFill>
                <a:latin typeface="Trebuchet MS"/>
                <a:cs typeface="Trebuchet MS"/>
              </a:rPr>
              <a:t>další</a:t>
            </a:r>
            <a:r>
              <a:rPr dirty="0" sz="1500" spc="2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5C4E3D"/>
                </a:solidFill>
                <a:latin typeface="Trebuchet MS"/>
                <a:cs typeface="Trebuchet MS"/>
              </a:rPr>
              <a:t>aktér</a:t>
            </a:r>
            <a:r>
              <a:rPr dirty="0" sz="1500" spc="2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500" spc="65">
                <a:solidFill>
                  <a:srgbClr val="5C4E3D"/>
                </a:solidFill>
                <a:latin typeface="Trebuchet MS"/>
                <a:cs typeface="Trebuchet MS"/>
              </a:rPr>
              <a:t>v</a:t>
            </a:r>
            <a:r>
              <a:rPr dirty="0" sz="1500" spc="25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5C4E3D"/>
                </a:solidFill>
                <a:latin typeface="Trebuchet MS"/>
                <a:cs typeface="Trebuchet MS"/>
              </a:rPr>
              <a:t>sociální</a:t>
            </a:r>
            <a:r>
              <a:rPr dirty="0" sz="1500" spc="2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5C4E3D"/>
                </a:solidFill>
                <a:latin typeface="Trebuchet MS"/>
                <a:cs typeface="Trebuchet MS"/>
              </a:rPr>
              <a:t>práci</a:t>
            </a:r>
            <a:r>
              <a:rPr dirty="0" sz="1500" spc="20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5C4E3D"/>
                </a:solidFill>
                <a:latin typeface="Trebuchet MS"/>
                <a:cs typeface="Trebuchet MS"/>
              </a:rPr>
              <a:t>(asistent)</a:t>
            </a:r>
            <a:endParaRPr sz="1500">
              <a:latin typeface="Trebuchet MS"/>
              <a:cs typeface="Trebuchet MS"/>
            </a:endParaRPr>
          </a:p>
        </p:txBody>
      </p: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67300" y="3687190"/>
            <a:ext cx="155460" cy="133845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5067300" y="3895725"/>
            <a:ext cx="2800350" cy="19050"/>
          </a:xfrm>
          <a:custGeom>
            <a:avLst/>
            <a:gdLst/>
            <a:ahLst/>
            <a:cxnLst/>
            <a:rect l="l" t="t" r="r" b="b"/>
            <a:pathLst>
              <a:path w="2800350" h="19050">
                <a:moveTo>
                  <a:pt x="2800350" y="0"/>
                </a:moveTo>
                <a:lnTo>
                  <a:pt x="0" y="0"/>
                </a:lnTo>
                <a:lnTo>
                  <a:pt x="0" y="19050"/>
                </a:lnTo>
                <a:lnTo>
                  <a:pt x="2800350" y="19050"/>
                </a:lnTo>
                <a:lnTo>
                  <a:pt x="28003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5055489" y="3961644"/>
            <a:ext cx="2755900" cy="5207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35400"/>
              </a:lnSpc>
              <a:spcBef>
                <a:spcPts val="95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Odlehčení administrativní zátέže </a:t>
            </a:r>
            <a:r>
              <a:rPr dirty="0" sz="1200" spc="145">
                <a:solidFill>
                  <a:srgbClr val="44413F"/>
                </a:solidFill>
                <a:latin typeface="Trebuchet MS"/>
                <a:cs typeface="Trebuchet MS"/>
              </a:rPr>
              <a:t>(30–</a:t>
            </a:r>
            <a:r>
              <a:rPr dirty="0" sz="1200" spc="155">
                <a:solidFill>
                  <a:srgbClr val="44413F"/>
                </a:solidFill>
                <a:latin typeface="Trebuchet MS"/>
                <a:cs typeface="Trebuchet MS"/>
              </a:rPr>
              <a:t>40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20">
                <a:solidFill>
                  <a:srgbClr val="44413F"/>
                </a:solidFill>
                <a:latin typeface="Trebuchet MS"/>
                <a:cs typeface="Trebuchet MS"/>
              </a:rPr>
              <a:t>%)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370">
                <a:solidFill>
                  <a:srgbClr val="44413F"/>
                </a:solidFill>
                <a:latin typeface="Trebuchet MS"/>
                <a:cs typeface="Trebuchet MS"/>
              </a:rPr>
              <a:t>S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více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prostoru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pro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0">
                <a:solidFill>
                  <a:srgbClr val="44413F"/>
                </a:solidFill>
                <a:latin typeface="Trebuchet MS"/>
                <a:cs typeface="Trebuchet MS"/>
              </a:rPr>
              <a:t>vztah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20" name="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20050" y="3687190"/>
            <a:ext cx="155460" cy="133845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8020050" y="3895725"/>
            <a:ext cx="2800350" cy="19050"/>
          </a:xfrm>
          <a:custGeom>
            <a:avLst/>
            <a:gdLst/>
            <a:ahLst/>
            <a:cxnLst/>
            <a:rect l="l" t="t" r="r" b="b"/>
            <a:pathLst>
              <a:path w="2800350" h="19050">
                <a:moveTo>
                  <a:pt x="2800350" y="0"/>
                </a:moveTo>
                <a:lnTo>
                  <a:pt x="0" y="0"/>
                </a:lnTo>
                <a:lnTo>
                  <a:pt x="0" y="19050"/>
                </a:lnTo>
                <a:lnTo>
                  <a:pt x="2800350" y="19050"/>
                </a:lnTo>
                <a:lnTo>
                  <a:pt x="28003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8008391" y="3961644"/>
            <a:ext cx="2707640" cy="5207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35400"/>
              </a:lnSpc>
              <a:spcBef>
                <a:spcPts val="95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Rychlá</a:t>
            </a:r>
            <a:r>
              <a:rPr dirty="0" sz="1200" spc="1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orientace</a:t>
            </a:r>
            <a:r>
              <a:rPr dirty="0" sz="1200" spc="1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bez</a:t>
            </a:r>
            <a:r>
              <a:rPr dirty="0" sz="1200" spc="1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týdnů</a:t>
            </a:r>
            <a:r>
              <a:rPr dirty="0" sz="1200" spc="1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studování </a:t>
            </a:r>
            <a:r>
              <a:rPr dirty="0" sz="1200" spc="35">
                <a:solidFill>
                  <a:srgbClr val="44413F"/>
                </a:solidFill>
                <a:latin typeface="Trebuchet MS"/>
                <a:cs typeface="Trebuchet MS"/>
              </a:rPr>
              <a:t>dokumentace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67300" y="4811140"/>
            <a:ext cx="155460" cy="133845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5054600" y="4832953"/>
            <a:ext cx="2861945" cy="773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847975" algn="l"/>
              </a:tabLst>
            </a:pPr>
            <a:r>
              <a:rPr dirty="0" u="heavy" sz="1200">
                <a:solidFill>
                  <a:srgbClr val="FFFFFF"/>
                </a:solidFill>
                <a:uFill>
                  <a:solidFill>
                    <a:srgbClr val="B78D22"/>
                  </a:solidFill>
                </a:uFill>
                <a:latin typeface="Times New Roman"/>
                <a:cs typeface="Times New Roman"/>
              </a:rPr>
              <a:t>	</a:t>
            </a:r>
            <a:endParaRPr sz="1200">
              <a:latin typeface="Times New Roman"/>
              <a:cs typeface="Times New Roman"/>
            </a:endParaRPr>
          </a:p>
          <a:p>
            <a:pPr marL="13335" marR="632460">
              <a:lnSpc>
                <a:spcPct val="135400"/>
              </a:lnSpc>
              <a:spcBef>
                <a:spcPts val="525"/>
              </a:spcBef>
            </a:pP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Evidence-</a:t>
            </a:r>
            <a:r>
              <a:rPr dirty="0" sz="1200" spc="75">
                <a:solidFill>
                  <a:srgbClr val="44413F"/>
                </a:solidFill>
                <a:latin typeface="Trebuchet MS"/>
                <a:cs typeface="Trebuchet MS"/>
              </a:rPr>
              <a:t>based</a:t>
            </a:r>
            <a:r>
              <a:rPr dirty="0" sz="1200" spc="9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rozhodování</a:t>
            </a:r>
            <a:r>
              <a:rPr dirty="0" sz="1200" spc="10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50">
                <a:solidFill>
                  <a:srgbClr val="44413F"/>
                </a:solidFill>
                <a:latin typeface="Trebuchet MS"/>
                <a:cs typeface="Trebuchet MS"/>
              </a:rPr>
              <a:t>z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agregovaných</a:t>
            </a:r>
            <a:r>
              <a:rPr dirty="0" sz="1200" spc="2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5">
                <a:solidFill>
                  <a:srgbClr val="44413F"/>
                </a:solidFill>
                <a:latin typeface="Trebuchet MS"/>
                <a:cs typeface="Trebuchet MS"/>
              </a:rPr>
              <a:t>dat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25" name="object 2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20050" y="4811140"/>
            <a:ext cx="155460" cy="133845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8007350" y="4832953"/>
            <a:ext cx="2861945" cy="52578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847975" algn="l"/>
              </a:tabLst>
            </a:pPr>
            <a:r>
              <a:rPr dirty="0" u="heavy" sz="1200">
                <a:solidFill>
                  <a:srgbClr val="FFFFFF"/>
                </a:solidFill>
                <a:uFill>
                  <a:solidFill>
                    <a:srgbClr val="B78D22"/>
                  </a:solidFill>
                </a:uFill>
                <a:latin typeface="Times New Roman"/>
                <a:cs typeface="Times New Roman"/>
              </a:rPr>
              <a:t>	</a:t>
            </a:r>
            <a:endParaRPr sz="1200">
              <a:latin typeface="Times New Roman"/>
              <a:cs typeface="Times New Roman"/>
            </a:endParaRPr>
          </a:p>
          <a:p>
            <a:pPr marL="13335">
              <a:lnSpc>
                <a:spcPct val="100000"/>
              </a:lnSpc>
              <a:spcBef>
                <a:spcPts val="1035"/>
              </a:spcBef>
            </a:pP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Podpora</a:t>
            </a:r>
            <a:r>
              <a:rPr dirty="0" sz="1200" spc="-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kvality</a:t>
            </a:r>
            <a:r>
              <a:rPr dirty="0" sz="1200" spc="-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215">
                <a:solidFill>
                  <a:srgbClr val="44413F"/>
                </a:solidFill>
                <a:latin typeface="Trebuchet MS"/>
                <a:cs typeface="Trebuchet MS"/>
              </a:rPr>
              <a:t>-</a:t>
            </a:r>
            <a:r>
              <a:rPr dirty="0" sz="1200" spc="-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35">
                <a:solidFill>
                  <a:srgbClr val="44413F"/>
                </a:solidFill>
                <a:latin typeface="Trebuchet MS"/>
                <a:cs typeface="Trebuchet MS"/>
              </a:rPr>
              <a:t>vyhodnocování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525"/>
            <a:ext cx="11430000" cy="6429375"/>
          </a:xfrm>
          <a:custGeom>
            <a:avLst/>
            <a:gdLst/>
            <a:ahLst/>
            <a:cxnLst/>
            <a:rect l="l" t="t" r="r" b="b"/>
            <a:pathLst>
              <a:path w="11430000" h="6429375">
                <a:moveTo>
                  <a:pt x="11430000" y="0"/>
                </a:moveTo>
                <a:lnTo>
                  <a:pt x="0" y="0"/>
                </a:lnTo>
                <a:lnTo>
                  <a:pt x="0" y="6429375"/>
                </a:lnTo>
                <a:lnTo>
                  <a:pt x="11430000" y="642937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FFDFA">
              <a:alpha val="850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4056710" y="659199"/>
            <a:ext cx="3316604" cy="385445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350" spc="-125" i="1">
                <a:latin typeface="Trebuchet MS"/>
                <a:cs typeface="Trebuchet MS"/>
              </a:rPr>
              <a:t>„Tohlє</a:t>
            </a:r>
            <a:r>
              <a:rPr dirty="0" sz="2350" spc="-100" i="1">
                <a:latin typeface="Trebuchet MS"/>
                <a:cs typeface="Trebuchet MS"/>
              </a:rPr>
              <a:t> </a:t>
            </a:r>
            <a:r>
              <a:rPr dirty="0" sz="2350" spc="-20" i="1">
                <a:latin typeface="Trebuchet MS"/>
                <a:cs typeface="Trebuchet MS"/>
              </a:rPr>
              <a:t>jє</a:t>
            </a:r>
            <a:r>
              <a:rPr dirty="0" sz="2350" spc="-95" i="1">
                <a:latin typeface="Trebuchet MS"/>
                <a:cs typeface="Trebuchet MS"/>
              </a:rPr>
              <a:t> </a:t>
            </a:r>
            <a:r>
              <a:rPr dirty="0" sz="2350" spc="-70" i="1">
                <a:latin typeface="Trebuchet MS"/>
                <a:cs typeface="Trebuchet MS"/>
              </a:rPr>
              <a:t>život</a:t>
            </a:r>
            <a:r>
              <a:rPr dirty="0" sz="2350" spc="-95" i="1">
                <a:latin typeface="Trebuchet MS"/>
                <a:cs typeface="Trebuchet MS"/>
              </a:rPr>
              <a:t> </a:t>
            </a:r>
            <a:r>
              <a:rPr dirty="0" sz="2350" spc="-10" i="1">
                <a:latin typeface="Trebuchet MS"/>
                <a:cs typeface="Trebuchet MS"/>
              </a:rPr>
              <a:t>nanєčisto"</a:t>
            </a:r>
            <a:endParaRPr sz="235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9125" y="1190624"/>
            <a:ext cx="19050" cy="704850"/>
          </a:xfrm>
          <a:custGeom>
            <a:avLst/>
            <a:gdLst/>
            <a:ahLst/>
            <a:cxnLst/>
            <a:rect l="l" t="t" r="r" b="b"/>
            <a:pathLst>
              <a:path w="19050" h="704850">
                <a:moveTo>
                  <a:pt x="19050" y="0"/>
                </a:moveTo>
                <a:lnTo>
                  <a:pt x="0" y="0"/>
                </a:lnTo>
                <a:lnTo>
                  <a:pt x="0" y="704850"/>
                </a:lnTo>
                <a:lnTo>
                  <a:pt x="19050" y="704850"/>
                </a:lnTo>
                <a:lnTo>
                  <a:pt x="190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9125" y="2085974"/>
            <a:ext cx="3562349" cy="356234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847507" y="1270698"/>
            <a:ext cx="8893810" cy="12096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1014730">
              <a:lnSpc>
                <a:spcPct val="100000"/>
              </a:lnSpc>
              <a:spcBef>
                <a:spcPts val="95"/>
              </a:spcBef>
            </a:pPr>
            <a:r>
              <a:rPr dirty="0" sz="1150" spc="60" b="1">
                <a:solidFill>
                  <a:srgbClr val="44413F"/>
                </a:solidFill>
                <a:latin typeface="Trebuchet MS"/>
                <a:cs typeface="Trebuchet MS"/>
              </a:rPr>
              <a:t>Sociálnέ-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terapeutická</a:t>
            </a:r>
            <a:r>
              <a:rPr dirty="0" sz="1150" spc="-2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desková</a:t>
            </a:r>
            <a:r>
              <a:rPr dirty="0" sz="1150" spc="-2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hra</a:t>
            </a:r>
            <a:r>
              <a:rPr dirty="0" sz="1150" spc="-2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SAFE</a:t>
            </a:r>
            <a:r>
              <a:rPr dirty="0" sz="1150" spc="-2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SPACE</a:t>
            </a:r>
            <a:r>
              <a:rPr dirty="0" sz="1150" spc="2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395">
                <a:solidFill>
                  <a:srgbClr val="44413F"/>
                </a:solidFill>
                <a:latin typeface="Trebuchet MS"/>
                <a:cs typeface="Trebuchet MS"/>
              </a:rPr>
              <a:t>4</a:t>
            </a:r>
            <a:r>
              <a:rPr dirty="0" sz="115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vyvinuta</a:t>
            </a:r>
            <a:r>
              <a:rPr dirty="0" sz="115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sociálními</a:t>
            </a:r>
            <a:r>
              <a:rPr dirty="0" sz="11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pracovníky</a:t>
            </a:r>
            <a:r>
              <a:rPr dirty="0" sz="115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15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experty</a:t>
            </a:r>
            <a:r>
              <a:rPr dirty="0" sz="11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na</a:t>
            </a:r>
            <a:r>
              <a:rPr dirty="0" sz="115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komunikaci</a:t>
            </a:r>
            <a:r>
              <a:rPr dirty="0" sz="115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10">
                <a:solidFill>
                  <a:srgbClr val="44413F"/>
                </a:solidFill>
                <a:latin typeface="Trebuchet MS"/>
                <a:cs typeface="Trebuchet MS"/>
              </a:rPr>
              <a:t>s</a:t>
            </a:r>
            <a:r>
              <a:rPr dirty="0" sz="11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dέtmi</a:t>
            </a:r>
            <a:endParaRPr sz="1150">
              <a:latin typeface="Trebuchet MS"/>
              <a:cs typeface="Trebuchet MS"/>
            </a:endParaRPr>
          </a:p>
          <a:p>
            <a:pPr algn="ctr" marL="118745" marR="975994" indent="-118745">
              <a:lnSpc>
                <a:spcPct val="100000"/>
              </a:lnSpc>
              <a:spcBef>
                <a:spcPts val="1020"/>
              </a:spcBef>
              <a:buChar char="□"/>
              <a:tabLst>
                <a:tab pos="118745" algn="l"/>
              </a:tabLst>
            </a:pPr>
            <a:r>
              <a:rPr dirty="0" sz="1150" spc="-40">
                <a:solidFill>
                  <a:srgbClr val="44413F"/>
                </a:solidFill>
                <a:latin typeface="Trebuchet MS"/>
                <a:cs typeface="Trebuchet MS"/>
                <a:hlinkClick r:id="rId3"/>
              </a:rPr>
              <a:t>http://www.</a:t>
            </a:r>
            <a:r>
              <a:rPr dirty="0" sz="1150" spc="-40" b="1">
                <a:solidFill>
                  <a:srgbClr val="44413F"/>
                </a:solidFill>
                <a:latin typeface="Trebuchet MS"/>
                <a:cs typeface="Trebuchet MS"/>
                <a:hlinkClick r:id="rId3"/>
              </a:rPr>
              <a:t>hra-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  <a:hlinkClick r:id="rId3"/>
              </a:rPr>
              <a:t>safespace.cz</a:t>
            </a:r>
            <a:endParaRPr sz="1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910"/>
              </a:spcBef>
            </a:pPr>
            <a:endParaRPr sz="1150">
              <a:latin typeface="Trebuchet MS"/>
              <a:cs typeface="Trebuchet MS"/>
            </a:endParaRPr>
          </a:p>
          <a:p>
            <a:pPr marL="3983354" marR="5080">
              <a:lnSpc>
                <a:spcPct val="119600"/>
              </a:lnSpc>
            </a:pPr>
            <a:r>
              <a:rPr dirty="0" sz="1150" spc="-50">
                <a:solidFill>
                  <a:srgbClr val="44413F"/>
                </a:solidFill>
                <a:latin typeface="Trebuchet MS"/>
                <a:cs typeface="Trebuchet MS"/>
              </a:rPr>
              <a:t>&gt;Jak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 obvykle začínáte hovor </a:t>
            </a:r>
            <a:r>
              <a:rPr dirty="0" sz="1150" spc="110">
                <a:solidFill>
                  <a:srgbClr val="44413F"/>
                </a:solidFill>
                <a:latin typeface="Trebuchet MS"/>
                <a:cs typeface="Trebuchet MS"/>
              </a:rPr>
              <a:t>s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 dítέtem? Jak</a:t>
            </a:r>
            <a:r>
              <a:rPr dirty="0" sz="115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tέžké </a:t>
            </a:r>
            <a:r>
              <a:rPr dirty="0" sz="1150" spc="-70">
                <a:solidFill>
                  <a:srgbClr val="44413F"/>
                </a:solidFill>
                <a:latin typeface="Trebuchet MS"/>
                <a:cs typeface="Trebuchet MS"/>
              </a:rPr>
              <a:t>je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 začít mluvit </a:t>
            </a:r>
            <a:r>
              <a:rPr dirty="0" sz="1150" spc="110">
                <a:solidFill>
                  <a:srgbClr val="44413F"/>
                </a:solidFill>
                <a:latin typeface="Trebuchet MS"/>
                <a:cs typeface="Trebuchet MS"/>
              </a:rPr>
              <a:t>s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dítέtem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15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dostat</a:t>
            </a:r>
            <a:r>
              <a:rPr dirty="0" sz="115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víc než</a:t>
            </a:r>
            <a:r>
              <a:rPr dirty="0" sz="115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395">
                <a:solidFill>
                  <a:srgbClr val="44413F"/>
                </a:solidFill>
                <a:latin typeface="Trebuchet MS"/>
                <a:cs typeface="Trebuchet MS"/>
              </a:rPr>
              <a:t>4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dobrý,</a:t>
            </a:r>
            <a:r>
              <a:rPr dirty="0" sz="115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nic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nového,</a:t>
            </a:r>
            <a:r>
              <a:rPr dirty="0" sz="115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30">
                <a:solidFill>
                  <a:srgbClr val="44413F"/>
                </a:solidFill>
                <a:latin typeface="Trebuchet MS"/>
                <a:cs typeface="Trebuchet MS"/>
              </a:rPr>
              <a:t>hm?"</a:t>
            </a:r>
            <a:endParaRPr sz="115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657850" y="2085974"/>
            <a:ext cx="19050" cy="685800"/>
          </a:xfrm>
          <a:custGeom>
            <a:avLst/>
            <a:gdLst/>
            <a:ahLst/>
            <a:cxnLst/>
            <a:rect l="l" t="t" r="r" b="b"/>
            <a:pathLst>
              <a:path w="19050" h="685800">
                <a:moveTo>
                  <a:pt x="19050" y="0"/>
                </a:moveTo>
                <a:lnTo>
                  <a:pt x="0" y="0"/>
                </a:lnTo>
                <a:lnTo>
                  <a:pt x="0" y="685800"/>
                </a:lnTo>
                <a:lnTo>
                  <a:pt x="19050" y="685800"/>
                </a:lnTo>
                <a:lnTo>
                  <a:pt x="190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8" name="object 8"/>
          <p:cNvGrpSpPr/>
          <p:nvPr/>
        </p:nvGrpSpPr>
        <p:grpSpPr>
          <a:xfrm>
            <a:off x="5657850" y="2876549"/>
            <a:ext cx="5162550" cy="657225"/>
            <a:chOff x="5657850" y="2876549"/>
            <a:chExt cx="5162550" cy="657225"/>
          </a:xfrm>
        </p:grpSpPr>
        <p:sp>
          <p:nvSpPr>
            <p:cNvPr id="9" name="object 9"/>
            <p:cNvSpPr/>
            <p:nvPr/>
          </p:nvSpPr>
          <p:spPr>
            <a:xfrm>
              <a:off x="5657850" y="2876549"/>
              <a:ext cx="5162550" cy="657225"/>
            </a:xfrm>
            <a:custGeom>
              <a:avLst/>
              <a:gdLst/>
              <a:ahLst/>
              <a:cxnLst/>
              <a:rect l="l" t="t" r="r" b="b"/>
              <a:pathLst>
                <a:path w="5162550" h="657225">
                  <a:moveTo>
                    <a:pt x="5127244" y="0"/>
                  </a:moveTo>
                  <a:lnTo>
                    <a:pt x="35306" y="0"/>
                  </a:lnTo>
                  <a:lnTo>
                    <a:pt x="30111" y="1028"/>
                  </a:lnTo>
                  <a:lnTo>
                    <a:pt x="1028" y="30111"/>
                  </a:lnTo>
                  <a:lnTo>
                    <a:pt x="0" y="35306"/>
                  </a:lnTo>
                  <a:lnTo>
                    <a:pt x="0" y="616521"/>
                  </a:lnTo>
                  <a:lnTo>
                    <a:pt x="0" y="621919"/>
                  </a:lnTo>
                  <a:lnTo>
                    <a:pt x="30111" y="656183"/>
                  </a:lnTo>
                  <a:lnTo>
                    <a:pt x="35306" y="657225"/>
                  </a:lnTo>
                  <a:lnTo>
                    <a:pt x="5127244" y="657225"/>
                  </a:lnTo>
                  <a:lnTo>
                    <a:pt x="5161521" y="627113"/>
                  </a:lnTo>
                  <a:lnTo>
                    <a:pt x="5162550" y="621919"/>
                  </a:lnTo>
                  <a:lnTo>
                    <a:pt x="5162550" y="35306"/>
                  </a:lnTo>
                  <a:lnTo>
                    <a:pt x="5132438" y="1028"/>
                  </a:lnTo>
                  <a:lnTo>
                    <a:pt x="5127244" y="0"/>
                  </a:lnTo>
                  <a:close/>
                </a:path>
              </a:pathLst>
            </a:custGeom>
            <a:solidFill>
              <a:srgbClr val="B5D6F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90311" y="3009899"/>
              <a:ext cx="145249" cy="145262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6058153" y="2920197"/>
            <a:ext cx="3260090" cy="46672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ts val="1720"/>
              </a:lnSpc>
              <a:spcBef>
                <a:spcPts val="130"/>
              </a:spcBef>
            </a:pPr>
            <a:r>
              <a:rPr dirty="0" sz="1000" spc="340">
                <a:latin typeface="Times New Roman"/>
                <a:cs typeface="Times New Roman"/>
              </a:rPr>
              <a:t>   </a:t>
            </a:r>
            <a:r>
              <a:rPr dirty="0" sz="1150" spc="190">
                <a:latin typeface="Trebuchet MS"/>
                <a:cs typeface="Trebuchet MS"/>
              </a:rPr>
              <a:t>2–</a:t>
            </a:r>
            <a:r>
              <a:rPr dirty="0" sz="1150" spc="110">
                <a:latin typeface="Trebuchet MS"/>
                <a:cs typeface="Trebuchet MS"/>
              </a:rPr>
              <a:t>6</a:t>
            </a:r>
            <a:r>
              <a:rPr dirty="0" sz="1150" spc="-3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hráčů</a:t>
            </a:r>
            <a:r>
              <a:rPr dirty="0" sz="1150" spc="-35">
                <a:latin typeface="Trebuchet MS"/>
                <a:cs typeface="Trebuchet MS"/>
              </a:rPr>
              <a:t> </a:t>
            </a:r>
            <a:r>
              <a:rPr dirty="0" sz="1150" spc="-204">
                <a:latin typeface="Trebuchet MS"/>
                <a:cs typeface="Trebuchet MS"/>
              </a:rPr>
              <a:t>·</a:t>
            </a:r>
            <a:r>
              <a:rPr dirty="0" sz="1150" spc="-35">
                <a:latin typeface="Trebuchet MS"/>
                <a:cs typeface="Trebuchet MS"/>
              </a:rPr>
              <a:t> </a:t>
            </a:r>
            <a:r>
              <a:rPr dirty="0" sz="1550" spc="110">
                <a:latin typeface="Times New Roman"/>
                <a:cs typeface="Times New Roman"/>
              </a:rPr>
              <a:t>@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10+</a:t>
            </a:r>
            <a:r>
              <a:rPr dirty="0" sz="1150" spc="-35">
                <a:latin typeface="Trebuchet MS"/>
                <a:cs typeface="Trebuchet MS"/>
              </a:rPr>
              <a:t> </a:t>
            </a:r>
            <a:r>
              <a:rPr dirty="0" sz="1150" spc="-25">
                <a:latin typeface="Trebuchet MS"/>
                <a:cs typeface="Trebuchet MS"/>
              </a:rPr>
              <a:t>let</a:t>
            </a:r>
            <a:endParaRPr sz="1150">
              <a:latin typeface="Trebuchet MS"/>
              <a:cs typeface="Trebuchet MS"/>
            </a:endParaRPr>
          </a:p>
          <a:p>
            <a:pPr marL="12700">
              <a:lnSpc>
                <a:spcPts val="1714"/>
              </a:lnSpc>
            </a:pPr>
            <a:r>
              <a:rPr dirty="0" sz="1550" spc="1240">
                <a:latin typeface="Times New Roman"/>
                <a:cs typeface="Times New Roman"/>
              </a:rPr>
              <a:t>'</a:t>
            </a:r>
            <a:r>
              <a:rPr dirty="0" sz="1550" spc="355">
                <a:latin typeface="Times New Roman"/>
                <a:cs typeface="Times New Roman"/>
              </a:rPr>
              <a:t> </a:t>
            </a:r>
            <a:r>
              <a:rPr dirty="0" sz="1150" spc="-25">
                <a:latin typeface="Trebuchet MS"/>
                <a:cs typeface="Trebuchet MS"/>
              </a:rPr>
              <a:t>Využití:</a:t>
            </a:r>
            <a:r>
              <a:rPr dirty="0" sz="1150" spc="-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rodina</a:t>
            </a:r>
            <a:r>
              <a:rPr dirty="0" sz="1150" spc="-5">
                <a:latin typeface="Trebuchet MS"/>
                <a:cs typeface="Trebuchet MS"/>
              </a:rPr>
              <a:t> </a:t>
            </a:r>
            <a:r>
              <a:rPr dirty="0" sz="1150" spc="-204">
                <a:latin typeface="Trebuchet MS"/>
                <a:cs typeface="Trebuchet MS"/>
              </a:rPr>
              <a:t>·</a:t>
            </a:r>
            <a:r>
              <a:rPr dirty="0" sz="1150" spc="-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školy</a:t>
            </a:r>
            <a:r>
              <a:rPr dirty="0" sz="1150" spc="-5">
                <a:latin typeface="Trebuchet MS"/>
                <a:cs typeface="Trebuchet MS"/>
              </a:rPr>
              <a:t> </a:t>
            </a:r>
            <a:r>
              <a:rPr dirty="0" sz="1150" spc="-204">
                <a:latin typeface="Trebuchet MS"/>
                <a:cs typeface="Trebuchet MS"/>
              </a:rPr>
              <a:t>·</a:t>
            </a:r>
            <a:r>
              <a:rPr dirty="0" sz="1150" spc="-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tábory</a:t>
            </a:r>
            <a:r>
              <a:rPr dirty="0" sz="1150" spc="-5">
                <a:latin typeface="Trebuchet MS"/>
                <a:cs typeface="Trebuchet MS"/>
              </a:rPr>
              <a:t> </a:t>
            </a:r>
            <a:r>
              <a:rPr dirty="0" sz="1150" spc="-204">
                <a:latin typeface="Trebuchet MS"/>
                <a:cs typeface="Trebuchet MS"/>
              </a:rPr>
              <a:t>·</a:t>
            </a:r>
            <a:r>
              <a:rPr dirty="0" sz="1150" spc="-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sociální</a:t>
            </a:r>
            <a:r>
              <a:rPr dirty="0" sz="1150" spc="-5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služby</a:t>
            </a:r>
            <a:endParaRPr sz="115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44108" y="3873995"/>
            <a:ext cx="5187315" cy="1397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4100"/>
              </a:lnSpc>
              <a:spcBef>
                <a:spcPts val="100"/>
              </a:spcBef>
            </a:pP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Hra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Safe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65" b="1">
                <a:solidFill>
                  <a:srgbClr val="44413F"/>
                </a:solidFill>
                <a:latin typeface="Trebuchet MS"/>
                <a:cs typeface="Trebuchet MS"/>
              </a:rPr>
              <a:t>Space</a:t>
            </a:r>
            <a:r>
              <a:rPr dirty="0" sz="1150" spc="2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50" b="1">
                <a:solidFill>
                  <a:srgbClr val="44413F"/>
                </a:solidFill>
                <a:latin typeface="Trebuchet MS"/>
                <a:cs typeface="Trebuchet MS"/>
              </a:rPr>
              <a:t>je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přirozeným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gamifikačním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prvkem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k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navázání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nenucené </a:t>
            </a:r>
            <a:r>
              <a:rPr dirty="0" sz="1150" spc="55" b="1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150" spc="-7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přirozené</a:t>
            </a:r>
            <a:r>
              <a:rPr dirty="0" sz="1150" spc="-7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komunikace.</a:t>
            </a:r>
            <a:endParaRPr sz="1150">
              <a:latin typeface="Trebuchet MS"/>
              <a:cs typeface="Trebuchet MS"/>
            </a:endParaRPr>
          </a:p>
          <a:p>
            <a:pPr marL="12700" marR="254000">
              <a:lnSpc>
                <a:spcPct val="114100"/>
              </a:lnSpc>
              <a:spcBef>
                <a:spcPts val="675"/>
              </a:spcBef>
            </a:pP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Vytváří</a:t>
            </a:r>
            <a:r>
              <a:rPr dirty="0" sz="1150" spc="3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bezpečné</a:t>
            </a:r>
            <a:r>
              <a:rPr dirty="0" sz="1150" spc="4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prostředí,</a:t>
            </a:r>
            <a:r>
              <a:rPr dirty="0" sz="1150" spc="4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kde</a:t>
            </a:r>
            <a:r>
              <a:rPr dirty="0" sz="1150" spc="3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50" b="1">
                <a:solidFill>
                  <a:srgbClr val="44413F"/>
                </a:solidFill>
                <a:latin typeface="Trebuchet MS"/>
                <a:cs typeface="Trebuchet MS"/>
              </a:rPr>
              <a:t>je</a:t>
            </a:r>
            <a:r>
              <a:rPr dirty="0" sz="1150" spc="4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prostor</a:t>
            </a:r>
            <a:r>
              <a:rPr dirty="0" sz="1150" spc="4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pro</a:t>
            </a:r>
            <a:r>
              <a:rPr dirty="0" sz="1150" spc="3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otevírání</a:t>
            </a:r>
            <a:r>
              <a:rPr dirty="0" sz="1150" spc="4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nejrůznέjších </a:t>
            </a:r>
            <a:r>
              <a:rPr dirty="0" sz="1150" spc="60" b="1">
                <a:solidFill>
                  <a:srgbClr val="44413F"/>
                </a:solidFill>
                <a:latin typeface="Trebuchet MS"/>
                <a:cs typeface="Trebuchet MS"/>
              </a:rPr>
              <a:t>cest</a:t>
            </a:r>
            <a:r>
              <a:rPr dirty="0" sz="1150" spc="-2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55" b="1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150" spc="-2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témat,</a:t>
            </a:r>
            <a:r>
              <a:rPr dirty="0" sz="1150" spc="-2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která</a:t>
            </a:r>
            <a:r>
              <a:rPr dirty="0" sz="1150" spc="-2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vedou</a:t>
            </a:r>
            <a:r>
              <a:rPr dirty="0" sz="1150" spc="3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k</a:t>
            </a:r>
            <a:r>
              <a:rPr dirty="0" sz="1150" spc="-2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navázání</a:t>
            </a:r>
            <a:r>
              <a:rPr dirty="0" sz="1150" spc="-2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vztahu.</a:t>
            </a:r>
            <a:endParaRPr sz="1150">
              <a:latin typeface="Trebuchet MS"/>
              <a:cs typeface="Trebuchet MS"/>
            </a:endParaRPr>
          </a:p>
          <a:p>
            <a:pPr marL="12700" marR="23495">
              <a:lnSpc>
                <a:spcPct val="114100"/>
              </a:lnSpc>
              <a:spcBef>
                <a:spcPts val="675"/>
              </a:spcBef>
            </a:pP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Nabízí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prostředí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pro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hledání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inspirace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komunikaci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55" b="1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 b="1">
                <a:solidFill>
                  <a:srgbClr val="44413F"/>
                </a:solidFill>
                <a:latin typeface="Trebuchet MS"/>
                <a:cs typeface="Trebuchet MS"/>
              </a:rPr>
              <a:t>poznávání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55" b="1">
                <a:solidFill>
                  <a:srgbClr val="44413F"/>
                </a:solidFill>
                <a:latin typeface="Trebuchet MS"/>
                <a:cs typeface="Trebuchet MS"/>
              </a:rPr>
              <a:t>se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 hráčů navzájem,</a:t>
            </a:r>
            <a:r>
              <a:rPr dirty="0" sz="1150" spc="8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včetnέ</a:t>
            </a:r>
            <a:r>
              <a:rPr dirty="0" sz="1150" spc="8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b="1">
                <a:solidFill>
                  <a:srgbClr val="44413F"/>
                </a:solidFill>
                <a:latin typeface="Trebuchet MS"/>
                <a:cs typeface="Trebuchet MS"/>
              </a:rPr>
              <a:t>budování</a:t>
            </a:r>
            <a:r>
              <a:rPr dirty="0" sz="1150" spc="8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 b="1">
                <a:solidFill>
                  <a:srgbClr val="44413F"/>
                </a:solidFill>
                <a:latin typeface="Trebuchet MS"/>
                <a:cs typeface="Trebuchet MS"/>
              </a:rPr>
              <a:t>důvέry.</a:t>
            </a:r>
            <a:endParaRPr sz="11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4286250" cy="6429375"/>
          </a:xfrm>
          <a:prstGeom prst="rect">
            <a:avLst/>
          </a:prstGeom>
        </p:spPr>
      </p:pic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7226300" y="524319"/>
            <a:ext cx="1263650" cy="4445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750" spc="-10"/>
              <a:t>Kontakt</a:t>
            </a:r>
            <a:endParaRPr sz="2750"/>
          </a:p>
        </p:txBody>
      </p:sp>
      <p:sp>
        <p:nvSpPr>
          <p:cNvPr id="4" name="object 4"/>
          <p:cNvSpPr txBox="1"/>
          <p:nvPr/>
        </p:nvSpPr>
        <p:spPr>
          <a:xfrm>
            <a:off x="6238087" y="1139158"/>
            <a:ext cx="3240405" cy="4445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623570">
              <a:lnSpc>
                <a:spcPct val="125000"/>
              </a:lnSpc>
              <a:spcBef>
                <a:spcPts val="100"/>
              </a:spcBef>
            </a:pPr>
            <a:r>
              <a:rPr dirty="0" u="sng" sz="11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melanie.za</a:t>
            </a:r>
            <a:r>
              <a:rPr dirty="0" sz="1100" spc="-10" b="1">
                <a:solidFill>
                  <a:srgbClr val="AA8320"/>
                </a:solidFill>
                <a:latin typeface="Trebuchet MS"/>
                <a:cs typeface="Trebuchet MS"/>
                <a:hlinkClick r:id="rId3"/>
              </a:rPr>
              <a:t>j</a:t>
            </a:r>
            <a:r>
              <a:rPr dirty="0" u="sng" sz="11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3"/>
              </a:rPr>
              <a:t>acova@ff.cuni.cz</a:t>
            </a:r>
            <a:r>
              <a:rPr dirty="0" sz="1100" spc="-10" b="1">
                <a:solidFill>
                  <a:srgbClr val="AA8320"/>
                </a:solidFill>
                <a:latin typeface="Trebuchet MS"/>
                <a:cs typeface="Trebuchet MS"/>
              </a:rPr>
              <a:t> </a:t>
            </a:r>
            <a:r>
              <a:rPr dirty="0" u="sng" sz="11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4"/>
              </a:rPr>
              <a:t>https://www.linkedin.com/in/melanie-</a:t>
            </a:r>
            <a:r>
              <a:rPr dirty="0" u="sng" sz="11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4"/>
              </a:rPr>
              <a:t>za</a:t>
            </a:r>
            <a:r>
              <a:rPr dirty="0" sz="1100" spc="-10" b="1">
                <a:solidFill>
                  <a:srgbClr val="AA8320"/>
                </a:solidFill>
                <a:latin typeface="Trebuchet MS"/>
                <a:cs typeface="Trebuchet MS"/>
                <a:hlinkClick r:id="rId4"/>
              </a:rPr>
              <a:t>j</a:t>
            </a:r>
            <a:r>
              <a:rPr dirty="0" u="sng" sz="11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4"/>
              </a:rPr>
              <a:t>acova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05375" y="1781174"/>
            <a:ext cx="5905500" cy="9525"/>
          </a:xfrm>
          <a:custGeom>
            <a:avLst/>
            <a:gdLst/>
            <a:ahLst/>
            <a:cxnLst/>
            <a:rect l="l" t="t" r="r" b="b"/>
            <a:pathLst>
              <a:path w="5905500" h="9525">
                <a:moveTo>
                  <a:pt x="5905500" y="0"/>
                </a:moveTo>
                <a:lnTo>
                  <a:pt x="0" y="0"/>
                </a:lnTo>
                <a:lnTo>
                  <a:pt x="0" y="9525"/>
                </a:lnTo>
                <a:lnTo>
                  <a:pt x="5905500" y="9525"/>
                </a:lnTo>
                <a:lnTo>
                  <a:pt x="5905500" y="0"/>
                </a:lnTo>
                <a:close/>
              </a:path>
            </a:pathLst>
          </a:custGeom>
          <a:solidFill>
            <a:srgbClr val="44413F">
              <a:alpha val="501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905375" y="1998865"/>
            <a:ext cx="349250" cy="275590"/>
          </a:xfrm>
          <a:custGeom>
            <a:avLst/>
            <a:gdLst/>
            <a:ahLst/>
            <a:cxnLst/>
            <a:rect l="l" t="t" r="r" b="b"/>
            <a:pathLst>
              <a:path w="349250" h="275589">
                <a:moveTo>
                  <a:pt x="348678" y="256209"/>
                </a:moveTo>
                <a:lnTo>
                  <a:pt x="348856" y="198856"/>
                </a:lnTo>
              </a:path>
              <a:path w="349250" h="275589">
                <a:moveTo>
                  <a:pt x="348792" y="26835"/>
                </a:moveTo>
                <a:lnTo>
                  <a:pt x="314438" y="6931"/>
                </a:lnTo>
                <a:lnTo>
                  <a:pt x="268362" y="285"/>
                </a:lnTo>
                <a:lnTo>
                  <a:pt x="259867" y="0"/>
                </a:lnTo>
                <a:lnTo>
                  <a:pt x="249836" y="574"/>
                </a:lnTo>
                <a:lnTo>
                  <a:pt x="203734" y="8828"/>
                </a:lnTo>
                <a:lnTo>
                  <a:pt x="188937" y="13652"/>
                </a:lnTo>
                <a:lnTo>
                  <a:pt x="173507" y="20129"/>
                </a:lnTo>
              </a:path>
              <a:path w="349250" h="275589">
                <a:moveTo>
                  <a:pt x="348678" y="256209"/>
                </a:moveTo>
                <a:lnTo>
                  <a:pt x="342861" y="259080"/>
                </a:lnTo>
                <a:lnTo>
                  <a:pt x="340918" y="259588"/>
                </a:lnTo>
                <a:lnTo>
                  <a:pt x="337159" y="259651"/>
                </a:lnTo>
                <a:lnTo>
                  <a:pt x="329146" y="257951"/>
                </a:lnTo>
                <a:lnTo>
                  <a:pt x="317985" y="255470"/>
                </a:lnTo>
                <a:lnTo>
                  <a:pt x="306134" y="252879"/>
                </a:lnTo>
                <a:lnTo>
                  <a:pt x="296049" y="250850"/>
                </a:lnTo>
                <a:lnTo>
                  <a:pt x="287738" y="250107"/>
                </a:lnTo>
                <a:lnTo>
                  <a:pt x="279665" y="249570"/>
                </a:lnTo>
                <a:lnTo>
                  <a:pt x="271827" y="249239"/>
                </a:lnTo>
                <a:lnTo>
                  <a:pt x="264223" y="249110"/>
                </a:lnTo>
              </a:path>
              <a:path w="349250" h="275589">
                <a:moveTo>
                  <a:pt x="88798" y="76"/>
                </a:moveTo>
                <a:lnTo>
                  <a:pt x="48418" y="3331"/>
                </a:lnTo>
                <a:lnTo>
                  <a:pt x="6121" y="14617"/>
                </a:lnTo>
                <a:lnTo>
                  <a:pt x="444" y="21488"/>
                </a:lnTo>
                <a:lnTo>
                  <a:pt x="0" y="23609"/>
                </a:lnTo>
              </a:path>
              <a:path w="349250" h="275589">
                <a:moveTo>
                  <a:pt x="0" y="249847"/>
                </a:moveTo>
                <a:lnTo>
                  <a:pt x="6959" y="259600"/>
                </a:lnTo>
                <a:lnTo>
                  <a:pt x="9322" y="259481"/>
                </a:lnTo>
                <a:lnTo>
                  <a:pt x="14374" y="258659"/>
                </a:lnTo>
                <a:lnTo>
                  <a:pt x="23606" y="256748"/>
                </a:lnTo>
                <a:lnTo>
                  <a:pt x="38506" y="253365"/>
                </a:lnTo>
                <a:lnTo>
                  <a:pt x="50344" y="251625"/>
                </a:lnTo>
                <a:lnTo>
                  <a:pt x="63030" y="250286"/>
                </a:lnTo>
                <a:lnTo>
                  <a:pt x="76382" y="249427"/>
                </a:lnTo>
                <a:lnTo>
                  <a:pt x="90220" y="249123"/>
                </a:lnTo>
              </a:path>
              <a:path w="349250" h="275589">
                <a:moveTo>
                  <a:pt x="173748" y="275209"/>
                </a:moveTo>
                <a:lnTo>
                  <a:pt x="173507" y="20129"/>
                </a:lnTo>
              </a:path>
              <a:path w="349250" h="275589">
                <a:moveTo>
                  <a:pt x="173228" y="20662"/>
                </a:moveTo>
                <a:lnTo>
                  <a:pt x="153013" y="11864"/>
                </a:lnTo>
                <a:lnTo>
                  <a:pt x="132203" y="5491"/>
                </a:lnTo>
                <a:lnTo>
                  <a:pt x="110798" y="1544"/>
                </a:lnTo>
                <a:lnTo>
                  <a:pt x="88798" y="25"/>
                </a:lnTo>
              </a:path>
              <a:path w="349250" h="275589">
                <a:moveTo>
                  <a:pt x="264223" y="249199"/>
                </a:moveTo>
                <a:lnTo>
                  <a:pt x="240275" y="251066"/>
                </a:lnTo>
                <a:lnTo>
                  <a:pt x="217235" y="256057"/>
                </a:lnTo>
                <a:lnTo>
                  <a:pt x="195102" y="264172"/>
                </a:lnTo>
                <a:lnTo>
                  <a:pt x="173875" y="275412"/>
                </a:lnTo>
              </a:path>
              <a:path w="349250" h="275589">
                <a:moveTo>
                  <a:pt x="348856" y="198856"/>
                </a:moveTo>
                <a:lnTo>
                  <a:pt x="348792" y="26835"/>
                </a:lnTo>
              </a:path>
              <a:path w="349250" h="275589">
                <a:moveTo>
                  <a:pt x="90208" y="249313"/>
                </a:moveTo>
                <a:lnTo>
                  <a:pt x="112384" y="251609"/>
                </a:lnTo>
                <a:lnTo>
                  <a:pt x="133688" y="256708"/>
                </a:lnTo>
                <a:lnTo>
                  <a:pt x="154117" y="264612"/>
                </a:lnTo>
                <a:lnTo>
                  <a:pt x="173672" y="275323"/>
                </a:lnTo>
              </a:path>
              <a:path w="349250" h="275589">
                <a:moveTo>
                  <a:pt x="0" y="23609"/>
                </a:moveTo>
                <a:lnTo>
                  <a:pt x="0" y="249847"/>
                </a:lnTo>
              </a:path>
            </a:pathLst>
          </a:custGeom>
          <a:ln w="15453">
            <a:solidFill>
              <a:srgbClr val="AA83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4893716" y="2752883"/>
            <a:ext cx="2849880" cy="14801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100" spc="-25" b="1">
                <a:solidFill>
                  <a:srgbClr val="44413F"/>
                </a:solidFill>
                <a:latin typeface="Trebuchet MS"/>
                <a:cs typeface="Trebuchet MS"/>
              </a:rPr>
              <a:t>PhDr.</a:t>
            </a:r>
            <a:r>
              <a:rPr dirty="0" sz="110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b="1">
                <a:solidFill>
                  <a:srgbClr val="44413F"/>
                </a:solidFill>
                <a:latin typeface="Trebuchet MS"/>
                <a:cs typeface="Trebuchet MS"/>
              </a:rPr>
              <a:t>Melanie</a:t>
            </a:r>
            <a:r>
              <a:rPr dirty="0" sz="110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b="1">
                <a:solidFill>
                  <a:srgbClr val="44413F"/>
                </a:solidFill>
                <a:latin typeface="Trebuchet MS"/>
                <a:cs typeface="Trebuchet MS"/>
              </a:rPr>
              <a:t>Zajacová,</a:t>
            </a:r>
            <a:r>
              <a:rPr dirty="0" sz="1100" spc="-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60" b="1">
                <a:solidFill>
                  <a:srgbClr val="44413F"/>
                </a:solidFill>
                <a:latin typeface="Trebuchet MS"/>
                <a:cs typeface="Trebuchet MS"/>
              </a:rPr>
              <a:t>Ph.D.,</a:t>
            </a:r>
            <a:r>
              <a:rPr dirty="0" sz="1100" spc="-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20" b="1">
                <a:solidFill>
                  <a:srgbClr val="44413F"/>
                </a:solidFill>
                <a:latin typeface="Trebuchet MS"/>
                <a:cs typeface="Trebuchet MS"/>
              </a:rPr>
              <a:t>LL.M.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5"/>
              </a:spcBef>
            </a:pPr>
            <a:r>
              <a:rPr dirty="0" sz="1100" i="1">
                <a:solidFill>
                  <a:srgbClr val="44413F"/>
                </a:solidFill>
                <a:latin typeface="Trebuchet MS"/>
                <a:cs typeface="Trebuchet MS"/>
              </a:rPr>
              <a:t>vedoucí</a:t>
            </a:r>
            <a:r>
              <a:rPr dirty="0" sz="1100" spc="35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i="1">
                <a:solidFill>
                  <a:srgbClr val="44413F"/>
                </a:solidFill>
                <a:latin typeface="Trebuchet MS"/>
                <a:cs typeface="Trebuchet MS"/>
              </a:rPr>
              <a:t>Katedry</a:t>
            </a:r>
            <a:r>
              <a:rPr dirty="0" sz="1100" spc="40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i="1">
                <a:solidFill>
                  <a:srgbClr val="44413F"/>
                </a:solidFill>
                <a:latin typeface="Trebuchet MS"/>
                <a:cs typeface="Trebuchet MS"/>
              </a:rPr>
              <a:t>sociální</a:t>
            </a:r>
            <a:r>
              <a:rPr dirty="0" sz="1100" spc="40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10" i="1">
                <a:solidFill>
                  <a:srgbClr val="44413F"/>
                </a:solidFill>
                <a:latin typeface="Trebuchet MS"/>
                <a:cs typeface="Trebuchet MS"/>
              </a:rPr>
              <a:t>práce</a:t>
            </a:r>
            <a:endParaRPr sz="11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  <a:spcBef>
                <a:spcPts val="600"/>
              </a:spcBef>
            </a:pPr>
            <a:r>
              <a:rPr dirty="0" sz="1100" spc="20">
                <a:solidFill>
                  <a:srgbClr val="44413F"/>
                </a:solidFill>
                <a:latin typeface="Trebuchet MS"/>
                <a:cs typeface="Trebuchet MS"/>
              </a:rPr>
              <a:t>předsedkynέ</a:t>
            </a:r>
            <a:r>
              <a:rPr dirty="0" sz="11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10">
                <a:solidFill>
                  <a:srgbClr val="44413F"/>
                </a:solidFill>
                <a:latin typeface="Trebuchet MS"/>
                <a:cs typeface="Trebuchet MS"/>
              </a:rPr>
              <a:t>redakční</a:t>
            </a:r>
            <a:r>
              <a:rPr dirty="0" sz="11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20">
                <a:solidFill>
                  <a:srgbClr val="44413F"/>
                </a:solidFill>
                <a:latin typeface="Trebuchet MS"/>
                <a:cs typeface="Trebuchet MS"/>
              </a:rPr>
              <a:t>rady</a:t>
            </a:r>
            <a:r>
              <a:rPr dirty="0" sz="11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45">
                <a:solidFill>
                  <a:srgbClr val="44413F"/>
                </a:solidFill>
                <a:latin typeface="Trebuchet MS"/>
                <a:cs typeface="Trebuchet MS"/>
              </a:rPr>
              <a:t>časopisu</a:t>
            </a:r>
            <a:r>
              <a:rPr dirty="0" sz="11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20">
                <a:solidFill>
                  <a:srgbClr val="44413F"/>
                </a:solidFill>
                <a:latin typeface="Trebuchet MS"/>
                <a:cs typeface="Trebuchet MS"/>
              </a:rPr>
              <a:t>Fórum </a:t>
            </a:r>
            <a:r>
              <a:rPr dirty="0" sz="1100">
                <a:solidFill>
                  <a:srgbClr val="44413F"/>
                </a:solidFill>
                <a:latin typeface="Trebuchet MS"/>
                <a:cs typeface="Trebuchet MS"/>
              </a:rPr>
              <a:t>sociální</a:t>
            </a:r>
            <a:r>
              <a:rPr dirty="0" sz="110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10">
                <a:solidFill>
                  <a:srgbClr val="44413F"/>
                </a:solidFill>
                <a:latin typeface="Trebuchet MS"/>
                <a:cs typeface="Trebuchet MS"/>
              </a:rPr>
              <a:t>práce</a:t>
            </a:r>
            <a:endParaRPr sz="1100">
              <a:latin typeface="Trebuchet MS"/>
              <a:cs typeface="Trebuchet MS"/>
            </a:endParaRPr>
          </a:p>
          <a:p>
            <a:pPr marL="12700" marR="260985">
              <a:lnSpc>
                <a:spcPct val="125000"/>
              </a:lnSpc>
              <a:spcBef>
                <a:spcPts val="600"/>
              </a:spcBef>
            </a:pPr>
            <a:r>
              <a:rPr dirty="0" sz="1100" i="1">
                <a:solidFill>
                  <a:srgbClr val="44413F"/>
                </a:solidFill>
                <a:latin typeface="Trebuchet MS"/>
                <a:cs typeface="Trebuchet MS"/>
              </a:rPr>
              <a:t>předsedkynέ</a:t>
            </a:r>
            <a:r>
              <a:rPr dirty="0" sz="1100" spc="160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20" i="1">
                <a:solidFill>
                  <a:srgbClr val="44413F"/>
                </a:solidFill>
                <a:latin typeface="Trebuchet MS"/>
                <a:cs typeface="Trebuchet MS"/>
              </a:rPr>
              <a:t>Studijní</a:t>
            </a:r>
            <a:r>
              <a:rPr dirty="0" sz="1100" spc="165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i="1">
                <a:solidFill>
                  <a:srgbClr val="44413F"/>
                </a:solidFill>
                <a:latin typeface="Trebuchet MS"/>
                <a:cs typeface="Trebuchet MS"/>
              </a:rPr>
              <a:t>komise</a:t>
            </a:r>
            <a:r>
              <a:rPr dirty="0" sz="1100" spc="160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10" i="1">
                <a:solidFill>
                  <a:srgbClr val="44413F"/>
                </a:solidFill>
                <a:latin typeface="Trebuchet MS"/>
                <a:cs typeface="Trebuchet MS"/>
              </a:rPr>
              <a:t>Filozofické </a:t>
            </a:r>
            <a:r>
              <a:rPr dirty="0" sz="1100" spc="-25" i="1">
                <a:solidFill>
                  <a:srgbClr val="44413F"/>
                </a:solidFill>
                <a:latin typeface="Trebuchet MS"/>
                <a:cs typeface="Trebuchet MS"/>
              </a:rPr>
              <a:t>fakulty</a:t>
            </a:r>
            <a:r>
              <a:rPr dirty="0" sz="1100" spc="-10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20" i="1">
                <a:solidFill>
                  <a:srgbClr val="44413F"/>
                </a:solidFill>
                <a:latin typeface="Trebuchet MS"/>
                <a:cs typeface="Trebuchet MS"/>
              </a:rPr>
              <a:t>Univerzity</a:t>
            </a:r>
            <a:r>
              <a:rPr dirty="0" sz="1100" spc="-10" i="1">
                <a:solidFill>
                  <a:srgbClr val="44413F"/>
                </a:solidFill>
                <a:latin typeface="Trebuchet MS"/>
                <a:cs typeface="Trebuchet MS"/>
              </a:rPr>
              <a:t> Karlovy</a:t>
            </a:r>
            <a:endParaRPr sz="1100">
              <a:latin typeface="Trebuchet MS"/>
              <a:cs typeface="Trebuchet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12766" y="4670425"/>
            <a:ext cx="101600" cy="1016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12766" y="4956175"/>
            <a:ext cx="101600" cy="10160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5005554" y="4619783"/>
            <a:ext cx="1687830" cy="478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100" spc="-10">
                <a:solidFill>
                  <a:srgbClr val="44413F"/>
                </a:solidFill>
                <a:latin typeface="Trebuchet MS"/>
                <a:cs typeface="Trebuchet MS"/>
              </a:rPr>
              <a:t>jsemsocialnipracovnik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30"/>
              </a:spcBef>
            </a:pPr>
            <a:r>
              <a:rPr dirty="0" sz="1100" spc="-10">
                <a:solidFill>
                  <a:srgbClr val="44413F"/>
                </a:solidFill>
                <a:latin typeface="Trebuchet MS"/>
                <a:cs typeface="Trebuchet MS"/>
              </a:rPr>
              <a:t>nadsenecdosocialniprace</a:t>
            </a:r>
            <a:endParaRPr sz="1100">
              <a:latin typeface="Trebuchet MS"/>
              <a:cs typeface="Trebuchet MS"/>
            </a:endParaRPr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928196" y="1954306"/>
            <a:ext cx="361139" cy="36455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7923847" y="2441797"/>
            <a:ext cx="2722245" cy="94234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350">
                <a:solidFill>
                  <a:srgbClr val="44413F"/>
                </a:solidFill>
                <a:latin typeface="Trebuchet MS"/>
                <a:cs typeface="Trebuchet MS"/>
              </a:rPr>
              <a:t>Kontakt</a:t>
            </a:r>
            <a:r>
              <a:rPr dirty="0" sz="13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350" spc="55">
                <a:solidFill>
                  <a:srgbClr val="44413F"/>
                </a:solidFill>
                <a:latin typeface="Trebuchet MS"/>
                <a:cs typeface="Trebuchet MS"/>
              </a:rPr>
              <a:t>&amp;</a:t>
            </a:r>
            <a:r>
              <a:rPr dirty="0" sz="13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350" spc="-25">
                <a:solidFill>
                  <a:srgbClr val="44413F"/>
                </a:solidFill>
                <a:latin typeface="Trebuchet MS"/>
                <a:cs typeface="Trebuchet MS"/>
              </a:rPr>
              <a:t>Hra</a:t>
            </a:r>
            <a:endParaRPr sz="13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u="sng" sz="110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7"/>
              </a:rPr>
              <a:t>https://www.hra-</a:t>
            </a:r>
            <a:r>
              <a:rPr dirty="0" u="sng" sz="1100" spc="-10" b="1">
                <a:solidFill>
                  <a:srgbClr val="AA8320"/>
                </a:solidFill>
                <a:uFill>
                  <a:solidFill>
                    <a:srgbClr val="AA8320"/>
                  </a:solidFill>
                </a:uFill>
                <a:latin typeface="Trebuchet MS"/>
                <a:cs typeface="Trebuchet MS"/>
                <a:hlinkClick r:id="rId7"/>
              </a:rPr>
              <a:t>safespace.cz</a:t>
            </a:r>
            <a:endParaRPr sz="1100">
              <a:latin typeface="Trebuchet MS"/>
              <a:cs typeface="Trebuchet MS"/>
            </a:endParaRPr>
          </a:p>
          <a:p>
            <a:pPr marL="12700" marR="5080">
              <a:lnSpc>
                <a:spcPts val="1730"/>
              </a:lnSpc>
              <a:spcBef>
                <a:spcPts val="15"/>
              </a:spcBef>
            </a:pPr>
            <a:r>
              <a:rPr dirty="0" sz="1100" spc="45">
                <a:solidFill>
                  <a:srgbClr val="44413F"/>
                </a:solidFill>
                <a:latin typeface="Trebuchet MS"/>
                <a:cs typeface="Trebuchet MS"/>
              </a:rPr>
              <a:t>Sociálnέ-</a:t>
            </a:r>
            <a:r>
              <a:rPr dirty="0" sz="1100">
                <a:solidFill>
                  <a:srgbClr val="44413F"/>
                </a:solidFill>
                <a:latin typeface="Trebuchet MS"/>
                <a:cs typeface="Trebuchet MS"/>
              </a:rPr>
              <a:t>terapeutická</a:t>
            </a:r>
            <a:r>
              <a:rPr dirty="0" sz="110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>
                <a:solidFill>
                  <a:srgbClr val="44413F"/>
                </a:solidFill>
                <a:latin typeface="Trebuchet MS"/>
                <a:cs typeface="Trebuchet MS"/>
              </a:rPr>
              <a:t>hra</a:t>
            </a:r>
            <a:r>
              <a:rPr dirty="0" sz="110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>
                <a:solidFill>
                  <a:srgbClr val="44413F"/>
                </a:solidFill>
                <a:latin typeface="Trebuchet MS"/>
                <a:cs typeface="Trebuchet MS"/>
              </a:rPr>
              <a:t>Safe</a:t>
            </a:r>
            <a:r>
              <a:rPr dirty="0" sz="110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55">
                <a:solidFill>
                  <a:srgbClr val="44413F"/>
                </a:solidFill>
                <a:latin typeface="Trebuchet MS"/>
                <a:cs typeface="Trebuchet MS"/>
              </a:rPr>
              <a:t>Space</a:t>
            </a:r>
            <a:r>
              <a:rPr dirty="0" sz="110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25">
                <a:solidFill>
                  <a:srgbClr val="44413F"/>
                </a:solidFill>
                <a:latin typeface="Trebuchet MS"/>
                <a:cs typeface="Trebuchet MS"/>
              </a:rPr>
              <a:t>pro </a:t>
            </a:r>
            <a:r>
              <a:rPr dirty="0" sz="1100">
                <a:solidFill>
                  <a:srgbClr val="44413F"/>
                </a:solidFill>
                <a:latin typeface="Trebuchet MS"/>
                <a:cs typeface="Trebuchet MS"/>
              </a:rPr>
              <a:t>práci</a:t>
            </a:r>
            <a:r>
              <a:rPr dirty="0" sz="11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95">
                <a:solidFill>
                  <a:srgbClr val="44413F"/>
                </a:solidFill>
                <a:latin typeface="Trebuchet MS"/>
                <a:cs typeface="Trebuchet MS"/>
              </a:rPr>
              <a:t>s</a:t>
            </a:r>
            <a:r>
              <a:rPr dirty="0" sz="11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>
                <a:solidFill>
                  <a:srgbClr val="44413F"/>
                </a:solidFill>
                <a:latin typeface="Trebuchet MS"/>
                <a:cs typeface="Trebuchet MS"/>
              </a:rPr>
              <a:t>dέtmi</a:t>
            </a:r>
            <a:r>
              <a:rPr dirty="0" sz="11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1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00" spc="-10">
                <a:solidFill>
                  <a:srgbClr val="44413F"/>
                </a:solidFill>
                <a:latin typeface="Trebuchet MS"/>
                <a:cs typeface="Trebuchet MS"/>
              </a:rPr>
              <a:t>adolescenty</a:t>
            </a:r>
            <a:endParaRPr sz="1100">
              <a:latin typeface="Trebuchet MS"/>
              <a:cs typeface="Trebuchet MS"/>
            </a:endParaRPr>
          </a:p>
        </p:txBody>
      </p:sp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543925" y="3543300"/>
            <a:ext cx="1657349" cy="1647825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4905375" y="5334001"/>
            <a:ext cx="5905500" cy="552450"/>
            <a:chOff x="4905375" y="5334001"/>
            <a:chExt cx="5905500" cy="552450"/>
          </a:xfrm>
        </p:grpSpPr>
        <p:sp>
          <p:nvSpPr>
            <p:cNvPr id="15" name="object 15"/>
            <p:cNvSpPr/>
            <p:nvPr/>
          </p:nvSpPr>
          <p:spPr>
            <a:xfrm>
              <a:off x="4905375" y="5334001"/>
              <a:ext cx="5905500" cy="552450"/>
            </a:xfrm>
            <a:custGeom>
              <a:avLst/>
              <a:gdLst/>
              <a:ahLst/>
              <a:cxnLst/>
              <a:rect l="l" t="t" r="r" b="b"/>
              <a:pathLst>
                <a:path w="5905500" h="552450">
                  <a:moveTo>
                    <a:pt x="5863132" y="0"/>
                  </a:moveTo>
                  <a:lnTo>
                    <a:pt x="42367" y="0"/>
                  </a:lnTo>
                  <a:lnTo>
                    <a:pt x="36131" y="1234"/>
                  </a:lnTo>
                  <a:lnTo>
                    <a:pt x="1244" y="36135"/>
                  </a:lnTo>
                  <a:lnTo>
                    <a:pt x="0" y="42365"/>
                  </a:lnTo>
                  <a:lnTo>
                    <a:pt x="0" y="503604"/>
                  </a:lnTo>
                  <a:lnTo>
                    <a:pt x="0" y="510082"/>
                  </a:lnTo>
                  <a:lnTo>
                    <a:pt x="24168" y="546248"/>
                  </a:lnTo>
                  <a:lnTo>
                    <a:pt x="42367" y="552444"/>
                  </a:lnTo>
                  <a:lnTo>
                    <a:pt x="5863132" y="552444"/>
                  </a:lnTo>
                  <a:lnTo>
                    <a:pt x="5899302" y="528280"/>
                  </a:lnTo>
                  <a:lnTo>
                    <a:pt x="5905500" y="510082"/>
                  </a:lnTo>
                  <a:lnTo>
                    <a:pt x="5905500" y="42365"/>
                  </a:lnTo>
                  <a:lnTo>
                    <a:pt x="5881331" y="6196"/>
                  </a:lnTo>
                  <a:lnTo>
                    <a:pt x="5869368" y="1234"/>
                  </a:lnTo>
                  <a:lnTo>
                    <a:pt x="5863132" y="0"/>
                  </a:lnTo>
                  <a:close/>
                </a:path>
              </a:pathLst>
            </a:custGeom>
            <a:solidFill>
              <a:srgbClr val="B5FCB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65737" y="5534026"/>
              <a:ext cx="139446" cy="139451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5347043" y="5496085"/>
            <a:ext cx="1637664" cy="1930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100" spc="-25">
                <a:latin typeface="Trebuchet MS"/>
                <a:cs typeface="Trebuchet MS"/>
              </a:rPr>
              <a:t>Příjďtє</a:t>
            </a:r>
            <a:r>
              <a:rPr dirty="0" sz="1100" spc="4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si</a:t>
            </a:r>
            <a:r>
              <a:rPr dirty="0" sz="1100" spc="40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pro</a:t>
            </a:r>
            <a:r>
              <a:rPr dirty="0" sz="1100" spc="45">
                <a:latin typeface="Trebuchet MS"/>
                <a:cs typeface="Trebuchet MS"/>
              </a:rPr>
              <a:t> </a:t>
            </a:r>
            <a:r>
              <a:rPr dirty="0" sz="1100">
                <a:latin typeface="Trebuchet MS"/>
                <a:cs typeface="Trebuchet MS"/>
              </a:rPr>
              <a:t>slєvový</a:t>
            </a:r>
            <a:r>
              <a:rPr dirty="0" sz="1100" spc="40">
                <a:latin typeface="Trebuchet MS"/>
                <a:cs typeface="Trebuchet MS"/>
              </a:rPr>
              <a:t> </a:t>
            </a:r>
            <a:r>
              <a:rPr dirty="0" sz="1100" spc="-25">
                <a:latin typeface="Trebuchet MS"/>
                <a:cs typeface="Trebuchet MS"/>
              </a:rPr>
              <a:t>kód</a:t>
            </a:r>
            <a:endParaRPr sz="11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525"/>
            <a:ext cx="11430000" cy="6429375"/>
          </a:xfrm>
          <a:custGeom>
            <a:avLst/>
            <a:gdLst/>
            <a:ahLst/>
            <a:cxnLst/>
            <a:rect l="l" t="t" r="r" b="b"/>
            <a:pathLst>
              <a:path w="11430000" h="6429375">
                <a:moveTo>
                  <a:pt x="11430000" y="0"/>
                </a:moveTo>
                <a:lnTo>
                  <a:pt x="0" y="0"/>
                </a:lnTo>
                <a:lnTo>
                  <a:pt x="0" y="6429375"/>
                </a:lnTo>
                <a:lnTo>
                  <a:pt x="11430000" y="642937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FFDFA">
              <a:alpha val="850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14362" y="490537"/>
            <a:ext cx="1409700" cy="295275"/>
          </a:xfrm>
          <a:custGeom>
            <a:avLst/>
            <a:gdLst/>
            <a:ahLst/>
            <a:cxnLst/>
            <a:rect l="l" t="t" r="r" b="b"/>
            <a:pathLst>
              <a:path w="1409700" h="295275">
                <a:moveTo>
                  <a:pt x="0" y="257302"/>
                </a:moveTo>
                <a:lnTo>
                  <a:pt x="0" y="37973"/>
                </a:lnTo>
                <a:lnTo>
                  <a:pt x="0" y="32931"/>
                </a:lnTo>
                <a:lnTo>
                  <a:pt x="962" y="28092"/>
                </a:lnTo>
                <a:lnTo>
                  <a:pt x="2891" y="23444"/>
                </a:lnTo>
                <a:lnTo>
                  <a:pt x="4817" y="18783"/>
                </a:lnTo>
                <a:lnTo>
                  <a:pt x="7560" y="14681"/>
                </a:lnTo>
                <a:lnTo>
                  <a:pt x="11122" y="11125"/>
                </a:lnTo>
                <a:lnTo>
                  <a:pt x="14685" y="7556"/>
                </a:lnTo>
                <a:lnTo>
                  <a:pt x="18792" y="4813"/>
                </a:lnTo>
                <a:lnTo>
                  <a:pt x="23440" y="2882"/>
                </a:lnTo>
                <a:lnTo>
                  <a:pt x="28093" y="965"/>
                </a:lnTo>
                <a:lnTo>
                  <a:pt x="32941" y="0"/>
                </a:lnTo>
                <a:lnTo>
                  <a:pt x="37975" y="0"/>
                </a:lnTo>
                <a:lnTo>
                  <a:pt x="1371727" y="0"/>
                </a:lnTo>
                <a:lnTo>
                  <a:pt x="1376756" y="0"/>
                </a:lnTo>
                <a:lnTo>
                  <a:pt x="1381607" y="965"/>
                </a:lnTo>
                <a:lnTo>
                  <a:pt x="1386255" y="2882"/>
                </a:lnTo>
                <a:lnTo>
                  <a:pt x="1390904" y="4813"/>
                </a:lnTo>
                <a:lnTo>
                  <a:pt x="1395018" y="7556"/>
                </a:lnTo>
                <a:lnTo>
                  <a:pt x="1398574" y="11125"/>
                </a:lnTo>
                <a:lnTo>
                  <a:pt x="1402143" y="14681"/>
                </a:lnTo>
                <a:lnTo>
                  <a:pt x="1404886" y="18783"/>
                </a:lnTo>
                <a:lnTo>
                  <a:pt x="1406804" y="23444"/>
                </a:lnTo>
                <a:lnTo>
                  <a:pt x="1408734" y="28092"/>
                </a:lnTo>
                <a:lnTo>
                  <a:pt x="1409700" y="32931"/>
                </a:lnTo>
                <a:lnTo>
                  <a:pt x="1409700" y="37973"/>
                </a:lnTo>
                <a:lnTo>
                  <a:pt x="1409700" y="257302"/>
                </a:lnTo>
                <a:lnTo>
                  <a:pt x="1409700" y="262331"/>
                </a:lnTo>
                <a:lnTo>
                  <a:pt x="1408734" y="267182"/>
                </a:lnTo>
                <a:lnTo>
                  <a:pt x="1406804" y="271830"/>
                </a:lnTo>
                <a:lnTo>
                  <a:pt x="1404886" y="276479"/>
                </a:lnTo>
                <a:lnTo>
                  <a:pt x="1402143" y="280593"/>
                </a:lnTo>
                <a:lnTo>
                  <a:pt x="1398574" y="284149"/>
                </a:lnTo>
                <a:lnTo>
                  <a:pt x="1395018" y="287705"/>
                </a:lnTo>
                <a:lnTo>
                  <a:pt x="1390904" y="290449"/>
                </a:lnTo>
                <a:lnTo>
                  <a:pt x="1386255" y="292379"/>
                </a:lnTo>
                <a:lnTo>
                  <a:pt x="1381607" y="294309"/>
                </a:lnTo>
                <a:lnTo>
                  <a:pt x="1376756" y="295275"/>
                </a:lnTo>
                <a:lnTo>
                  <a:pt x="1371727" y="295275"/>
                </a:lnTo>
                <a:lnTo>
                  <a:pt x="37975" y="295275"/>
                </a:lnTo>
                <a:lnTo>
                  <a:pt x="32941" y="295275"/>
                </a:lnTo>
                <a:lnTo>
                  <a:pt x="28093" y="294309"/>
                </a:lnTo>
                <a:lnTo>
                  <a:pt x="23440" y="292379"/>
                </a:lnTo>
                <a:lnTo>
                  <a:pt x="18792" y="290449"/>
                </a:lnTo>
                <a:lnTo>
                  <a:pt x="14685" y="287705"/>
                </a:lnTo>
                <a:lnTo>
                  <a:pt x="11122" y="284149"/>
                </a:lnTo>
                <a:lnTo>
                  <a:pt x="7560" y="280593"/>
                </a:lnTo>
                <a:lnTo>
                  <a:pt x="4817" y="276479"/>
                </a:lnTo>
                <a:lnTo>
                  <a:pt x="2891" y="271830"/>
                </a:lnTo>
                <a:lnTo>
                  <a:pt x="962" y="267182"/>
                </a:lnTo>
                <a:lnTo>
                  <a:pt x="0" y="262331"/>
                </a:lnTo>
                <a:lnTo>
                  <a:pt x="0" y="257302"/>
                </a:lnTo>
                <a:close/>
              </a:path>
            </a:pathLst>
          </a:custGeom>
          <a:ln w="9525">
            <a:solidFill>
              <a:srgbClr val="B78D2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698846" y="541559"/>
            <a:ext cx="1241425" cy="1720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50" spc="-20">
                <a:solidFill>
                  <a:srgbClr val="B78D22"/>
                </a:solidFill>
                <a:latin typeface="Trebuchet MS"/>
                <a:cs typeface="Trebuchet MS"/>
              </a:rPr>
              <a:t>OTǼZK6 </a:t>
            </a:r>
            <a:r>
              <a:rPr dirty="0" sz="950">
                <a:solidFill>
                  <a:srgbClr val="B78D22"/>
                </a:solidFill>
                <a:latin typeface="Trebuchet MS"/>
                <a:cs typeface="Trebuchet MS"/>
              </a:rPr>
              <a:t>K</a:t>
            </a:r>
            <a:r>
              <a:rPr dirty="0" sz="950" spc="-20">
                <a:solidFill>
                  <a:srgbClr val="B78D22"/>
                </a:solidFill>
                <a:latin typeface="Trebuchet MS"/>
                <a:cs typeface="Trebuchet MS"/>
              </a:rPr>
              <a:t> </a:t>
            </a:r>
            <a:r>
              <a:rPr dirty="0" sz="950" spc="-10">
                <a:solidFill>
                  <a:srgbClr val="B78D22"/>
                </a:solidFill>
                <a:latin typeface="Trebuchet MS"/>
                <a:cs typeface="Trebuchet MS"/>
              </a:rPr>
              <a:t>Z6MYŠLENÍ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 marR="5080">
              <a:lnSpc>
                <a:spcPts val="3750"/>
              </a:lnSpc>
              <a:spcBef>
                <a:spcPts val="55"/>
              </a:spcBef>
            </a:pPr>
            <a:r>
              <a:rPr dirty="0" sz="3000" spc="75"/>
              <a:t>Přєdstavtє</a:t>
            </a:r>
            <a:r>
              <a:rPr dirty="0" sz="3000" spc="-80"/>
              <a:t> </a:t>
            </a:r>
            <a:r>
              <a:rPr dirty="0" sz="3000" spc="75"/>
              <a:t>si</a:t>
            </a:r>
            <a:r>
              <a:rPr dirty="0" sz="3000" spc="-75"/>
              <a:t> </a:t>
            </a:r>
            <a:r>
              <a:rPr dirty="0" sz="3000" spc="45"/>
              <a:t>sociálního</a:t>
            </a:r>
            <a:r>
              <a:rPr dirty="0" sz="3000" spc="-80"/>
              <a:t> </a:t>
            </a:r>
            <a:r>
              <a:rPr dirty="0" sz="3000" spc="45"/>
              <a:t>pracovníka</a:t>
            </a:r>
            <a:r>
              <a:rPr dirty="0" sz="3000" spc="-75"/>
              <a:t> </a:t>
            </a:r>
            <a:r>
              <a:rPr dirty="0" sz="3000"/>
              <a:t>či</a:t>
            </a:r>
            <a:r>
              <a:rPr dirty="0" sz="3000" spc="-75"/>
              <a:t> </a:t>
            </a:r>
            <a:r>
              <a:rPr dirty="0" sz="3000"/>
              <a:t>pracovnici,</a:t>
            </a:r>
            <a:r>
              <a:rPr dirty="0" sz="3000" spc="-80"/>
              <a:t> </a:t>
            </a:r>
            <a:r>
              <a:rPr dirty="0" sz="3000" spc="50"/>
              <a:t>ktєrέ </a:t>
            </a:r>
            <a:r>
              <a:rPr dirty="0" sz="3000" spc="110"/>
              <a:t>bystє</a:t>
            </a:r>
            <a:r>
              <a:rPr dirty="0" sz="3000" spc="-90"/>
              <a:t> </a:t>
            </a:r>
            <a:r>
              <a:rPr dirty="0" sz="3000" spc="-50"/>
              <a:t>chtέli,</a:t>
            </a:r>
            <a:r>
              <a:rPr dirty="0" sz="3000" spc="-80"/>
              <a:t> </a:t>
            </a:r>
            <a:r>
              <a:rPr dirty="0" sz="3000" spc="100"/>
              <a:t>aby</a:t>
            </a:r>
            <a:r>
              <a:rPr dirty="0" sz="3000" spc="-85"/>
              <a:t> </a:t>
            </a:r>
            <a:r>
              <a:rPr dirty="0" sz="3000"/>
              <a:t>potkalo</a:t>
            </a:r>
            <a:r>
              <a:rPr dirty="0" sz="3000" spc="-85"/>
              <a:t> </a:t>
            </a:r>
            <a:r>
              <a:rPr dirty="0" sz="3000" spc="135"/>
              <a:t>vašє</a:t>
            </a:r>
            <a:r>
              <a:rPr dirty="0" sz="3000" spc="-85"/>
              <a:t> </a:t>
            </a:r>
            <a:r>
              <a:rPr dirty="0" sz="3000" spc="-60"/>
              <a:t>dítέ,</a:t>
            </a:r>
            <a:r>
              <a:rPr dirty="0" sz="3000" spc="-85"/>
              <a:t> </a:t>
            </a:r>
            <a:r>
              <a:rPr dirty="0" sz="3000"/>
              <a:t>až</a:t>
            </a:r>
            <a:r>
              <a:rPr dirty="0" sz="3000" spc="-85"/>
              <a:t> </a:t>
            </a:r>
            <a:r>
              <a:rPr dirty="0" sz="3000" spc="165"/>
              <a:t>budє</a:t>
            </a:r>
            <a:r>
              <a:rPr dirty="0" sz="3000" spc="-85"/>
              <a:t> </a:t>
            </a:r>
            <a:r>
              <a:rPr dirty="0" sz="3000" spc="-10"/>
              <a:t>potřєbovat.</a:t>
            </a:r>
            <a:endParaRPr sz="3000"/>
          </a:p>
        </p:txBody>
      </p:sp>
      <p:sp>
        <p:nvSpPr>
          <p:cNvPr id="6" name="object 6"/>
          <p:cNvSpPr txBox="1"/>
          <p:nvPr/>
        </p:nvSpPr>
        <p:spPr>
          <a:xfrm>
            <a:off x="826691" y="3196939"/>
            <a:ext cx="7915275" cy="254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&gt;Bude</a:t>
            </a:r>
            <a:r>
              <a:rPr dirty="0" sz="15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to nέkdo, komu </a:t>
            </a:r>
            <a:r>
              <a:rPr dirty="0" sz="1500" spc="60">
                <a:solidFill>
                  <a:srgbClr val="44413F"/>
                </a:solidFill>
                <a:latin typeface="Trebuchet MS"/>
                <a:cs typeface="Trebuchet MS"/>
              </a:rPr>
              <a:t>bude</a:t>
            </a:r>
            <a:r>
              <a:rPr dirty="0" sz="15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35">
                <a:solidFill>
                  <a:srgbClr val="44413F"/>
                </a:solidFill>
                <a:latin typeface="Trebuchet MS"/>
                <a:cs typeface="Trebuchet MS"/>
              </a:rPr>
              <a:t>vέřit.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 Nέkdo, kdo </a:t>
            </a:r>
            <a:r>
              <a:rPr dirty="0" sz="1500" spc="60">
                <a:solidFill>
                  <a:srgbClr val="44413F"/>
                </a:solidFill>
                <a:latin typeface="Trebuchet MS"/>
                <a:cs typeface="Trebuchet MS"/>
              </a:rPr>
              <a:t>bude</a:t>
            </a:r>
            <a:r>
              <a:rPr dirty="0" sz="15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40">
                <a:solidFill>
                  <a:srgbClr val="44413F"/>
                </a:solidFill>
                <a:latin typeface="Trebuchet MS"/>
                <a:cs typeface="Trebuchet MS"/>
              </a:rPr>
              <a:t>nablízku,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 empatický a </a:t>
            </a:r>
            <a:r>
              <a:rPr dirty="0" sz="1500" spc="70">
                <a:solidFill>
                  <a:srgbClr val="44413F"/>
                </a:solidFill>
                <a:latin typeface="Trebuchet MS"/>
                <a:cs typeface="Trebuchet MS"/>
              </a:rPr>
              <a:t>odbornέ</a:t>
            </a:r>
            <a:r>
              <a:rPr dirty="0" sz="15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zdatný."</a:t>
            </a:r>
            <a:endParaRPr sz="150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09600" y="3019424"/>
            <a:ext cx="19050" cy="638175"/>
          </a:xfrm>
          <a:custGeom>
            <a:avLst/>
            <a:gdLst/>
            <a:ahLst/>
            <a:cxnLst/>
            <a:rect l="l" t="t" r="r" b="b"/>
            <a:pathLst>
              <a:path w="19050" h="638175">
                <a:moveTo>
                  <a:pt x="19050" y="0"/>
                </a:moveTo>
                <a:lnTo>
                  <a:pt x="0" y="0"/>
                </a:lnTo>
                <a:lnTo>
                  <a:pt x="0" y="638175"/>
                </a:lnTo>
                <a:lnTo>
                  <a:pt x="19050" y="638175"/>
                </a:lnTo>
                <a:lnTo>
                  <a:pt x="190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597792" y="4180243"/>
            <a:ext cx="9980295" cy="520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35400"/>
              </a:lnSpc>
              <a:spcBef>
                <a:spcPts val="100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Pro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mnohé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dέti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65">
                <a:solidFill>
                  <a:srgbClr val="44413F"/>
                </a:solidFill>
                <a:latin typeface="Trebuchet MS"/>
                <a:cs typeface="Trebuchet MS"/>
              </a:rPr>
              <a:t>je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zklamání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důvέry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bέžnou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zkušeností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415">
                <a:solidFill>
                  <a:srgbClr val="44413F"/>
                </a:solidFill>
                <a:latin typeface="Trebuchet MS"/>
                <a:cs typeface="Trebuchet MS"/>
              </a:rPr>
              <a:t>4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rodinέ,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ve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škole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60">
                <a:solidFill>
                  <a:srgbClr val="44413F"/>
                </a:solidFill>
                <a:latin typeface="Trebuchet MS"/>
                <a:cs typeface="Trebuchet MS"/>
              </a:rPr>
              <a:t>i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systému.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Důvέra,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kterou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vέtšina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z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nás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bere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5">
                <a:solidFill>
                  <a:srgbClr val="44413F"/>
                </a:solidFill>
                <a:latin typeface="Trebuchet MS"/>
                <a:cs typeface="Trebuchet MS"/>
              </a:rPr>
              <a:t>jako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samozřejmost,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5">
                <a:solidFill>
                  <a:srgbClr val="44413F"/>
                </a:solidFill>
                <a:latin typeface="Trebuchet MS"/>
                <a:cs typeface="Trebuchet MS"/>
              </a:rPr>
              <a:t>je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pro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75">
                <a:solidFill>
                  <a:srgbClr val="44413F"/>
                </a:solidFill>
                <a:latin typeface="Trebuchet MS"/>
                <a:cs typeface="Trebuchet MS"/>
              </a:rPr>
              <a:t>nέ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vzácná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křehká.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09600" y="5305426"/>
            <a:ext cx="10210800" cy="647700"/>
            <a:chOff x="609600" y="5305426"/>
            <a:chExt cx="10210800" cy="647700"/>
          </a:xfrm>
        </p:grpSpPr>
        <p:sp>
          <p:nvSpPr>
            <p:cNvPr id="10" name="object 10"/>
            <p:cNvSpPr/>
            <p:nvPr/>
          </p:nvSpPr>
          <p:spPr>
            <a:xfrm>
              <a:off x="609600" y="5305426"/>
              <a:ext cx="10210800" cy="647700"/>
            </a:xfrm>
            <a:custGeom>
              <a:avLst/>
              <a:gdLst/>
              <a:ahLst/>
              <a:cxnLst/>
              <a:rect l="l" t="t" r="r" b="b"/>
              <a:pathLst>
                <a:path w="10210800" h="647700">
                  <a:moveTo>
                    <a:pt x="10160889" y="0"/>
                  </a:moveTo>
                  <a:lnTo>
                    <a:pt x="49917" y="0"/>
                  </a:lnTo>
                  <a:lnTo>
                    <a:pt x="46438" y="341"/>
                  </a:lnTo>
                  <a:lnTo>
                    <a:pt x="10953" y="20825"/>
                  </a:lnTo>
                  <a:lnTo>
                    <a:pt x="0" y="49912"/>
                  </a:lnTo>
                  <a:lnTo>
                    <a:pt x="0" y="594274"/>
                  </a:lnTo>
                  <a:lnTo>
                    <a:pt x="0" y="597782"/>
                  </a:lnTo>
                  <a:lnTo>
                    <a:pt x="18126" y="634528"/>
                  </a:lnTo>
                  <a:lnTo>
                    <a:pt x="49917" y="647700"/>
                  </a:lnTo>
                  <a:lnTo>
                    <a:pt x="10160889" y="647700"/>
                  </a:lnTo>
                  <a:lnTo>
                    <a:pt x="10197630" y="629566"/>
                  </a:lnTo>
                  <a:lnTo>
                    <a:pt x="10210800" y="597782"/>
                  </a:lnTo>
                  <a:lnTo>
                    <a:pt x="10210800" y="49912"/>
                  </a:lnTo>
                  <a:lnTo>
                    <a:pt x="10192677" y="13166"/>
                  </a:lnTo>
                  <a:lnTo>
                    <a:pt x="10164356" y="341"/>
                  </a:lnTo>
                  <a:lnTo>
                    <a:pt x="10160889" y="0"/>
                  </a:lnTo>
                  <a:close/>
                </a:path>
              </a:pathLst>
            </a:custGeom>
            <a:solidFill>
              <a:srgbClr val="F3E4B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0585" y="5543561"/>
              <a:ext cx="133478" cy="133478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1093539" y="5502085"/>
            <a:ext cx="7576184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rebuchet MS"/>
                <a:cs typeface="Trebuchet MS"/>
              </a:rPr>
              <a:t>Sociální</a:t>
            </a:r>
            <a:r>
              <a:rPr dirty="0" sz="1200" spc="50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práce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má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človέka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ve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středu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svého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 spc="-55">
                <a:latin typeface="Trebuchet MS"/>
                <a:cs typeface="Trebuchet MS"/>
              </a:rPr>
              <a:t>zájmu.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Staví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na</a:t>
            </a:r>
            <a:r>
              <a:rPr dirty="0" sz="1200" spc="50">
                <a:latin typeface="Trebuchet MS"/>
                <a:cs typeface="Trebuchet MS"/>
              </a:rPr>
              <a:t> </a:t>
            </a:r>
            <a:r>
              <a:rPr dirty="0" sz="1200" spc="-20">
                <a:latin typeface="Trebuchet MS"/>
                <a:cs typeface="Trebuchet MS"/>
              </a:rPr>
              <a:t>vztahu,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chrání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lidskou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důstojnost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a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>
                <a:latin typeface="Trebuchet MS"/>
                <a:cs typeface="Trebuchet MS"/>
              </a:rPr>
              <a:t>práva</a:t>
            </a:r>
            <a:r>
              <a:rPr dirty="0" sz="1200" spc="55">
                <a:latin typeface="Trebuchet MS"/>
                <a:cs typeface="Trebuchet MS"/>
              </a:rPr>
              <a:t> </a:t>
            </a:r>
            <a:r>
              <a:rPr dirty="0" sz="1200" spc="-10">
                <a:latin typeface="Trebuchet MS"/>
                <a:cs typeface="Trebuchet MS"/>
              </a:rPr>
              <a:t>človέka.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525"/>
            <a:ext cx="11430000" cy="6429375"/>
          </a:xfrm>
          <a:custGeom>
            <a:avLst/>
            <a:gdLst/>
            <a:ahLst/>
            <a:cxnLst/>
            <a:rect l="l" t="t" r="r" b="b"/>
            <a:pathLst>
              <a:path w="11430000" h="6429375">
                <a:moveTo>
                  <a:pt x="11430000" y="0"/>
                </a:moveTo>
                <a:lnTo>
                  <a:pt x="0" y="0"/>
                </a:lnTo>
                <a:lnTo>
                  <a:pt x="0" y="6429375"/>
                </a:lnTo>
                <a:lnTo>
                  <a:pt x="11430000" y="642937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FFDFA">
              <a:alpha val="850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79692" rIns="0" bIns="0" rtlCol="0" vert="horz">
            <a:spAutoFit/>
          </a:bodyPr>
          <a:lstStyle/>
          <a:p>
            <a:pPr marL="22225">
              <a:lnSpc>
                <a:spcPct val="100000"/>
              </a:lnSpc>
              <a:spcBef>
                <a:spcPts val="110"/>
              </a:spcBef>
            </a:pPr>
            <a:r>
              <a:rPr dirty="0" sz="4200" spc="140"/>
              <a:t>Výzkumný</a:t>
            </a:r>
            <a:r>
              <a:rPr dirty="0" sz="4200" spc="-170"/>
              <a:t> </a:t>
            </a:r>
            <a:r>
              <a:rPr dirty="0" sz="4200"/>
              <a:t>projekt</a:t>
            </a:r>
            <a:r>
              <a:rPr dirty="0" sz="4200" spc="-165"/>
              <a:t> </a:t>
            </a:r>
            <a:r>
              <a:rPr dirty="0" sz="4200" spc="90"/>
              <a:t>New</a:t>
            </a:r>
            <a:r>
              <a:rPr dirty="0" sz="4200" spc="-165"/>
              <a:t> </a:t>
            </a:r>
            <a:r>
              <a:rPr dirty="0" sz="4200"/>
              <a:t>Leaf</a:t>
            </a:r>
            <a:r>
              <a:rPr dirty="0" sz="4200" spc="-165"/>
              <a:t> </a:t>
            </a:r>
            <a:r>
              <a:rPr dirty="0" sz="4200" spc="204"/>
              <a:t>Česko</a:t>
            </a:r>
            <a:endParaRPr sz="4200"/>
          </a:p>
        </p:txBody>
      </p:sp>
      <p:sp>
        <p:nvSpPr>
          <p:cNvPr id="4" name="object 4"/>
          <p:cNvSpPr txBox="1"/>
          <p:nvPr/>
        </p:nvSpPr>
        <p:spPr>
          <a:xfrm>
            <a:off x="3380282" y="2404078"/>
            <a:ext cx="4669790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Unikátní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5">
                <a:solidFill>
                  <a:srgbClr val="44413F"/>
                </a:solidFill>
                <a:latin typeface="Trebuchet MS"/>
                <a:cs typeface="Trebuchet MS"/>
              </a:rPr>
              <a:t>projekt.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První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Evropέ.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Druhý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ve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vysokopříjmovém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státέ.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3553" y="2799842"/>
            <a:ext cx="3060700" cy="128079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dirty="0" sz="4000" spc="-25">
                <a:solidFill>
                  <a:srgbClr val="44413F"/>
                </a:solidFill>
                <a:latin typeface="Trebuchet MS"/>
                <a:cs typeface="Trebuchet MS"/>
              </a:rPr>
              <a:t>10</a:t>
            </a:r>
            <a:endParaRPr sz="4000">
              <a:latin typeface="Trebuchet MS"/>
              <a:cs typeface="Trebuchet MS"/>
            </a:endParaRPr>
          </a:p>
          <a:p>
            <a:pPr algn="ctr" marL="12065" marR="5080">
              <a:lnSpc>
                <a:spcPct val="104200"/>
              </a:lnSpc>
              <a:spcBef>
                <a:spcPts val="1295"/>
              </a:spcBef>
            </a:pP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výzkumníků,</a:t>
            </a:r>
            <a:r>
              <a:rPr dirty="0" sz="1500" spc="-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analytiků</a:t>
            </a:r>
            <a:r>
              <a:rPr dirty="0" sz="1500" spc="-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500" spc="-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sociálních pracovníků</a:t>
            </a:r>
            <a:endParaRPr sz="15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11650" y="2799842"/>
            <a:ext cx="2806700" cy="128079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dirty="0" sz="4000" spc="-865">
                <a:solidFill>
                  <a:srgbClr val="44413F"/>
                </a:solidFill>
                <a:latin typeface="Trebuchet MS"/>
                <a:cs typeface="Trebuchet MS"/>
              </a:rPr>
              <a:t>1</a:t>
            </a:r>
            <a:r>
              <a:rPr dirty="0" sz="4000" spc="-1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4000" spc="-25">
                <a:solidFill>
                  <a:srgbClr val="44413F"/>
                </a:solidFill>
                <a:latin typeface="Trebuchet MS"/>
                <a:cs typeface="Trebuchet MS"/>
              </a:rPr>
              <a:t>rok</a:t>
            </a:r>
            <a:endParaRPr sz="4000">
              <a:latin typeface="Trebuchet MS"/>
              <a:cs typeface="Trebuchet MS"/>
            </a:endParaRPr>
          </a:p>
          <a:p>
            <a:pPr algn="ctr" marL="12700" marR="5080">
              <a:lnSpc>
                <a:spcPct val="104200"/>
              </a:lnSpc>
              <a:spcBef>
                <a:spcPts val="1295"/>
              </a:spcBef>
            </a:pP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sledování</a:t>
            </a:r>
            <a:r>
              <a:rPr dirty="0" sz="15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70">
                <a:solidFill>
                  <a:srgbClr val="44413F"/>
                </a:solidFill>
                <a:latin typeface="Trebuchet MS"/>
                <a:cs typeface="Trebuchet MS"/>
              </a:rPr>
              <a:t>zmέn</a:t>
            </a:r>
            <a:r>
              <a:rPr dirty="0" sz="15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65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5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životέ</a:t>
            </a:r>
            <a:r>
              <a:rPr dirty="0" sz="15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30">
                <a:solidFill>
                  <a:srgbClr val="44413F"/>
                </a:solidFill>
                <a:latin typeface="Trebuchet MS"/>
                <a:cs typeface="Trebuchet MS"/>
              </a:rPr>
              <a:t>lidí</a:t>
            </a:r>
            <a:r>
              <a:rPr dirty="0" sz="15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25">
                <a:solidFill>
                  <a:srgbClr val="44413F"/>
                </a:solidFill>
                <a:latin typeface="Trebuchet MS"/>
                <a:cs typeface="Trebuchet MS"/>
              </a:rPr>
              <a:t>bez </a:t>
            </a:r>
            <a:r>
              <a:rPr dirty="0" sz="1500" spc="60">
                <a:solidFill>
                  <a:srgbClr val="44413F"/>
                </a:solidFill>
                <a:latin typeface="Trebuchet MS"/>
                <a:cs typeface="Trebuchet MS"/>
              </a:rPr>
              <a:t>domova</a:t>
            </a:r>
            <a:endParaRPr sz="15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99578" y="2799842"/>
            <a:ext cx="2953385" cy="128079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dirty="0" sz="4000" spc="210">
                <a:solidFill>
                  <a:srgbClr val="44413F"/>
                </a:solidFill>
                <a:latin typeface="Trebuchet MS"/>
                <a:cs typeface="Trebuchet MS"/>
              </a:rPr>
              <a:t>2</a:t>
            </a:r>
            <a:r>
              <a:rPr dirty="0" sz="4000" spc="-1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4000" spc="80">
                <a:solidFill>
                  <a:srgbClr val="44413F"/>
                </a:solidFill>
                <a:latin typeface="Trebuchet MS"/>
                <a:cs typeface="Trebuchet MS"/>
              </a:rPr>
              <a:t>přístupy</a:t>
            </a:r>
            <a:endParaRPr sz="4000">
              <a:latin typeface="Trebuchet MS"/>
              <a:cs typeface="Trebuchet MS"/>
            </a:endParaRPr>
          </a:p>
          <a:p>
            <a:pPr algn="ctr" marL="12065" marR="5080">
              <a:lnSpc>
                <a:spcPct val="104200"/>
              </a:lnSpc>
              <a:spcBef>
                <a:spcPts val="1295"/>
              </a:spcBef>
            </a:pP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porovnání</a:t>
            </a:r>
            <a:r>
              <a:rPr dirty="0" sz="1500" spc="7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80">
                <a:solidFill>
                  <a:srgbClr val="44413F"/>
                </a:solidFill>
                <a:latin typeface="Trebuchet MS"/>
                <a:cs typeface="Trebuchet MS"/>
              </a:rPr>
              <a:t>současných</a:t>
            </a:r>
            <a:r>
              <a:rPr dirty="0" sz="1500" spc="7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55">
                <a:solidFill>
                  <a:srgbClr val="44413F"/>
                </a:solidFill>
                <a:latin typeface="Trebuchet MS"/>
                <a:cs typeface="Trebuchet MS"/>
              </a:rPr>
              <a:t>metod</a:t>
            </a:r>
            <a:r>
              <a:rPr dirty="0" sz="1500" spc="7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25">
                <a:solidFill>
                  <a:srgbClr val="44413F"/>
                </a:solidFill>
                <a:latin typeface="Trebuchet MS"/>
                <a:cs typeface="Trebuchet MS"/>
              </a:rPr>
              <a:t>vs.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inovativní</a:t>
            </a:r>
            <a:r>
              <a:rPr dirty="0" sz="1500" spc="-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přístup</a:t>
            </a:r>
            <a:endParaRPr sz="15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71127" y="4690078"/>
            <a:ext cx="8488045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10" b="1">
                <a:solidFill>
                  <a:srgbClr val="44413F"/>
                </a:solidFill>
                <a:latin typeface="Trebuchet MS"/>
                <a:cs typeface="Trebuchet MS"/>
              </a:rPr>
              <a:t>Projekt</a:t>
            </a:r>
            <a:r>
              <a:rPr dirty="0" sz="1200" spc="1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 b="1">
                <a:solidFill>
                  <a:srgbClr val="44413F"/>
                </a:solidFill>
                <a:latin typeface="Trebuchet MS"/>
                <a:cs typeface="Trebuchet MS"/>
              </a:rPr>
              <a:t>byl</a:t>
            </a:r>
            <a:r>
              <a:rPr dirty="0" sz="1200" spc="1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 b="1">
                <a:solidFill>
                  <a:srgbClr val="44413F"/>
                </a:solidFill>
                <a:latin typeface="Trebuchet MS"/>
                <a:cs typeface="Trebuchet MS"/>
              </a:rPr>
              <a:t>zařazen </a:t>
            </a:r>
            <a:r>
              <a:rPr dirty="0" sz="1200" spc="80" b="1">
                <a:solidFill>
                  <a:srgbClr val="44413F"/>
                </a:solidFill>
                <a:latin typeface="Trebuchet MS"/>
                <a:cs typeface="Trebuchet MS"/>
              </a:rPr>
              <a:t>do</a:t>
            </a:r>
            <a:r>
              <a:rPr dirty="0" sz="1200" spc="1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0" b="1">
                <a:solidFill>
                  <a:srgbClr val="44413F"/>
                </a:solidFill>
                <a:latin typeface="Trebuchet MS"/>
                <a:cs typeface="Trebuchet MS"/>
              </a:rPr>
              <a:t>databáze</a:t>
            </a:r>
            <a:r>
              <a:rPr dirty="0" sz="1200" spc="1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5" b="1">
                <a:solidFill>
                  <a:srgbClr val="44413F"/>
                </a:solidFill>
                <a:latin typeface="Trebuchet MS"/>
                <a:cs typeface="Trebuchet MS"/>
              </a:rPr>
              <a:t>sociálnέ</a:t>
            </a:r>
            <a:r>
              <a:rPr dirty="0" sz="1200" spc="1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 b="1">
                <a:solidFill>
                  <a:srgbClr val="44413F"/>
                </a:solidFill>
                <a:latin typeface="Trebuchet MS"/>
                <a:cs typeface="Trebuchet MS"/>
              </a:rPr>
              <a:t>inovačních</a:t>
            </a:r>
            <a:r>
              <a:rPr dirty="0" sz="1200" spc="2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 b="1">
                <a:solidFill>
                  <a:srgbClr val="44413F"/>
                </a:solidFill>
                <a:latin typeface="Trebuchet MS"/>
                <a:cs typeface="Trebuchet MS"/>
              </a:rPr>
              <a:t>projektů European</a:t>
            </a:r>
            <a:r>
              <a:rPr dirty="0" sz="1200" spc="1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0" b="1">
                <a:solidFill>
                  <a:srgbClr val="44413F"/>
                </a:solidFill>
                <a:latin typeface="Trebuchet MS"/>
                <a:cs typeface="Trebuchet MS"/>
              </a:rPr>
              <a:t>Social</a:t>
            </a:r>
            <a:r>
              <a:rPr dirty="0" sz="1200" spc="1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 b="1">
                <a:solidFill>
                  <a:srgbClr val="44413F"/>
                </a:solidFill>
                <a:latin typeface="Trebuchet MS"/>
                <a:cs typeface="Trebuchet MS"/>
              </a:rPr>
              <a:t>Fund</a:t>
            </a:r>
            <a:r>
              <a:rPr dirty="0" sz="1200" spc="20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 b="1">
                <a:solidFill>
                  <a:srgbClr val="44413F"/>
                </a:solidFill>
                <a:latin typeface="Trebuchet MS"/>
                <a:cs typeface="Trebuchet MS"/>
              </a:rPr>
              <a:t>Plus</a:t>
            </a:r>
            <a:r>
              <a:rPr dirty="0" sz="1200" spc="1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5" b="1">
                <a:solidFill>
                  <a:srgbClr val="44413F"/>
                </a:solidFill>
                <a:latin typeface="Trebuchet MS"/>
                <a:cs typeface="Trebuchet MS"/>
              </a:rPr>
              <a:t>/</a:t>
            </a:r>
            <a:r>
              <a:rPr dirty="0" sz="1200" spc="1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 b="1">
                <a:solidFill>
                  <a:srgbClr val="44413F"/>
                </a:solidFill>
                <a:latin typeface="Trebuchet MS"/>
                <a:cs typeface="Trebuchet MS"/>
              </a:rPr>
              <a:t>European</a:t>
            </a:r>
            <a:r>
              <a:rPr dirty="0" sz="1200" spc="15" b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5" b="1">
                <a:solidFill>
                  <a:srgbClr val="44413F"/>
                </a:solidFill>
                <a:latin typeface="Trebuchet MS"/>
                <a:cs typeface="Trebuchet MS"/>
              </a:rPr>
              <a:t>commission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7466" y="495744"/>
            <a:ext cx="5460365" cy="4445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750" spc="55"/>
              <a:t>Randomized</a:t>
            </a:r>
            <a:r>
              <a:rPr dirty="0" sz="2750" spc="-15"/>
              <a:t> </a:t>
            </a:r>
            <a:r>
              <a:rPr dirty="0" sz="2750"/>
              <a:t>controlled</a:t>
            </a:r>
            <a:r>
              <a:rPr dirty="0" sz="2750" spc="-15"/>
              <a:t> </a:t>
            </a:r>
            <a:r>
              <a:rPr dirty="0" sz="2750" spc="-75"/>
              <a:t>trial</a:t>
            </a:r>
            <a:r>
              <a:rPr dirty="0" sz="2750" spc="-10"/>
              <a:t> (RCT)</a:t>
            </a:r>
            <a:endParaRPr sz="275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62325" y="1209674"/>
            <a:ext cx="4705349" cy="47053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9125" y="1295399"/>
            <a:ext cx="1714500" cy="295275"/>
          </a:xfrm>
          <a:custGeom>
            <a:avLst/>
            <a:gdLst/>
            <a:ahLst/>
            <a:cxnLst/>
            <a:rect l="l" t="t" r="r" b="b"/>
            <a:pathLst>
              <a:path w="1714500" h="295275">
                <a:moveTo>
                  <a:pt x="1676844" y="0"/>
                </a:moveTo>
                <a:lnTo>
                  <a:pt x="37658" y="0"/>
                </a:lnTo>
                <a:lnTo>
                  <a:pt x="32122" y="1104"/>
                </a:lnTo>
                <a:lnTo>
                  <a:pt x="1101" y="32118"/>
                </a:lnTo>
                <a:lnTo>
                  <a:pt x="0" y="37655"/>
                </a:lnTo>
                <a:lnTo>
                  <a:pt x="0" y="251853"/>
                </a:lnTo>
                <a:lnTo>
                  <a:pt x="0" y="257619"/>
                </a:lnTo>
                <a:lnTo>
                  <a:pt x="21480" y="289763"/>
                </a:lnTo>
                <a:lnTo>
                  <a:pt x="37658" y="295275"/>
                </a:lnTo>
                <a:lnTo>
                  <a:pt x="1676844" y="295275"/>
                </a:lnTo>
                <a:lnTo>
                  <a:pt x="1708988" y="273786"/>
                </a:lnTo>
                <a:lnTo>
                  <a:pt x="1714500" y="257619"/>
                </a:lnTo>
                <a:lnTo>
                  <a:pt x="1714500" y="37655"/>
                </a:lnTo>
                <a:lnTo>
                  <a:pt x="1693024" y="5511"/>
                </a:lnTo>
                <a:lnTo>
                  <a:pt x="1682381" y="1104"/>
                </a:lnTo>
                <a:lnTo>
                  <a:pt x="1676844" y="0"/>
                </a:lnTo>
                <a:close/>
              </a:path>
            </a:pathLst>
          </a:custGeom>
          <a:solidFill>
            <a:srgbClr val="F7EDD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700485" y="1339659"/>
            <a:ext cx="1551305" cy="1746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>
                <a:solidFill>
                  <a:srgbClr val="44413F"/>
                </a:solidFill>
                <a:latin typeface="Trebuchet MS"/>
                <a:cs typeface="Trebuchet MS"/>
              </a:rPr>
              <a:t>Z</a:t>
            </a:r>
            <a:r>
              <a:rPr dirty="0" sz="950" spc="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>
                <a:solidFill>
                  <a:srgbClr val="44413F"/>
                </a:solidFill>
                <a:latin typeface="Trebuchet MS"/>
                <a:cs typeface="Trebuchet MS"/>
              </a:rPr>
              <a:t>PRAXE</a:t>
            </a:r>
            <a:r>
              <a:rPr dirty="0" sz="950" spc="70">
                <a:solidFill>
                  <a:srgbClr val="44413F"/>
                </a:solidFill>
                <a:latin typeface="Trebuchet MS"/>
                <a:cs typeface="Trebuchet MS"/>
              </a:rPr>
              <a:t> NEW </a:t>
            </a:r>
            <a:r>
              <a:rPr dirty="0" sz="950">
                <a:solidFill>
                  <a:srgbClr val="44413F"/>
                </a:solidFill>
                <a:latin typeface="Trebuchet MS"/>
                <a:cs typeface="Trebuchet MS"/>
              </a:rPr>
              <a:t>LEAF</a:t>
            </a:r>
            <a:r>
              <a:rPr dirty="0" sz="95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55">
                <a:solidFill>
                  <a:srgbClr val="44413F"/>
                </a:solidFill>
                <a:latin typeface="Trebuchet MS"/>
                <a:cs typeface="Trebuchet MS"/>
              </a:rPr>
              <a:t>ČESKO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607466" y="1609502"/>
            <a:ext cx="7878445" cy="4908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65"/>
              <a:t>Pέt</a:t>
            </a:r>
            <a:r>
              <a:rPr dirty="0" spc="-10"/>
              <a:t> principů,</a:t>
            </a:r>
            <a:r>
              <a:rPr dirty="0"/>
              <a:t> </a:t>
            </a:r>
            <a:r>
              <a:rPr dirty="0" spc="60"/>
              <a:t>ktєrέ</a:t>
            </a:r>
            <a:r>
              <a:rPr dirty="0"/>
              <a:t> prokazatєlnέ</a:t>
            </a:r>
            <a:r>
              <a:rPr dirty="0" spc="5"/>
              <a:t> </a:t>
            </a:r>
            <a:r>
              <a:rPr dirty="0" spc="-10"/>
              <a:t>zarungovaly</a:t>
            </a:r>
          </a:p>
        </p:txBody>
      </p:sp>
      <p:sp>
        <p:nvSpPr>
          <p:cNvPr id="5" name="object 5"/>
          <p:cNvSpPr/>
          <p:nvPr/>
        </p:nvSpPr>
        <p:spPr>
          <a:xfrm>
            <a:off x="619125" y="2609849"/>
            <a:ext cx="3295650" cy="19050"/>
          </a:xfrm>
          <a:custGeom>
            <a:avLst/>
            <a:gdLst/>
            <a:ahLst/>
            <a:cxnLst/>
            <a:rect l="l" t="t" r="r" b="b"/>
            <a:pathLst>
              <a:path w="3295650" h="19050">
                <a:moveTo>
                  <a:pt x="3295650" y="0"/>
                </a:moveTo>
                <a:lnTo>
                  <a:pt x="0" y="0"/>
                </a:lnTo>
                <a:lnTo>
                  <a:pt x="0" y="19050"/>
                </a:lnTo>
                <a:lnTo>
                  <a:pt x="3295650" y="19050"/>
                </a:lnTo>
                <a:lnTo>
                  <a:pt x="32956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07466" y="2708211"/>
            <a:ext cx="3014980" cy="8216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 spc="55">
                <a:solidFill>
                  <a:srgbClr val="44413F"/>
                </a:solidFill>
                <a:latin typeface="Trebuchet MS"/>
                <a:cs typeface="Trebuchet MS"/>
              </a:rPr>
              <a:t>Důvέra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místo</a:t>
            </a:r>
            <a:r>
              <a:rPr dirty="0" sz="1500" spc="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kontroly</a:t>
            </a:r>
            <a:endParaRPr sz="1500">
              <a:latin typeface="Trebuchet MS"/>
              <a:cs typeface="Trebuchet MS"/>
            </a:endParaRPr>
          </a:p>
          <a:p>
            <a:pPr marL="12700" marR="5080">
              <a:lnSpc>
                <a:spcPct val="135400"/>
              </a:lnSpc>
              <a:spcBef>
                <a:spcPts val="540"/>
              </a:spcBef>
            </a:pP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Zmέna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vyrůstající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z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vize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budoucnosti,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ne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50">
                <a:solidFill>
                  <a:srgbClr val="44413F"/>
                </a:solidFill>
                <a:latin typeface="Trebuchet MS"/>
                <a:cs typeface="Trebuchet MS"/>
              </a:rPr>
              <a:t>z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hrozby</a:t>
            </a:r>
            <a:r>
              <a:rPr dirty="0" sz="1200" spc="1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sankce.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067175" y="2609849"/>
            <a:ext cx="3295650" cy="19050"/>
          </a:xfrm>
          <a:custGeom>
            <a:avLst/>
            <a:gdLst/>
            <a:ahLst/>
            <a:cxnLst/>
            <a:rect l="l" t="t" r="r" b="b"/>
            <a:pathLst>
              <a:path w="3295650" h="19050">
                <a:moveTo>
                  <a:pt x="3295650" y="0"/>
                </a:moveTo>
                <a:lnTo>
                  <a:pt x="0" y="0"/>
                </a:lnTo>
                <a:lnTo>
                  <a:pt x="0" y="19050"/>
                </a:lnTo>
                <a:lnTo>
                  <a:pt x="3295650" y="19050"/>
                </a:lnTo>
                <a:lnTo>
                  <a:pt x="32956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4055668" y="2708211"/>
            <a:ext cx="3208655" cy="57404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Přístup</a:t>
            </a:r>
            <a:r>
              <a:rPr dirty="0" sz="1500" spc="1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orientovaný</a:t>
            </a:r>
            <a:r>
              <a:rPr dirty="0" sz="1500" spc="1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na</a:t>
            </a:r>
            <a:r>
              <a:rPr dirty="0" sz="1500" spc="1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človέka</a:t>
            </a:r>
            <a:endParaRPr sz="1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50"/>
              </a:spcBef>
            </a:pP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Přesun</a:t>
            </a:r>
            <a:r>
              <a:rPr dirty="0" sz="1200" spc="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pozornosti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k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rozvojovému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potenciálu.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07466" y="2346928"/>
            <a:ext cx="7118350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460750" algn="l"/>
                <a:tab pos="6908800" algn="l"/>
              </a:tabLst>
            </a:pPr>
            <a:r>
              <a:rPr dirty="0" sz="1200" spc="-25">
                <a:solidFill>
                  <a:srgbClr val="44413F"/>
                </a:solidFill>
                <a:latin typeface="Arial MT"/>
                <a:cs typeface="Arial MT"/>
              </a:rPr>
              <a:t>01</a:t>
            </a:r>
            <a:r>
              <a:rPr dirty="0" sz="1200">
                <a:solidFill>
                  <a:srgbClr val="44413F"/>
                </a:solidFill>
                <a:latin typeface="Arial MT"/>
                <a:cs typeface="Arial MT"/>
              </a:rPr>
              <a:t>	</a:t>
            </a:r>
            <a:r>
              <a:rPr dirty="0" sz="1200" spc="70">
                <a:solidFill>
                  <a:srgbClr val="44413F"/>
                </a:solidFill>
                <a:latin typeface="Arial MT"/>
                <a:cs typeface="Arial MT"/>
              </a:rPr>
              <a:t>02</a:t>
            </a:r>
            <a:r>
              <a:rPr dirty="0" sz="1200">
                <a:solidFill>
                  <a:srgbClr val="44413F"/>
                </a:solidFill>
                <a:latin typeface="Arial MT"/>
                <a:cs typeface="Arial MT"/>
              </a:rPr>
              <a:t>	</a:t>
            </a:r>
            <a:r>
              <a:rPr dirty="0" sz="1200" spc="80">
                <a:solidFill>
                  <a:srgbClr val="44413F"/>
                </a:solidFill>
                <a:latin typeface="Arial MT"/>
                <a:cs typeface="Arial MT"/>
              </a:rPr>
              <a:t>03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515225" y="2609849"/>
            <a:ext cx="3295650" cy="19050"/>
          </a:xfrm>
          <a:custGeom>
            <a:avLst/>
            <a:gdLst/>
            <a:ahLst/>
            <a:cxnLst/>
            <a:rect l="l" t="t" r="r" b="b"/>
            <a:pathLst>
              <a:path w="3295650" h="19050">
                <a:moveTo>
                  <a:pt x="3295650" y="0"/>
                </a:moveTo>
                <a:lnTo>
                  <a:pt x="0" y="0"/>
                </a:lnTo>
                <a:lnTo>
                  <a:pt x="0" y="19050"/>
                </a:lnTo>
                <a:lnTo>
                  <a:pt x="3295650" y="19050"/>
                </a:lnTo>
                <a:lnTo>
                  <a:pt x="32956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7503858" y="2708211"/>
            <a:ext cx="2486025" cy="8216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Relační</a:t>
            </a:r>
            <a:r>
              <a:rPr dirty="0" sz="1500" spc="-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kontinuita</a:t>
            </a:r>
            <a:endParaRPr sz="1500">
              <a:latin typeface="Trebuchet MS"/>
              <a:cs typeface="Trebuchet MS"/>
            </a:endParaRPr>
          </a:p>
          <a:p>
            <a:pPr marL="12700" marR="5080">
              <a:lnSpc>
                <a:spcPct val="135400"/>
              </a:lnSpc>
              <a:spcBef>
                <a:spcPts val="540"/>
              </a:spcBef>
            </a:pP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Dlouhodobý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kontakt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jako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prostor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50">
                <a:solidFill>
                  <a:srgbClr val="44413F"/>
                </a:solidFill>
                <a:latin typeface="Trebuchet MS"/>
                <a:cs typeface="Trebuchet MS"/>
              </a:rPr>
              <a:t>k 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postupnému</a:t>
            </a:r>
            <a:r>
              <a:rPr dirty="0" sz="1200" spc="114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budování</a:t>
            </a:r>
            <a:r>
              <a:rPr dirty="0" sz="1200" spc="1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vztahu.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07466" y="3804253"/>
            <a:ext cx="223520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85">
                <a:solidFill>
                  <a:srgbClr val="44413F"/>
                </a:solidFill>
                <a:latin typeface="Arial MT"/>
                <a:cs typeface="Arial MT"/>
              </a:rPr>
              <a:t>04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19125" y="4076700"/>
            <a:ext cx="5019675" cy="19050"/>
          </a:xfrm>
          <a:custGeom>
            <a:avLst/>
            <a:gdLst/>
            <a:ahLst/>
            <a:cxnLst/>
            <a:rect l="l" t="t" r="r" b="b"/>
            <a:pathLst>
              <a:path w="5019675" h="19050">
                <a:moveTo>
                  <a:pt x="5019675" y="0"/>
                </a:moveTo>
                <a:lnTo>
                  <a:pt x="0" y="0"/>
                </a:lnTo>
                <a:lnTo>
                  <a:pt x="0" y="19050"/>
                </a:lnTo>
                <a:lnTo>
                  <a:pt x="5019675" y="19050"/>
                </a:lnTo>
                <a:lnTo>
                  <a:pt x="5019675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607466" y="4165536"/>
            <a:ext cx="4814570" cy="8216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Nízký</a:t>
            </a:r>
            <a:r>
              <a:rPr dirty="0" sz="15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50">
                <a:solidFill>
                  <a:srgbClr val="44413F"/>
                </a:solidFill>
                <a:latin typeface="Trebuchet MS"/>
                <a:cs typeface="Trebuchet MS"/>
              </a:rPr>
              <a:t>caseload</a:t>
            </a:r>
            <a:endParaRPr sz="1500">
              <a:latin typeface="Trebuchet MS"/>
              <a:cs typeface="Trebuchet MS"/>
            </a:endParaRPr>
          </a:p>
          <a:p>
            <a:pPr marL="12700" marR="5080">
              <a:lnSpc>
                <a:spcPct val="135400"/>
              </a:lnSpc>
              <a:spcBef>
                <a:spcPts val="540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Dostatek</a:t>
            </a: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času</a:t>
            </a: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pozornosti.</a:t>
            </a: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Nezahlcení</a:t>
            </a: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počtem</a:t>
            </a: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5">
                <a:solidFill>
                  <a:srgbClr val="44413F"/>
                </a:solidFill>
                <a:latin typeface="Trebuchet MS"/>
                <a:cs typeface="Trebuchet MS"/>
              </a:rPr>
              <a:t>klientů.</a:t>
            </a: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Prostor</a:t>
            </a:r>
            <a:r>
              <a:rPr dirty="0" sz="1200" spc="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5">
                <a:solidFill>
                  <a:srgbClr val="44413F"/>
                </a:solidFill>
                <a:latin typeface="Trebuchet MS"/>
                <a:cs typeface="Trebuchet MS"/>
              </a:rPr>
              <a:t>pro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přípravu,</a:t>
            </a:r>
            <a:r>
              <a:rPr dirty="0" sz="12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průbέh</a:t>
            </a:r>
            <a:r>
              <a:rPr dirty="0" sz="12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komunikace</a:t>
            </a:r>
            <a:r>
              <a:rPr dirty="0" sz="12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i</a:t>
            </a:r>
            <a:r>
              <a:rPr dirty="0" sz="12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reflexi.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779693" y="3804253"/>
            <a:ext cx="225425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95">
                <a:solidFill>
                  <a:srgbClr val="44413F"/>
                </a:solidFill>
                <a:latin typeface="Arial MT"/>
                <a:cs typeface="Arial MT"/>
              </a:rPr>
              <a:t>05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791200" y="4076700"/>
            <a:ext cx="5019675" cy="19050"/>
          </a:xfrm>
          <a:custGeom>
            <a:avLst/>
            <a:gdLst/>
            <a:ahLst/>
            <a:cxnLst/>
            <a:rect l="l" t="t" r="r" b="b"/>
            <a:pathLst>
              <a:path w="5019675" h="19050">
                <a:moveTo>
                  <a:pt x="5019675" y="0"/>
                </a:moveTo>
                <a:lnTo>
                  <a:pt x="0" y="0"/>
                </a:lnTo>
                <a:lnTo>
                  <a:pt x="0" y="19050"/>
                </a:lnTo>
                <a:lnTo>
                  <a:pt x="5019675" y="19050"/>
                </a:lnTo>
                <a:lnTo>
                  <a:pt x="5019675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5779693" y="4165536"/>
            <a:ext cx="4667250" cy="8216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 spc="100">
                <a:solidFill>
                  <a:srgbClr val="44413F"/>
                </a:solidFill>
                <a:latin typeface="Trebuchet MS"/>
                <a:cs typeface="Trebuchet MS"/>
              </a:rPr>
              <a:t>}ádné</a:t>
            </a:r>
            <a:r>
              <a:rPr dirty="0" sz="1500" spc="-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zatížení</a:t>
            </a:r>
            <a:r>
              <a:rPr dirty="0" sz="1500" spc="-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byrokracií</a:t>
            </a:r>
            <a:endParaRPr sz="1500">
              <a:latin typeface="Trebuchet MS"/>
              <a:cs typeface="Trebuchet MS"/>
            </a:endParaRPr>
          </a:p>
          <a:p>
            <a:pPr marL="12700" marR="5080">
              <a:lnSpc>
                <a:spcPct val="135400"/>
              </a:lnSpc>
              <a:spcBef>
                <a:spcPts val="540"/>
              </a:spcBef>
            </a:pPr>
            <a:r>
              <a:rPr dirty="0" sz="1200" spc="80">
                <a:solidFill>
                  <a:srgbClr val="44413F"/>
                </a:solidFill>
                <a:latin typeface="Trebuchet MS"/>
                <a:cs typeface="Trebuchet MS"/>
              </a:rPr>
              <a:t>}ádná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byrokracie</a:t>
            </a:r>
            <a:r>
              <a:rPr dirty="0" sz="1200" spc="8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vyžadovaná</a:t>
            </a:r>
            <a:r>
              <a:rPr dirty="0" sz="1200" spc="8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současným</a:t>
            </a:r>
            <a:r>
              <a:rPr dirty="0" sz="1200" spc="8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systémem,</a:t>
            </a:r>
            <a:r>
              <a:rPr dirty="0" sz="1200" spc="8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individuální </a:t>
            </a:r>
            <a:r>
              <a:rPr dirty="0" sz="1200" spc="-20">
                <a:solidFill>
                  <a:srgbClr val="44413F"/>
                </a:solidFill>
                <a:latin typeface="Trebuchet MS"/>
                <a:cs typeface="Trebuchet MS"/>
              </a:rPr>
              <a:t>plány,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cíle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zápisy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pro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zápisy.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9125" y="1171574"/>
            <a:ext cx="1704975" cy="295275"/>
          </a:xfrm>
          <a:custGeom>
            <a:avLst/>
            <a:gdLst/>
            <a:ahLst/>
            <a:cxnLst/>
            <a:rect l="l" t="t" r="r" b="b"/>
            <a:pathLst>
              <a:path w="1704975" h="295275">
                <a:moveTo>
                  <a:pt x="1667319" y="0"/>
                </a:moveTo>
                <a:lnTo>
                  <a:pt x="37658" y="0"/>
                </a:lnTo>
                <a:lnTo>
                  <a:pt x="32122" y="1104"/>
                </a:lnTo>
                <a:lnTo>
                  <a:pt x="1101" y="32118"/>
                </a:lnTo>
                <a:lnTo>
                  <a:pt x="0" y="37655"/>
                </a:lnTo>
                <a:lnTo>
                  <a:pt x="0" y="251853"/>
                </a:lnTo>
                <a:lnTo>
                  <a:pt x="0" y="257619"/>
                </a:lnTo>
                <a:lnTo>
                  <a:pt x="21480" y="289763"/>
                </a:lnTo>
                <a:lnTo>
                  <a:pt x="37658" y="295275"/>
                </a:lnTo>
                <a:lnTo>
                  <a:pt x="1667319" y="295275"/>
                </a:lnTo>
                <a:lnTo>
                  <a:pt x="1699463" y="273786"/>
                </a:lnTo>
                <a:lnTo>
                  <a:pt x="1704975" y="257619"/>
                </a:lnTo>
                <a:lnTo>
                  <a:pt x="1704975" y="37655"/>
                </a:lnTo>
                <a:lnTo>
                  <a:pt x="1683499" y="5511"/>
                </a:lnTo>
                <a:lnTo>
                  <a:pt x="1672856" y="1104"/>
                </a:lnTo>
                <a:lnTo>
                  <a:pt x="1667319" y="0"/>
                </a:lnTo>
                <a:close/>
              </a:path>
            </a:pathLst>
          </a:custGeom>
          <a:solidFill>
            <a:srgbClr val="F7EDD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700485" y="1215834"/>
            <a:ext cx="1539240" cy="1746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20">
                <a:solidFill>
                  <a:srgbClr val="44413F"/>
                </a:solidFill>
                <a:latin typeface="Trebuchet MS"/>
                <a:cs typeface="Trebuchet MS"/>
              </a:rPr>
              <a:t>TEORETICKÁ</a:t>
            </a:r>
            <a:r>
              <a:rPr dirty="0" sz="950" spc="1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45">
                <a:solidFill>
                  <a:srgbClr val="44413F"/>
                </a:solidFill>
                <a:latin typeface="Trebuchet MS"/>
                <a:cs typeface="Trebuchet MS"/>
              </a:rPr>
              <a:t>VÝCHODISKA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92424" rIns="0" bIns="0" rtlCol="0" vert="horz">
            <a:spAutoFit/>
          </a:bodyPr>
          <a:lstStyle/>
          <a:p>
            <a:pPr marL="22225">
              <a:lnSpc>
                <a:spcPct val="100000"/>
              </a:lnSpc>
              <a:spcBef>
                <a:spcPts val="100"/>
              </a:spcBef>
            </a:pPr>
            <a:r>
              <a:rPr dirty="0" spc="95"/>
              <a:t>Dva</a:t>
            </a:r>
            <a:r>
              <a:rPr dirty="0" spc="-125"/>
              <a:t> </a:t>
            </a:r>
            <a:r>
              <a:rPr dirty="0" spc="-40"/>
              <a:t>pilířє</a:t>
            </a:r>
            <a:r>
              <a:rPr dirty="0" spc="-114"/>
              <a:t> </a:t>
            </a:r>
            <a:r>
              <a:rPr dirty="0" spc="425"/>
              <a:t>—</a:t>
            </a:r>
            <a:r>
              <a:rPr dirty="0" spc="-120"/>
              <a:t> </a:t>
            </a:r>
            <a:r>
              <a:rPr dirty="0" spc="60"/>
              <a:t>jєdєn</a:t>
            </a:r>
            <a:r>
              <a:rPr dirty="0" spc="-114"/>
              <a:t> </a:t>
            </a:r>
            <a:r>
              <a:rPr dirty="0" spc="114"/>
              <a:t>nový</a:t>
            </a:r>
            <a:r>
              <a:rPr dirty="0" spc="-114"/>
              <a:t> </a:t>
            </a:r>
            <a:r>
              <a:rPr dirty="0" spc="45"/>
              <a:t>přístup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619125" y="2238374"/>
            <a:ext cx="3295650" cy="2609850"/>
            <a:chOff x="619125" y="2238374"/>
            <a:chExt cx="3295650" cy="2609850"/>
          </a:xfrm>
        </p:grpSpPr>
        <p:sp>
          <p:nvSpPr>
            <p:cNvPr id="6" name="object 6"/>
            <p:cNvSpPr/>
            <p:nvPr/>
          </p:nvSpPr>
          <p:spPr>
            <a:xfrm>
              <a:off x="623887" y="2243137"/>
              <a:ext cx="3286125" cy="2600325"/>
            </a:xfrm>
            <a:custGeom>
              <a:avLst/>
              <a:gdLst/>
              <a:ahLst/>
              <a:cxnLst/>
              <a:rect l="l" t="t" r="r" b="b"/>
              <a:pathLst>
                <a:path w="3286125" h="2600325">
                  <a:moveTo>
                    <a:pt x="3243186" y="0"/>
                  </a:moveTo>
                  <a:lnTo>
                    <a:pt x="42942" y="0"/>
                  </a:lnTo>
                  <a:lnTo>
                    <a:pt x="36626" y="1257"/>
                  </a:lnTo>
                  <a:lnTo>
                    <a:pt x="6280" y="24498"/>
                  </a:lnTo>
                  <a:lnTo>
                    <a:pt x="0" y="42938"/>
                  </a:lnTo>
                  <a:lnTo>
                    <a:pt x="0" y="2550820"/>
                  </a:lnTo>
                  <a:lnTo>
                    <a:pt x="0" y="2557373"/>
                  </a:lnTo>
                  <a:lnTo>
                    <a:pt x="19143" y="2590469"/>
                  </a:lnTo>
                  <a:lnTo>
                    <a:pt x="42942" y="2600325"/>
                  </a:lnTo>
                  <a:lnTo>
                    <a:pt x="3243186" y="2600325"/>
                  </a:lnTo>
                  <a:lnTo>
                    <a:pt x="3276269" y="2581186"/>
                  </a:lnTo>
                  <a:lnTo>
                    <a:pt x="3286125" y="2557373"/>
                  </a:lnTo>
                  <a:lnTo>
                    <a:pt x="3286125" y="42938"/>
                  </a:lnTo>
                  <a:lnTo>
                    <a:pt x="3266986" y="9855"/>
                  </a:lnTo>
                  <a:lnTo>
                    <a:pt x="3249498" y="1257"/>
                  </a:lnTo>
                  <a:lnTo>
                    <a:pt x="3243186" y="0"/>
                  </a:lnTo>
                  <a:close/>
                </a:path>
              </a:pathLst>
            </a:custGeom>
            <a:solidFill>
              <a:srgbClr val="F7ED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23887" y="2243137"/>
              <a:ext cx="3286125" cy="2600325"/>
            </a:xfrm>
            <a:custGeom>
              <a:avLst/>
              <a:gdLst/>
              <a:ahLst/>
              <a:cxnLst/>
              <a:rect l="l" t="t" r="r" b="b"/>
              <a:pathLst>
                <a:path w="3286125" h="2600325">
                  <a:moveTo>
                    <a:pt x="0" y="2550820"/>
                  </a:moveTo>
                  <a:lnTo>
                    <a:pt x="0" y="49504"/>
                  </a:lnTo>
                  <a:lnTo>
                    <a:pt x="0" y="42938"/>
                  </a:lnTo>
                  <a:lnTo>
                    <a:pt x="1254" y="36626"/>
                  </a:lnTo>
                  <a:lnTo>
                    <a:pt x="3770" y="30556"/>
                  </a:lnTo>
                  <a:lnTo>
                    <a:pt x="6280" y="24498"/>
                  </a:lnTo>
                  <a:lnTo>
                    <a:pt x="9857" y="19138"/>
                  </a:lnTo>
                  <a:lnTo>
                    <a:pt x="14500" y="14503"/>
                  </a:lnTo>
                  <a:lnTo>
                    <a:pt x="19143" y="9855"/>
                  </a:lnTo>
                  <a:lnTo>
                    <a:pt x="24497" y="6286"/>
                  </a:lnTo>
                  <a:lnTo>
                    <a:pt x="30563" y="3771"/>
                  </a:lnTo>
                  <a:lnTo>
                    <a:pt x="36626" y="1257"/>
                  </a:lnTo>
                  <a:lnTo>
                    <a:pt x="42942" y="0"/>
                  </a:lnTo>
                  <a:lnTo>
                    <a:pt x="49509" y="0"/>
                  </a:lnTo>
                  <a:lnTo>
                    <a:pt x="3236620" y="0"/>
                  </a:lnTo>
                  <a:lnTo>
                    <a:pt x="3243186" y="0"/>
                  </a:lnTo>
                  <a:lnTo>
                    <a:pt x="3249498" y="1257"/>
                  </a:lnTo>
                  <a:lnTo>
                    <a:pt x="3255556" y="3771"/>
                  </a:lnTo>
                  <a:lnTo>
                    <a:pt x="3261626" y="6286"/>
                  </a:lnTo>
                  <a:lnTo>
                    <a:pt x="3266986" y="9855"/>
                  </a:lnTo>
                  <a:lnTo>
                    <a:pt x="3271621" y="14503"/>
                  </a:lnTo>
                  <a:lnTo>
                    <a:pt x="3276269" y="19138"/>
                  </a:lnTo>
                  <a:lnTo>
                    <a:pt x="3279838" y="24498"/>
                  </a:lnTo>
                  <a:lnTo>
                    <a:pt x="3282353" y="30556"/>
                  </a:lnTo>
                  <a:lnTo>
                    <a:pt x="3284867" y="36626"/>
                  </a:lnTo>
                  <a:lnTo>
                    <a:pt x="3286125" y="42938"/>
                  </a:lnTo>
                  <a:lnTo>
                    <a:pt x="3286125" y="49504"/>
                  </a:lnTo>
                  <a:lnTo>
                    <a:pt x="3286125" y="2550820"/>
                  </a:lnTo>
                  <a:lnTo>
                    <a:pt x="3286125" y="2557373"/>
                  </a:lnTo>
                  <a:lnTo>
                    <a:pt x="3284867" y="2563698"/>
                  </a:lnTo>
                  <a:lnTo>
                    <a:pt x="3282353" y="2569756"/>
                  </a:lnTo>
                  <a:lnTo>
                    <a:pt x="3279838" y="2575826"/>
                  </a:lnTo>
                  <a:lnTo>
                    <a:pt x="3276269" y="2581186"/>
                  </a:lnTo>
                  <a:lnTo>
                    <a:pt x="3271621" y="2585821"/>
                  </a:lnTo>
                  <a:lnTo>
                    <a:pt x="3266986" y="2590469"/>
                  </a:lnTo>
                  <a:lnTo>
                    <a:pt x="3261626" y="2594038"/>
                  </a:lnTo>
                  <a:lnTo>
                    <a:pt x="3255556" y="2596553"/>
                  </a:lnTo>
                  <a:lnTo>
                    <a:pt x="3249498" y="2599067"/>
                  </a:lnTo>
                  <a:lnTo>
                    <a:pt x="3243186" y="2600325"/>
                  </a:lnTo>
                  <a:lnTo>
                    <a:pt x="3236620" y="2600325"/>
                  </a:lnTo>
                  <a:lnTo>
                    <a:pt x="49509" y="2600325"/>
                  </a:lnTo>
                  <a:lnTo>
                    <a:pt x="42942" y="2600325"/>
                  </a:lnTo>
                  <a:lnTo>
                    <a:pt x="36626" y="2599067"/>
                  </a:lnTo>
                  <a:lnTo>
                    <a:pt x="30563" y="2596553"/>
                  </a:lnTo>
                  <a:lnTo>
                    <a:pt x="24497" y="2594038"/>
                  </a:lnTo>
                  <a:lnTo>
                    <a:pt x="19143" y="2590469"/>
                  </a:lnTo>
                  <a:lnTo>
                    <a:pt x="14500" y="2585821"/>
                  </a:lnTo>
                  <a:lnTo>
                    <a:pt x="9857" y="2581186"/>
                  </a:lnTo>
                  <a:lnTo>
                    <a:pt x="6280" y="2575826"/>
                  </a:lnTo>
                  <a:lnTo>
                    <a:pt x="3770" y="2569756"/>
                  </a:lnTo>
                  <a:lnTo>
                    <a:pt x="1254" y="2563698"/>
                  </a:lnTo>
                  <a:lnTo>
                    <a:pt x="0" y="2557373"/>
                  </a:lnTo>
                  <a:lnTo>
                    <a:pt x="0" y="2550820"/>
                  </a:lnTo>
                  <a:close/>
                </a:path>
              </a:pathLst>
            </a:custGeom>
            <a:ln w="9525">
              <a:solidFill>
                <a:srgbClr val="DDD3B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809625" y="3190887"/>
              <a:ext cx="47625" cy="895350"/>
            </a:xfrm>
            <a:custGeom>
              <a:avLst/>
              <a:gdLst/>
              <a:ahLst/>
              <a:cxnLst/>
              <a:rect l="l" t="t" r="r" b="b"/>
              <a:pathLst>
                <a:path w="47625" h="895350">
                  <a:moveTo>
                    <a:pt x="47625" y="868362"/>
                  </a:moveTo>
                  <a:lnTo>
                    <a:pt x="26962" y="847712"/>
                  </a:lnTo>
                  <a:lnTo>
                    <a:pt x="20650" y="847712"/>
                  </a:lnTo>
                  <a:lnTo>
                    <a:pt x="0" y="868362"/>
                  </a:lnTo>
                  <a:lnTo>
                    <a:pt x="0" y="874687"/>
                  </a:lnTo>
                  <a:lnTo>
                    <a:pt x="20650" y="895337"/>
                  </a:lnTo>
                  <a:lnTo>
                    <a:pt x="26962" y="895337"/>
                  </a:lnTo>
                  <a:lnTo>
                    <a:pt x="47625" y="874687"/>
                  </a:lnTo>
                  <a:lnTo>
                    <a:pt x="47625" y="871524"/>
                  </a:lnTo>
                  <a:lnTo>
                    <a:pt x="47625" y="868362"/>
                  </a:lnTo>
                  <a:close/>
                </a:path>
                <a:path w="47625" h="895350">
                  <a:moveTo>
                    <a:pt x="47625" y="315912"/>
                  </a:moveTo>
                  <a:lnTo>
                    <a:pt x="26962" y="295275"/>
                  </a:lnTo>
                  <a:lnTo>
                    <a:pt x="20650" y="295275"/>
                  </a:lnTo>
                  <a:lnTo>
                    <a:pt x="0" y="315912"/>
                  </a:lnTo>
                  <a:lnTo>
                    <a:pt x="0" y="322237"/>
                  </a:lnTo>
                  <a:lnTo>
                    <a:pt x="20650" y="342900"/>
                  </a:lnTo>
                  <a:lnTo>
                    <a:pt x="26962" y="342900"/>
                  </a:lnTo>
                  <a:lnTo>
                    <a:pt x="47625" y="322237"/>
                  </a:lnTo>
                  <a:lnTo>
                    <a:pt x="47625" y="319087"/>
                  </a:lnTo>
                  <a:lnTo>
                    <a:pt x="47625" y="315912"/>
                  </a:lnTo>
                  <a:close/>
                </a:path>
                <a:path w="47625" h="895350">
                  <a:moveTo>
                    <a:pt x="47625" y="20637"/>
                  </a:moveTo>
                  <a:lnTo>
                    <a:pt x="26962" y="0"/>
                  </a:lnTo>
                  <a:lnTo>
                    <a:pt x="20650" y="0"/>
                  </a:lnTo>
                  <a:lnTo>
                    <a:pt x="0" y="20637"/>
                  </a:lnTo>
                  <a:lnTo>
                    <a:pt x="0" y="26962"/>
                  </a:lnTo>
                  <a:lnTo>
                    <a:pt x="20650" y="47625"/>
                  </a:lnTo>
                  <a:lnTo>
                    <a:pt x="26962" y="47625"/>
                  </a:lnTo>
                  <a:lnTo>
                    <a:pt x="47625" y="26962"/>
                  </a:lnTo>
                  <a:lnTo>
                    <a:pt x="47625" y="23812"/>
                  </a:lnTo>
                  <a:lnTo>
                    <a:pt x="47625" y="20637"/>
                  </a:lnTo>
                  <a:close/>
                </a:path>
              </a:pathLst>
            </a:custGeom>
            <a:solidFill>
              <a:srgbClr val="44413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771922" y="2384361"/>
            <a:ext cx="2831465" cy="176466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PILÍY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I</a:t>
            </a:r>
            <a:r>
              <a:rPr dirty="0" sz="15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254">
                <a:solidFill>
                  <a:srgbClr val="44413F"/>
                </a:solidFill>
                <a:latin typeface="Trebuchet MS"/>
                <a:cs typeface="Trebuchet MS"/>
              </a:rPr>
              <a:t>·</a:t>
            </a:r>
            <a:r>
              <a:rPr dirty="0" sz="15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Relational</a:t>
            </a:r>
            <a:r>
              <a:rPr dirty="0" sz="15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Social</a:t>
            </a:r>
            <a:r>
              <a:rPr dirty="0" sz="15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20">
                <a:solidFill>
                  <a:srgbClr val="44413F"/>
                </a:solidFill>
                <a:latin typeface="Trebuchet MS"/>
                <a:cs typeface="Trebuchet MS"/>
              </a:rPr>
              <a:t>Work</a:t>
            </a:r>
            <a:endParaRPr sz="1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dirty="0" sz="1250" spc="-30" i="1">
                <a:solidFill>
                  <a:srgbClr val="44413F"/>
                </a:solidFill>
                <a:latin typeface="Trebuchet MS"/>
                <a:cs typeface="Trebuchet MS"/>
              </a:rPr>
              <a:t>Ruch,</a:t>
            </a:r>
            <a:r>
              <a:rPr dirty="0" sz="1250" spc="-60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50" spc="-25" i="1">
                <a:solidFill>
                  <a:srgbClr val="44413F"/>
                </a:solidFill>
                <a:latin typeface="Trebuchet MS"/>
                <a:cs typeface="Trebuchet MS"/>
              </a:rPr>
              <a:t>Turney</a:t>
            </a:r>
            <a:r>
              <a:rPr dirty="0" sz="1250" spc="-55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50" i="1">
                <a:solidFill>
                  <a:srgbClr val="44413F"/>
                </a:solidFill>
                <a:latin typeface="Trebuchet MS"/>
                <a:cs typeface="Trebuchet MS"/>
              </a:rPr>
              <a:t>&amp;</a:t>
            </a:r>
            <a:r>
              <a:rPr dirty="0" sz="1250" spc="-55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50" i="1">
                <a:solidFill>
                  <a:srgbClr val="44413F"/>
                </a:solidFill>
                <a:latin typeface="Trebuchet MS"/>
                <a:cs typeface="Trebuchet MS"/>
              </a:rPr>
              <a:t>Ward</a:t>
            </a:r>
            <a:r>
              <a:rPr dirty="0" sz="1250" spc="-55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50" spc="-10" i="1">
                <a:solidFill>
                  <a:srgbClr val="44413F"/>
                </a:solidFill>
                <a:latin typeface="Trebuchet MS"/>
                <a:cs typeface="Trebuchet MS"/>
              </a:rPr>
              <a:t>(2018)</a:t>
            </a:r>
            <a:endParaRPr sz="1250">
              <a:latin typeface="Trebuchet MS"/>
              <a:cs typeface="Trebuchet MS"/>
            </a:endParaRPr>
          </a:p>
          <a:p>
            <a:pPr marL="260350">
              <a:lnSpc>
                <a:spcPct val="100000"/>
              </a:lnSpc>
              <a:spcBef>
                <a:spcPts val="1250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Vztah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55">
                <a:solidFill>
                  <a:srgbClr val="44413F"/>
                </a:solidFill>
                <a:latin typeface="Trebuchet MS"/>
                <a:cs typeface="Trebuchet MS"/>
              </a:rPr>
              <a:t>je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hlavním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nástrojem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zmέny</a:t>
            </a:r>
            <a:endParaRPr sz="1200">
              <a:latin typeface="Trebuchet MS"/>
              <a:cs typeface="Trebuchet MS"/>
            </a:endParaRPr>
          </a:p>
          <a:p>
            <a:pPr marL="260350" marR="53975">
              <a:lnSpc>
                <a:spcPct val="135400"/>
              </a:lnSpc>
              <a:spcBef>
                <a:spcPts val="375"/>
              </a:spcBef>
            </a:pPr>
            <a:r>
              <a:rPr dirty="0" sz="1200" spc="110">
                <a:solidFill>
                  <a:srgbClr val="44413F"/>
                </a:solidFill>
                <a:latin typeface="Trebuchet MS"/>
                <a:cs typeface="Trebuchet MS"/>
              </a:rPr>
              <a:t>4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relační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 mechanismy: moc,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uznání,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responzivita,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vzájemnost</a:t>
            </a:r>
            <a:endParaRPr sz="1200">
              <a:latin typeface="Trebuchet MS"/>
              <a:cs typeface="Trebuchet MS"/>
            </a:endParaRPr>
          </a:p>
          <a:p>
            <a:pPr marL="260350">
              <a:lnSpc>
                <a:spcPct val="100000"/>
              </a:lnSpc>
              <a:spcBef>
                <a:spcPts val="960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Pracovník</a:t>
            </a:r>
            <a:r>
              <a:rPr dirty="0" sz="120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jako</a:t>
            </a:r>
            <a:r>
              <a:rPr dirty="0" sz="120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&gt;holding</a:t>
            </a:r>
            <a:r>
              <a:rPr dirty="0" sz="120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relationship"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067175" y="2238374"/>
            <a:ext cx="3295650" cy="2609850"/>
            <a:chOff x="4067175" y="2238374"/>
            <a:chExt cx="3295650" cy="2609850"/>
          </a:xfrm>
        </p:grpSpPr>
        <p:sp>
          <p:nvSpPr>
            <p:cNvPr id="11" name="object 11"/>
            <p:cNvSpPr/>
            <p:nvPr/>
          </p:nvSpPr>
          <p:spPr>
            <a:xfrm>
              <a:off x="4071937" y="2243137"/>
              <a:ext cx="3286125" cy="2600325"/>
            </a:xfrm>
            <a:custGeom>
              <a:avLst/>
              <a:gdLst/>
              <a:ahLst/>
              <a:cxnLst/>
              <a:rect l="l" t="t" r="r" b="b"/>
              <a:pathLst>
                <a:path w="3286125" h="2600325">
                  <a:moveTo>
                    <a:pt x="3243186" y="0"/>
                  </a:moveTo>
                  <a:lnTo>
                    <a:pt x="42938" y="0"/>
                  </a:lnTo>
                  <a:lnTo>
                    <a:pt x="36626" y="1257"/>
                  </a:lnTo>
                  <a:lnTo>
                    <a:pt x="6286" y="24498"/>
                  </a:lnTo>
                  <a:lnTo>
                    <a:pt x="0" y="42938"/>
                  </a:lnTo>
                  <a:lnTo>
                    <a:pt x="0" y="2550820"/>
                  </a:lnTo>
                  <a:lnTo>
                    <a:pt x="0" y="2557373"/>
                  </a:lnTo>
                  <a:lnTo>
                    <a:pt x="19138" y="2590469"/>
                  </a:lnTo>
                  <a:lnTo>
                    <a:pt x="42938" y="2600325"/>
                  </a:lnTo>
                  <a:lnTo>
                    <a:pt x="3243186" y="2600325"/>
                  </a:lnTo>
                  <a:lnTo>
                    <a:pt x="3276269" y="2581186"/>
                  </a:lnTo>
                  <a:lnTo>
                    <a:pt x="3286125" y="2557373"/>
                  </a:lnTo>
                  <a:lnTo>
                    <a:pt x="3286125" y="42938"/>
                  </a:lnTo>
                  <a:lnTo>
                    <a:pt x="3266986" y="9855"/>
                  </a:lnTo>
                  <a:lnTo>
                    <a:pt x="3249498" y="1257"/>
                  </a:lnTo>
                  <a:lnTo>
                    <a:pt x="3243186" y="0"/>
                  </a:lnTo>
                  <a:close/>
                </a:path>
              </a:pathLst>
            </a:custGeom>
            <a:solidFill>
              <a:srgbClr val="F7ED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071937" y="2243137"/>
              <a:ext cx="3286125" cy="2600325"/>
            </a:xfrm>
            <a:custGeom>
              <a:avLst/>
              <a:gdLst/>
              <a:ahLst/>
              <a:cxnLst/>
              <a:rect l="l" t="t" r="r" b="b"/>
              <a:pathLst>
                <a:path w="3286125" h="2600325">
                  <a:moveTo>
                    <a:pt x="0" y="2550820"/>
                  </a:moveTo>
                  <a:lnTo>
                    <a:pt x="0" y="49504"/>
                  </a:lnTo>
                  <a:lnTo>
                    <a:pt x="0" y="42938"/>
                  </a:lnTo>
                  <a:lnTo>
                    <a:pt x="1257" y="36626"/>
                  </a:lnTo>
                  <a:lnTo>
                    <a:pt x="3771" y="30556"/>
                  </a:lnTo>
                  <a:lnTo>
                    <a:pt x="6286" y="24498"/>
                  </a:lnTo>
                  <a:lnTo>
                    <a:pt x="9855" y="19138"/>
                  </a:lnTo>
                  <a:lnTo>
                    <a:pt x="14503" y="14503"/>
                  </a:lnTo>
                  <a:lnTo>
                    <a:pt x="19138" y="9855"/>
                  </a:lnTo>
                  <a:lnTo>
                    <a:pt x="24498" y="6286"/>
                  </a:lnTo>
                  <a:lnTo>
                    <a:pt x="30556" y="3771"/>
                  </a:lnTo>
                  <a:lnTo>
                    <a:pt x="36626" y="1257"/>
                  </a:lnTo>
                  <a:lnTo>
                    <a:pt x="42938" y="0"/>
                  </a:lnTo>
                  <a:lnTo>
                    <a:pt x="49504" y="0"/>
                  </a:lnTo>
                  <a:lnTo>
                    <a:pt x="3236620" y="0"/>
                  </a:lnTo>
                  <a:lnTo>
                    <a:pt x="3243186" y="0"/>
                  </a:lnTo>
                  <a:lnTo>
                    <a:pt x="3249498" y="1257"/>
                  </a:lnTo>
                  <a:lnTo>
                    <a:pt x="3255556" y="3771"/>
                  </a:lnTo>
                  <a:lnTo>
                    <a:pt x="3261626" y="6286"/>
                  </a:lnTo>
                  <a:lnTo>
                    <a:pt x="3266986" y="9855"/>
                  </a:lnTo>
                  <a:lnTo>
                    <a:pt x="3271621" y="14503"/>
                  </a:lnTo>
                  <a:lnTo>
                    <a:pt x="3276269" y="19138"/>
                  </a:lnTo>
                  <a:lnTo>
                    <a:pt x="3279838" y="24498"/>
                  </a:lnTo>
                  <a:lnTo>
                    <a:pt x="3282353" y="30556"/>
                  </a:lnTo>
                  <a:lnTo>
                    <a:pt x="3284867" y="36626"/>
                  </a:lnTo>
                  <a:lnTo>
                    <a:pt x="3286125" y="42938"/>
                  </a:lnTo>
                  <a:lnTo>
                    <a:pt x="3286125" y="49504"/>
                  </a:lnTo>
                  <a:lnTo>
                    <a:pt x="3286125" y="2550820"/>
                  </a:lnTo>
                  <a:lnTo>
                    <a:pt x="3286125" y="2557373"/>
                  </a:lnTo>
                  <a:lnTo>
                    <a:pt x="3284867" y="2563698"/>
                  </a:lnTo>
                  <a:lnTo>
                    <a:pt x="3282353" y="2569756"/>
                  </a:lnTo>
                  <a:lnTo>
                    <a:pt x="3279838" y="2575826"/>
                  </a:lnTo>
                  <a:lnTo>
                    <a:pt x="3276269" y="2581186"/>
                  </a:lnTo>
                  <a:lnTo>
                    <a:pt x="3271621" y="2585821"/>
                  </a:lnTo>
                  <a:lnTo>
                    <a:pt x="3266986" y="2590469"/>
                  </a:lnTo>
                  <a:lnTo>
                    <a:pt x="3261626" y="2594038"/>
                  </a:lnTo>
                  <a:lnTo>
                    <a:pt x="3255556" y="2596553"/>
                  </a:lnTo>
                  <a:lnTo>
                    <a:pt x="3249498" y="2599067"/>
                  </a:lnTo>
                  <a:lnTo>
                    <a:pt x="3243186" y="2600325"/>
                  </a:lnTo>
                  <a:lnTo>
                    <a:pt x="3236620" y="2600325"/>
                  </a:lnTo>
                  <a:lnTo>
                    <a:pt x="49504" y="2600325"/>
                  </a:lnTo>
                  <a:lnTo>
                    <a:pt x="42938" y="2600325"/>
                  </a:lnTo>
                  <a:lnTo>
                    <a:pt x="36626" y="2599067"/>
                  </a:lnTo>
                  <a:lnTo>
                    <a:pt x="30556" y="2596553"/>
                  </a:lnTo>
                  <a:lnTo>
                    <a:pt x="24498" y="2594038"/>
                  </a:lnTo>
                  <a:lnTo>
                    <a:pt x="19138" y="2590469"/>
                  </a:lnTo>
                  <a:lnTo>
                    <a:pt x="14503" y="2585821"/>
                  </a:lnTo>
                  <a:lnTo>
                    <a:pt x="9855" y="2581186"/>
                  </a:lnTo>
                  <a:lnTo>
                    <a:pt x="6286" y="2575826"/>
                  </a:lnTo>
                  <a:lnTo>
                    <a:pt x="3771" y="2569756"/>
                  </a:lnTo>
                  <a:lnTo>
                    <a:pt x="1257" y="2563698"/>
                  </a:lnTo>
                  <a:lnTo>
                    <a:pt x="0" y="2557373"/>
                  </a:lnTo>
                  <a:lnTo>
                    <a:pt x="0" y="2550820"/>
                  </a:lnTo>
                  <a:close/>
                </a:path>
              </a:pathLst>
            </a:custGeom>
            <a:ln w="9525">
              <a:solidFill>
                <a:srgbClr val="DDD3B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257675" y="3190887"/>
              <a:ext cx="47625" cy="1143000"/>
            </a:xfrm>
            <a:custGeom>
              <a:avLst/>
              <a:gdLst/>
              <a:ahLst/>
              <a:cxnLst/>
              <a:rect l="l" t="t" r="r" b="b"/>
              <a:pathLst>
                <a:path w="47625" h="1143000">
                  <a:moveTo>
                    <a:pt x="47625" y="1116012"/>
                  </a:moveTo>
                  <a:lnTo>
                    <a:pt x="26962" y="1095362"/>
                  </a:lnTo>
                  <a:lnTo>
                    <a:pt x="20650" y="1095362"/>
                  </a:lnTo>
                  <a:lnTo>
                    <a:pt x="0" y="1116012"/>
                  </a:lnTo>
                  <a:lnTo>
                    <a:pt x="0" y="1122337"/>
                  </a:lnTo>
                  <a:lnTo>
                    <a:pt x="20650" y="1142987"/>
                  </a:lnTo>
                  <a:lnTo>
                    <a:pt x="26962" y="1142987"/>
                  </a:lnTo>
                  <a:lnTo>
                    <a:pt x="47625" y="1122337"/>
                  </a:lnTo>
                  <a:lnTo>
                    <a:pt x="47625" y="1119174"/>
                  </a:lnTo>
                  <a:lnTo>
                    <a:pt x="47625" y="1116012"/>
                  </a:lnTo>
                  <a:close/>
                </a:path>
                <a:path w="47625" h="1143000">
                  <a:moveTo>
                    <a:pt x="47625" y="563562"/>
                  </a:moveTo>
                  <a:lnTo>
                    <a:pt x="26962" y="542925"/>
                  </a:lnTo>
                  <a:lnTo>
                    <a:pt x="20650" y="542925"/>
                  </a:lnTo>
                  <a:lnTo>
                    <a:pt x="0" y="563562"/>
                  </a:lnTo>
                  <a:lnTo>
                    <a:pt x="0" y="569887"/>
                  </a:lnTo>
                  <a:lnTo>
                    <a:pt x="20650" y="590550"/>
                  </a:lnTo>
                  <a:lnTo>
                    <a:pt x="26962" y="590550"/>
                  </a:lnTo>
                  <a:lnTo>
                    <a:pt x="47625" y="569887"/>
                  </a:lnTo>
                  <a:lnTo>
                    <a:pt x="47625" y="566737"/>
                  </a:lnTo>
                  <a:lnTo>
                    <a:pt x="47625" y="563562"/>
                  </a:lnTo>
                  <a:close/>
                </a:path>
                <a:path w="47625" h="1143000">
                  <a:moveTo>
                    <a:pt x="47625" y="20637"/>
                  </a:moveTo>
                  <a:lnTo>
                    <a:pt x="26962" y="0"/>
                  </a:lnTo>
                  <a:lnTo>
                    <a:pt x="20650" y="0"/>
                  </a:lnTo>
                  <a:lnTo>
                    <a:pt x="0" y="20637"/>
                  </a:lnTo>
                  <a:lnTo>
                    <a:pt x="0" y="26962"/>
                  </a:lnTo>
                  <a:lnTo>
                    <a:pt x="20650" y="47625"/>
                  </a:lnTo>
                  <a:lnTo>
                    <a:pt x="26962" y="47625"/>
                  </a:lnTo>
                  <a:lnTo>
                    <a:pt x="47625" y="26962"/>
                  </a:lnTo>
                  <a:lnTo>
                    <a:pt x="47625" y="23812"/>
                  </a:lnTo>
                  <a:lnTo>
                    <a:pt x="47625" y="20637"/>
                  </a:lnTo>
                  <a:close/>
                </a:path>
              </a:pathLst>
            </a:custGeom>
            <a:solidFill>
              <a:srgbClr val="44413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4220121" y="2384361"/>
            <a:ext cx="2945765" cy="22599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PILÍY</a:t>
            </a:r>
            <a:r>
              <a:rPr dirty="0" sz="1500" spc="-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60">
                <a:solidFill>
                  <a:srgbClr val="44413F"/>
                </a:solidFill>
                <a:latin typeface="Trebuchet MS"/>
                <a:cs typeface="Trebuchet MS"/>
              </a:rPr>
              <a:t>II</a:t>
            </a:r>
            <a:r>
              <a:rPr dirty="0" sz="1500" spc="-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254">
                <a:solidFill>
                  <a:srgbClr val="44413F"/>
                </a:solidFill>
                <a:latin typeface="Trebuchet MS"/>
                <a:cs typeface="Trebuchet MS"/>
              </a:rPr>
              <a:t>·</a:t>
            </a:r>
            <a:r>
              <a:rPr dirty="0" sz="1500" spc="-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50">
                <a:solidFill>
                  <a:srgbClr val="44413F"/>
                </a:solidFill>
                <a:latin typeface="Trebuchet MS"/>
                <a:cs typeface="Trebuchet MS"/>
              </a:rPr>
              <a:t>Poverty-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Aware</a:t>
            </a:r>
            <a:r>
              <a:rPr dirty="0" sz="1500" spc="-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10">
                <a:solidFill>
                  <a:srgbClr val="44413F"/>
                </a:solidFill>
                <a:latin typeface="Trebuchet MS"/>
                <a:cs typeface="Trebuchet MS"/>
              </a:rPr>
              <a:t>Paradigm</a:t>
            </a:r>
            <a:endParaRPr sz="1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dirty="0" sz="1250" i="1">
                <a:solidFill>
                  <a:srgbClr val="44413F"/>
                </a:solidFill>
                <a:latin typeface="Trebuchet MS"/>
                <a:cs typeface="Trebuchet MS"/>
              </a:rPr>
              <a:t>Krumer-Nevo</a:t>
            </a:r>
            <a:r>
              <a:rPr dirty="0" sz="1250" spc="-10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50" spc="-35" i="1">
                <a:solidFill>
                  <a:srgbClr val="44413F"/>
                </a:solidFill>
                <a:latin typeface="Trebuchet MS"/>
                <a:cs typeface="Trebuchet MS"/>
              </a:rPr>
              <a:t>(2016,</a:t>
            </a:r>
            <a:r>
              <a:rPr dirty="0" sz="1250" spc="-10" i="1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50" spc="60" i="1">
                <a:solidFill>
                  <a:srgbClr val="44413F"/>
                </a:solidFill>
                <a:latin typeface="Trebuchet MS"/>
                <a:cs typeface="Trebuchet MS"/>
              </a:rPr>
              <a:t>2020)</a:t>
            </a:r>
            <a:endParaRPr sz="1250">
              <a:latin typeface="Trebuchet MS"/>
              <a:cs typeface="Trebuchet MS"/>
            </a:endParaRPr>
          </a:p>
          <a:p>
            <a:pPr marL="260350" marR="255904">
              <a:lnSpc>
                <a:spcPct val="135400"/>
              </a:lnSpc>
              <a:spcBef>
                <a:spcPts val="740"/>
              </a:spcBef>
            </a:pPr>
            <a:r>
              <a:rPr dirty="0" sz="1200" spc="75">
                <a:solidFill>
                  <a:srgbClr val="44413F"/>
                </a:solidFill>
                <a:latin typeface="Trebuchet MS"/>
                <a:cs typeface="Trebuchet MS"/>
              </a:rPr>
              <a:t>Chudoba</a:t>
            </a:r>
            <a:r>
              <a:rPr dirty="0" sz="1200" spc="8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55">
                <a:solidFill>
                  <a:srgbClr val="44413F"/>
                </a:solidFill>
                <a:latin typeface="Trebuchet MS"/>
                <a:cs typeface="Trebuchet MS"/>
              </a:rPr>
              <a:t>je</a:t>
            </a:r>
            <a:r>
              <a:rPr dirty="0" sz="1200" spc="9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porušením</a:t>
            </a:r>
            <a:r>
              <a:rPr dirty="0" sz="1200" spc="9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základních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lidských</a:t>
            </a:r>
            <a:r>
              <a:rPr dirty="0" sz="1200" spc="204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0">
                <a:solidFill>
                  <a:srgbClr val="44413F"/>
                </a:solidFill>
                <a:latin typeface="Trebuchet MS"/>
                <a:cs typeface="Trebuchet MS"/>
              </a:rPr>
              <a:t>práv</a:t>
            </a:r>
            <a:endParaRPr sz="1200">
              <a:latin typeface="Trebuchet MS"/>
              <a:cs typeface="Trebuchet MS"/>
            </a:endParaRPr>
          </a:p>
          <a:p>
            <a:pPr marL="260350" marR="449580">
              <a:lnSpc>
                <a:spcPct val="135400"/>
              </a:lnSpc>
              <a:spcBef>
                <a:spcPts val="375"/>
              </a:spcBef>
            </a:pPr>
            <a:r>
              <a:rPr dirty="0" sz="1200" spc="110">
                <a:solidFill>
                  <a:srgbClr val="44413F"/>
                </a:solidFill>
                <a:latin typeface="Trebuchet MS"/>
                <a:cs typeface="Trebuchet MS"/>
              </a:rPr>
              <a:t>4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principy</a:t>
            </a:r>
            <a:r>
              <a:rPr dirty="0" sz="1200" spc="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praxe:</a:t>
            </a:r>
            <a:r>
              <a:rPr dirty="0" sz="1200" spc="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transformace, </a:t>
            </a:r>
            <a:r>
              <a:rPr dirty="0" sz="1200" spc="-20">
                <a:solidFill>
                  <a:srgbClr val="44413F"/>
                </a:solidFill>
                <a:latin typeface="Trebuchet MS"/>
                <a:cs typeface="Trebuchet MS"/>
              </a:rPr>
              <a:t>uznání,</a:t>
            </a:r>
            <a:r>
              <a:rPr dirty="0" sz="1200" spc="-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práva,</a:t>
            </a:r>
            <a:r>
              <a:rPr dirty="0" sz="1200" spc="-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solidarita</a:t>
            </a:r>
            <a:endParaRPr sz="1200">
              <a:latin typeface="Trebuchet MS"/>
              <a:cs typeface="Trebuchet MS"/>
            </a:endParaRPr>
          </a:p>
          <a:p>
            <a:pPr marL="260350" marR="225425">
              <a:lnSpc>
                <a:spcPct val="135400"/>
              </a:lnSpc>
              <a:spcBef>
                <a:spcPts val="450"/>
              </a:spcBef>
            </a:pP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Odborné</a:t>
            </a:r>
            <a:r>
              <a:rPr dirty="0" sz="12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poznání</a:t>
            </a:r>
            <a:r>
              <a:rPr dirty="0" sz="12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vzniká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z</a:t>
            </a:r>
            <a:r>
              <a:rPr dirty="0" sz="120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blízkého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vztahu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20">
                <a:solidFill>
                  <a:srgbClr val="44413F"/>
                </a:solidFill>
                <a:latin typeface="Trebuchet MS"/>
                <a:cs typeface="Trebuchet MS"/>
              </a:rPr>
              <a:t>s</a:t>
            </a:r>
            <a:r>
              <a:rPr dirty="0" sz="120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klientem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7515225" y="2238374"/>
            <a:ext cx="3295650" cy="2609850"/>
            <a:chOff x="7515225" y="2238374"/>
            <a:chExt cx="3295650" cy="2609850"/>
          </a:xfrm>
        </p:grpSpPr>
        <p:sp>
          <p:nvSpPr>
            <p:cNvPr id="16" name="object 16"/>
            <p:cNvSpPr/>
            <p:nvPr/>
          </p:nvSpPr>
          <p:spPr>
            <a:xfrm>
              <a:off x="7519987" y="2243137"/>
              <a:ext cx="3286125" cy="2600325"/>
            </a:xfrm>
            <a:custGeom>
              <a:avLst/>
              <a:gdLst/>
              <a:ahLst/>
              <a:cxnLst/>
              <a:rect l="l" t="t" r="r" b="b"/>
              <a:pathLst>
                <a:path w="3286125" h="2600325">
                  <a:moveTo>
                    <a:pt x="3243186" y="0"/>
                  </a:moveTo>
                  <a:lnTo>
                    <a:pt x="42938" y="0"/>
                  </a:lnTo>
                  <a:lnTo>
                    <a:pt x="36626" y="1257"/>
                  </a:lnTo>
                  <a:lnTo>
                    <a:pt x="6286" y="24498"/>
                  </a:lnTo>
                  <a:lnTo>
                    <a:pt x="0" y="42938"/>
                  </a:lnTo>
                  <a:lnTo>
                    <a:pt x="0" y="2550820"/>
                  </a:lnTo>
                  <a:lnTo>
                    <a:pt x="0" y="2557373"/>
                  </a:lnTo>
                  <a:lnTo>
                    <a:pt x="19138" y="2590469"/>
                  </a:lnTo>
                  <a:lnTo>
                    <a:pt x="42938" y="2600325"/>
                  </a:lnTo>
                  <a:lnTo>
                    <a:pt x="3243186" y="2600325"/>
                  </a:lnTo>
                  <a:lnTo>
                    <a:pt x="3276257" y="2581186"/>
                  </a:lnTo>
                  <a:lnTo>
                    <a:pt x="3286125" y="2557373"/>
                  </a:lnTo>
                  <a:lnTo>
                    <a:pt x="3286125" y="42938"/>
                  </a:lnTo>
                  <a:lnTo>
                    <a:pt x="3266986" y="9855"/>
                  </a:lnTo>
                  <a:lnTo>
                    <a:pt x="3249498" y="1257"/>
                  </a:lnTo>
                  <a:lnTo>
                    <a:pt x="3243186" y="0"/>
                  </a:lnTo>
                  <a:close/>
                </a:path>
              </a:pathLst>
            </a:custGeom>
            <a:solidFill>
              <a:srgbClr val="F7EDD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519987" y="2243137"/>
              <a:ext cx="3286125" cy="2600325"/>
            </a:xfrm>
            <a:custGeom>
              <a:avLst/>
              <a:gdLst/>
              <a:ahLst/>
              <a:cxnLst/>
              <a:rect l="l" t="t" r="r" b="b"/>
              <a:pathLst>
                <a:path w="3286125" h="2600325">
                  <a:moveTo>
                    <a:pt x="0" y="2550820"/>
                  </a:moveTo>
                  <a:lnTo>
                    <a:pt x="0" y="49504"/>
                  </a:lnTo>
                  <a:lnTo>
                    <a:pt x="0" y="42938"/>
                  </a:lnTo>
                  <a:lnTo>
                    <a:pt x="1257" y="36626"/>
                  </a:lnTo>
                  <a:lnTo>
                    <a:pt x="3759" y="30556"/>
                  </a:lnTo>
                  <a:lnTo>
                    <a:pt x="6286" y="24498"/>
                  </a:lnTo>
                  <a:lnTo>
                    <a:pt x="9855" y="19138"/>
                  </a:lnTo>
                  <a:lnTo>
                    <a:pt x="14503" y="14503"/>
                  </a:lnTo>
                  <a:lnTo>
                    <a:pt x="19138" y="9855"/>
                  </a:lnTo>
                  <a:lnTo>
                    <a:pt x="24498" y="6286"/>
                  </a:lnTo>
                  <a:lnTo>
                    <a:pt x="30556" y="3771"/>
                  </a:lnTo>
                  <a:lnTo>
                    <a:pt x="36626" y="1257"/>
                  </a:lnTo>
                  <a:lnTo>
                    <a:pt x="42938" y="0"/>
                  </a:lnTo>
                  <a:lnTo>
                    <a:pt x="49504" y="0"/>
                  </a:lnTo>
                  <a:lnTo>
                    <a:pt x="3236620" y="0"/>
                  </a:lnTo>
                  <a:lnTo>
                    <a:pt x="3243186" y="0"/>
                  </a:lnTo>
                  <a:lnTo>
                    <a:pt x="3249498" y="1257"/>
                  </a:lnTo>
                  <a:lnTo>
                    <a:pt x="3255556" y="3771"/>
                  </a:lnTo>
                  <a:lnTo>
                    <a:pt x="3261626" y="6286"/>
                  </a:lnTo>
                  <a:lnTo>
                    <a:pt x="3266986" y="9855"/>
                  </a:lnTo>
                  <a:lnTo>
                    <a:pt x="3271621" y="14503"/>
                  </a:lnTo>
                  <a:lnTo>
                    <a:pt x="3276257" y="19138"/>
                  </a:lnTo>
                  <a:lnTo>
                    <a:pt x="3279838" y="24498"/>
                  </a:lnTo>
                  <a:lnTo>
                    <a:pt x="3282353" y="30556"/>
                  </a:lnTo>
                  <a:lnTo>
                    <a:pt x="3284867" y="36626"/>
                  </a:lnTo>
                  <a:lnTo>
                    <a:pt x="3286125" y="42938"/>
                  </a:lnTo>
                  <a:lnTo>
                    <a:pt x="3286125" y="49504"/>
                  </a:lnTo>
                  <a:lnTo>
                    <a:pt x="3286125" y="2550820"/>
                  </a:lnTo>
                  <a:lnTo>
                    <a:pt x="3286125" y="2557373"/>
                  </a:lnTo>
                  <a:lnTo>
                    <a:pt x="3284867" y="2563698"/>
                  </a:lnTo>
                  <a:lnTo>
                    <a:pt x="3282353" y="2569756"/>
                  </a:lnTo>
                  <a:lnTo>
                    <a:pt x="3279838" y="2575826"/>
                  </a:lnTo>
                  <a:lnTo>
                    <a:pt x="3276257" y="2581186"/>
                  </a:lnTo>
                  <a:lnTo>
                    <a:pt x="3271621" y="2585821"/>
                  </a:lnTo>
                  <a:lnTo>
                    <a:pt x="3266986" y="2590469"/>
                  </a:lnTo>
                  <a:lnTo>
                    <a:pt x="3261626" y="2594038"/>
                  </a:lnTo>
                  <a:lnTo>
                    <a:pt x="3255556" y="2596553"/>
                  </a:lnTo>
                  <a:lnTo>
                    <a:pt x="3249498" y="2599067"/>
                  </a:lnTo>
                  <a:lnTo>
                    <a:pt x="3243186" y="2600325"/>
                  </a:lnTo>
                  <a:lnTo>
                    <a:pt x="3236620" y="2600325"/>
                  </a:lnTo>
                  <a:lnTo>
                    <a:pt x="49504" y="2600325"/>
                  </a:lnTo>
                  <a:lnTo>
                    <a:pt x="42938" y="2600325"/>
                  </a:lnTo>
                  <a:lnTo>
                    <a:pt x="36626" y="2599067"/>
                  </a:lnTo>
                  <a:lnTo>
                    <a:pt x="30556" y="2596553"/>
                  </a:lnTo>
                  <a:lnTo>
                    <a:pt x="24498" y="2594038"/>
                  </a:lnTo>
                  <a:lnTo>
                    <a:pt x="19138" y="2590469"/>
                  </a:lnTo>
                  <a:lnTo>
                    <a:pt x="14503" y="2585821"/>
                  </a:lnTo>
                  <a:lnTo>
                    <a:pt x="9855" y="2581186"/>
                  </a:lnTo>
                  <a:lnTo>
                    <a:pt x="6286" y="2575826"/>
                  </a:lnTo>
                  <a:lnTo>
                    <a:pt x="3759" y="2569756"/>
                  </a:lnTo>
                  <a:lnTo>
                    <a:pt x="1257" y="2563698"/>
                  </a:lnTo>
                  <a:lnTo>
                    <a:pt x="0" y="2557373"/>
                  </a:lnTo>
                  <a:lnTo>
                    <a:pt x="0" y="2550820"/>
                  </a:lnTo>
                  <a:close/>
                </a:path>
              </a:pathLst>
            </a:custGeom>
            <a:ln w="9525">
              <a:solidFill>
                <a:srgbClr val="DDD3B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7705725" y="2847974"/>
              <a:ext cx="47625" cy="1447800"/>
            </a:xfrm>
            <a:custGeom>
              <a:avLst/>
              <a:gdLst/>
              <a:ahLst/>
              <a:cxnLst/>
              <a:rect l="l" t="t" r="r" b="b"/>
              <a:pathLst>
                <a:path w="47625" h="1447800">
                  <a:moveTo>
                    <a:pt x="47625" y="1420825"/>
                  </a:moveTo>
                  <a:lnTo>
                    <a:pt x="26962" y="1400175"/>
                  </a:lnTo>
                  <a:lnTo>
                    <a:pt x="20650" y="1400175"/>
                  </a:lnTo>
                  <a:lnTo>
                    <a:pt x="0" y="1420825"/>
                  </a:lnTo>
                  <a:lnTo>
                    <a:pt x="0" y="1427149"/>
                  </a:lnTo>
                  <a:lnTo>
                    <a:pt x="20650" y="1447800"/>
                  </a:lnTo>
                  <a:lnTo>
                    <a:pt x="26962" y="1447800"/>
                  </a:lnTo>
                  <a:lnTo>
                    <a:pt x="47625" y="1427149"/>
                  </a:lnTo>
                  <a:lnTo>
                    <a:pt x="47625" y="1423987"/>
                  </a:lnTo>
                  <a:lnTo>
                    <a:pt x="47625" y="1420825"/>
                  </a:lnTo>
                  <a:close/>
                </a:path>
                <a:path w="47625" h="1447800">
                  <a:moveTo>
                    <a:pt x="47625" y="868375"/>
                  </a:moveTo>
                  <a:lnTo>
                    <a:pt x="26962" y="847737"/>
                  </a:lnTo>
                  <a:lnTo>
                    <a:pt x="20650" y="847737"/>
                  </a:lnTo>
                  <a:lnTo>
                    <a:pt x="0" y="868375"/>
                  </a:lnTo>
                  <a:lnTo>
                    <a:pt x="0" y="874699"/>
                  </a:lnTo>
                  <a:lnTo>
                    <a:pt x="20650" y="895362"/>
                  </a:lnTo>
                  <a:lnTo>
                    <a:pt x="26962" y="895362"/>
                  </a:lnTo>
                  <a:lnTo>
                    <a:pt x="47625" y="874699"/>
                  </a:lnTo>
                  <a:lnTo>
                    <a:pt x="47625" y="871550"/>
                  </a:lnTo>
                  <a:lnTo>
                    <a:pt x="47625" y="868375"/>
                  </a:lnTo>
                  <a:close/>
                </a:path>
                <a:path w="47625" h="1447800">
                  <a:moveTo>
                    <a:pt x="47625" y="573100"/>
                  </a:moveTo>
                  <a:lnTo>
                    <a:pt x="26962" y="552462"/>
                  </a:lnTo>
                  <a:lnTo>
                    <a:pt x="20650" y="552462"/>
                  </a:lnTo>
                  <a:lnTo>
                    <a:pt x="0" y="573100"/>
                  </a:lnTo>
                  <a:lnTo>
                    <a:pt x="0" y="579424"/>
                  </a:lnTo>
                  <a:lnTo>
                    <a:pt x="20650" y="600087"/>
                  </a:lnTo>
                  <a:lnTo>
                    <a:pt x="26962" y="600087"/>
                  </a:lnTo>
                  <a:lnTo>
                    <a:pt x="47625" y="579424"/>
                  </a:lnTo>
                  <a:lnTo>
                    <a:pt x="47625" y="576275"/>
                  </a:lnTo>
                  <a:lnTo>
                    <a:pt x="47625" y="573100"/>
                  </a:lnTo>
                  <a:close/>
                </a:path>
                <a:path w="47625" h="1447800">
                  <a:moveTo>
                    <a:pt x="47625" y="20650"/>
                  </a:moveTo>
                  <a:lnTo>
                    <a:pt x="26962" y="0"/>
                  </a:lnTo>
                  <a:lnTo>
                    <a:pt x="20650" y="0"/>
                  </a:lnTo>
                  <a:lnTo>
                    <a:pt x="0" y="20650"/>
                  </a:lnTo>
                  <a:lnTo>
                    <a:pt x="0" y="26974"/>
                  </a:lnTo>
                  <a:lnTo>
                    <a:pt x="20650" y="47625"/>
                  </a:lnTo>
                  <a:lnTo>
                    <a:pt x="26962" y="47625"/>
                  </a:lnTo>
                  <a:lnTo>
                    <a:pt x="47625" y="26974"/>
                  </a:lnTo>
                  <a:lnTo>
                    <a:pt x="47625" y="23812"/>
                  </a:lnTo>
                  <a:lnTo>
                    <a:pt x="47625" y="20650"/>
                  </a:lnTo>
                  <a:close/>
                </a:path>
              </a:pathLst>
            </a:custGeom>
            <a:solidFill>
              <a:srgbClr val="44413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 txBox="1"/>
          <p:nvPr/>
        </p:nvSpPr>
        <p:spPr>
          <a:xfrm>
            <a:off x="7719966" y="2384361"/>
            <a:ext cx="2899410" cy="197421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00" spc="-254">
                <a:solidFill>
                  <a:srgbClr val="44413F"/>
                </a:solidFill>
                <a:latin typeface="Trebuchet MS"/>
                <a:cs typeface="Trebuchet MS"/>
              </a:rPr>
              <a:t>·</a:t>
            </a:r>
            <a:r>
              <a:rPr dirty="0" sz="1500" spc="1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Trust-</a:t>
            </a:r>
            <a:r>
              <a:rPr dirty="0" sz="1500" spc="80">
                <a:solidFill>
                  <a:srgbClr val="44413F"/>
                </a:solidFill>
                <a:latin typeface="Trebuchet MS"/>
                <a:cs typeface="Trebuchet MS"/>
              </a:rPr>
              <a:t>Based</a:t>
            </a:r>
            <a:r>
              <a:rPr dirty="0" sz="1500" spc="1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>
                <a:solidFill>
                  <a:srgbClr val="44413F"/>
                </a:solidFill>
                <a:latin typeface="Trebuchet MS"/>
                <a:cs typeface="Trebuchet MS"/>
              </a:rPr>
              <a:t>Social</a:t>
            </a:r>
            <a:r>
              <a:rPr dirty="0" sz="1500" spc="1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500" spc="-20">
                <a:solidFill>
                  <a:srgbClr val="44413F"/>
                </a:solidFill>
                <a:latin typeface="Trebuchet MS"/>
                <a:cs typeface="Trebuchet MS"/>
              </a:rPr>
              <a:t>Work</a:t>
            </a:r>
            <a:endParaRPr sz="1500">
              <a:latin typeface="Trebuchet MS"/>
              <a:cs typeface="Trebuchet MS"/>
            </a:endParaRPr>
          </a:p>
          <a:p>
            <a:pPr marL="208915" marR="5080">
              <a:lnSpc>
                <a:spcPct val="135400"/>
              </a:lnSpc>
              <a:spcBef>
                <a:spcPts val="540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Důvέra</a:t>
            </a:r>
            <a:r>
              <a:rPr dirty="0" sz="1200" spc="1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55">
                <a:solidFill>
                  <a:srgbClr val="44413F"/>
                </a:solidFill>
                <a:latin typeface="Trebuchet MS"/>
                <a:cs typeface="Trebuchet MS"/>
              </a:rPr>
              <a:t>je</a:t>
            </a:r>
            <a:r>
              <a:rPr dirty="0" sz="1200" spc="1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klíčový</a:t>
            </a:r>
            <a:r>
              <a:rPr dirty="0" sz="1200" spc="1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mechanismus,</a:t>
            </a:r>
            <a:r>
              <a:rPr dirty="0" sz="1200" spc="1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0">
                <a:solidFill>
                  <a:srgbClr val="44413F"/>
                </a:solidFill>
                <a:latin typeface="Trebuchet MS"/>
                <a:cs typeface="Trebuchet MS"/>
              </a:rPr>
              <a:t>který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propojuje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vztah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strukturální</a:t>
            </a:r>
            <a:r>
              <a:rPr dirty="0" sz="120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kontext</a:t>
            </a:r>
            <a:endParaRPr sz="1200">
              <a:latin typeface="Trebuchet MS"/>
              <a:cs typeface="Trebuchet MS"/>
            </a:endParaRPr>
          </a:p>
          <a:p>
            <a:pPr marL="208915">
              <a:lnSpc>
                <a:spcPct val="100000"/>
              </a:lnSpc>
              <a:spcBef>
                <a:spcPts val="960"/>
              </a:spcBef>
            </a:pP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Bezpečný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vztah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=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44413F"/>
                </a:solidFill>
                <a:latin typeface="Trebuchet MS"/>
                <a:cs typeface="Trebuchet MS"/>
              </a:rPr>
              <a:t>podmínka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zmέny</a:t>
            </a:r>
            <a:endParaRPr sz="1200">
              <a:latin typeface="Trebuchet MS"/>
              <a:cs typeface="Trebuchet MS"/>
            </a:endParaRPr>
          </a:p>
          <a:p>
            <a:pPr marL="208915" marR="288290">
              <a:lnSpc>
                <a:spcPct val="135400"/>
              </a:lnSpc>
              <a:spcBef>
                <a:spcPts val="375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Evidence</a:t>
            </a:r>
            <a:r>
              <a:rPr dirty="0" sz="1200" spc="9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z</a:t>
            </a:r>
            <a:r>
              <a:rPr dirty="0" sz="1200" spc="9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české</a:t>
            </a:r>
            <a:r>
              <a:rPr dirty="0" sz="1200" spc="9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praxe:</a:t>
            </a:r>
            <a:r>
              <a:rPr dirty="0" sz="1200" spc="9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New</a:t>
            </a:r>
            <a:r>
              <a:rPr dirty="0" sz="1200" spc="9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0">
                <a:solidFill>
                  <a:srgbClr val="44413F"/>
                </a:solidFill>
                <a:latin typeface="Trebuchet MS"/>
                <a:cs typeface="Trebuchet MS"/>
              </a:rPr>
              <a:t>Leaf 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Česko</a:t>
            </a:r>
            <a:endParaRPr sz="1200">
              <a:latin typeface="Trebuchet MS"/>
              <a:cs typeface="Trebuchet MS"/>
            </a:endParaRPr>
          </a:p>
          <a:p>
            <a:pPr marL="208915">
              <a:lnSpc>
                <a:spcPct val="100000"/>
              </a:lnSpc>
              <a:spcBef>
                <a:spcPts val="960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Využití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prevenci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a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Safe</a:t>
            </a: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 Space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07466" y="419163"/>
            <a:ext cx="4924425" cy="467359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900"/>
              <a:t>Za</a:t>
            </a:r>
            <a:r>
              <a:rPr dirty="0" sz="2900" spc="-75"/>
              <a:t> </a:t>
            </a:r>
            <a:r>
              <a:rPr dirty="0" sz="2900" spc="80"/>
              <a:t>každým</a:t>
            </a:r>
            <a:r>
              <a:rPr dirty="0" sz="2900" spc="-75"/>
              <a:t> </a:t>
            </a:r>
            <a:r>
              <a:rPr dirty="0" sz="2900" spc="70"/>
              <a:t>číslєm</a:t>
            </a:r>
            <a:r>
              <a:rPr dirty="0" sz="2900" spc="-75"/>
              <a:t> </a:t>
            </a:r>
            <a:r>
              <a:rPr dirty="0" sz="2900"/>
              <a:t>hlєdєj</a:t>
            </a:r>
            <a:r>
              <a:rPr dirty="0" sz="2900" spc="-70"/>
              <a:t> </a:t>
            </a:r>
            <a:r>
              <a:rPr dirty="0" sz="2900" spc="35"/>
              <a:t>dítέ</a:t>
            </a:r>
            <a:endParaRPr sz="2900"/>
          </a:p>
        </p:txBody>
      </p:sp>
      <p:sp>
        <p:nvSpPr>
          <p:cNvPr id="3" name="object 3"/>
          <p:cNvSpPr txBox="1"/>
          <p:nvPr/>
        </p:nvSpPr>
        <p:spPr>
          <a:xfrm>
            <a:off x="637381" y="1168114"/>
            <a:ext cx="3245485" cy="17316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3800" spc="150">
                <a:solidFill>
                  <a:srgbClr val="44413F"/>
                </a:solidFill>
                <a:latin typeface="Trebuchet MS"/>
                <a:cs typeface="Trebuchet MS"/>
              </a:rPr>
              <a:t>3×</a:t>
            </a:r>
            <a:endParaRPr sz="38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1165"/>
              </a:spcBef>
            </a:pPr>
            <a:r>
              <a:rPr dirty="0" sz="1450" spc="10">
                <a:solidFill>
                  <a:srgbClr val="44413F"/>
                </a:solidFill>
                <a:latin typeface="Trebuchet MS"/>
                <a:cs typeface="Trebuchet MS"/>
              </a:rPr>
              <a:t>Mєzigєnєrační</a:t>
            </a:r>
            <a:r>
              <a:rPr dirty="0" sz="1450" spc="1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450" spc="55">
                <a:solidFill>
                  <a:srgbClr val="44413F"/>
                </a:solidFill>
                <a:latin typeface="Trebuchet MS"/>
                <a:cs typeface="Trebuchet MS"/>
              </a:rPr>
              <a:t>přєnos</a:t>
            </a:r>
            <a:r>
              <a:rPr dirty="0" sz="1450" spc="1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450" spc="-10">
                <a:solidFill>
                  <a:srgbClr val="44413F"/>
                </a:solidFill>
                <a:latin typeface="Trebuchet MS"/>
                <a:cs typeface="Trebuchet MS"/>
              </a:rPr>
              <a:t>vyloučєní</a:t>
            </a:r>
            <a:endParaRPr sz="1450">
              <a:latin typeface="Trebuchet MS"/>
              <a:cs typeface="Trebuchet MS"/>
            </a:endParaRPr>
          </a:p>
          <a:p>
            <a:pPr algn="ctr" marL="12700" marR="5080">
              <a:lnSpc>
                <a:spcPct val="130400"/>
              </a:lnSpc>
              <a:spcBef>
                <a:spcPts val="540"/>
              </a:spcBef>
            </a:pP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Dέti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z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rodin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bytovέ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nouzi</a:t>
            </a:r>
            <a:r>
              <a:rPr dirty="0" sz="1150" spc="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25">
                <a:solidFill>
                  <a:srgbClr val="44413F"/>
                </a:solidFill>
                <a:latin typeface="Trebuchet MS"/>
                <a:cs typeface="Trebuchet MS"/>
              </a:rPr>
              <a:t>mají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bєz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cílєnέ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intєrvєncє</a:t>
            </a:r>
            <a:r>
              <a:rPr dirty="0" sz="1150" spc="1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trojnásobnέ</a:t>
            </a:r>
            <a:r>
              <a:rPr dirty="0" sz="1150" spc="1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vyšší</a:t>
            </a:r>
            <a:r>
              <a:rPr dirty="0" sz="1150" spc="1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pravdέpodobnost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sociálního</a:t>
            </a:r>
            <a:r>
              <a:rPr dirty="0" sz="1150" spc="1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vyloučєní</a:t>
            </a:r>
            <a:r>
              <a:rPr dirty="0" sz="1150" spc="1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150" spc="1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dospέlosti.</a:t>
            </a:r>
            <a:endParaRPr sz="115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08057" y="1168114"/>
            <a:ext cx="3213735" cy="265557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dirty="0" sz="3800" spc="520">
                <a:solidFill>
                  <a:srgbClr val="44413F"/>
                </a:solidFill>
                <a:latin typeface="Trebuchet MS"/>
                <a:cs typeface="Trebuchet MS"/>
              </a:rPr>
              <a:t>7–</a:t>
            </a:r>
            <a:r>
              <a:rPr dirty="0" sz="3800" spc="-25">
                <a:solidFill>
                  <a:srgbClr val="44413F"/>
                </a:solidFill>
                <a:latin typeface="Trebuchet MS"/>
                <a:cs typeface="Trebuchet MS"/>
              </a:rPr>
              <a:t>12×</a:t>
            </a:r>
            <a:endParaRPr sz="38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1165"/>
              </a:spcBef>
            </a:pPr>
            <a:r>
              <a:rPr dirty="0" sz="1450" spc="10">
                <a:solidFill>
                  <a:srgbClr val="44413F"/>
                </a:solidFill>
                <a:latin typeface="Trebuchet MS"/>
                <a:cs typeface="Trebuchet MS"/>
              </a:rPr>
              <a:t>Hєckmanova</a:t>
            </a:r>
            <a:r>
              <a:rPr dirty="0" sz="1450" spc="2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450" spc="-10">
                <a:solidFill>
                  <a:srgbClr val="44413F"/>
                </a:solidFill>
                <a:latin typeface="Trebuchet MS"/>
                <a:cs typeface="Trebuchet MS"/>
              </a:rPr>
              <a:t>křivka</a:t>
            </a:r>
            <a:endParaRPr sz="1450">
              <a:latin typeface="Trebuchet MS"/>
              <a:cs typeface="Trebuchet MS"/>
            </a:endParaRPr>
          </a:p>
          <a:p>
            <a:pPr algn="ctr" marL="12065" marR="5080" indent="-635">
              <a:lnSpc>
                <a:spcPct val="131300"/>
              </a:lnSpc>
              <a:spcBef>
                <a:spcPts val="530"/>
              </a:spcBef>
            </a:pP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Každέ</a:t>
            </a:r>
            <a:r>
              <a:rPr dirty="0" sz="1150" spc="7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єuro</a:t>
            </a:r>
            <a:r>
              <a:rPr dirty="0" sz="1150" spc="8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invєstovanέ</a:t>
            </a:r>
            <a:r>
              <a:rPr dirty="0" sz="1150" spc="8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150" spc="7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dέtství</a:t>
            </a:r>
            <a:r>
              <a:rPr dirty="0" sz="1150" spc="8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přináší</a:t>
            </a:r>
            <a:r>
              <a:rPr dirty="0" sz="1150" spc="8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20">
                <a:solidFill>
                  <a:srgbClr val="44413F"/>
                </a:solidFill>
                <a:latin typeface="Trebuchet MS"/>
                <a:cs typeface="Trebuchet MS"/>
              </a:rPr>
              <a:t>vyšší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návratnost</a:t>
            </a:r>
            <a:r>
              <a:rPr dirty="0" sz="1150" spc="1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nєž</a:t>
            </a:r>
            <a:r>
              <a:rPr dirty="0" sz="1150" spc="1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intєrvєncє</a:t>
            </a:r>
            <a:r>
              <a:rPr dirty="0" sz="1150" spc="1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150" spc="1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dospέlosti.</a:t>
            </a:r>
            <a:r>
              <a:rPr dirty="0" sz="1150" spc="15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50">
                <a:solidFill>
                  <a:srgbClr val="44413F"/>
                </a:solidFill>
                <a:latin typeface="Trebuchet MS"/>
                <a:cs typeface="Trebuchet MS"/>
              </a:rPr>
              <a:t>U </a:t>
            </a:r>
            <a:r>
              <a:rPr dirty="0" sz="1150" spc="45">
                <a:solidFill>
                  <a:srgbClr val="44413F"/>
                </a:solidFill>
                <a:latin typeface="Trebuchet MS"/>
                <a:cs typeface="Trebuchet MS"/>
              </a:rPr>
              <a:t>znєvýhodnέných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dέtí</a:t>
            </a:r>
            <a:r>
              <a:rPr dirty="0" sz="11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1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70">
                <a:solidFill>
                  <a:srgbClr val="44413F"/>
                </a:solidFill>
                <a:latin typeface="Trebuchet MS"/>
                <a:cs typeface="Trebuchet MS"/>
              </a:rPr>
              <a:t>současnέ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65">
                <a:solidFill>
                  <a:srgbClr val="44413F"/>
                </a:solidFill>
                <a:latin typeface="Trebuchet MS"/>
                <a:cs typeface="Trebuchet MS"/>
              </a:rPr>
              <a:t>dobέ </a:t>
            </a:r>
            <a:r>
              <a:rPr dirty="0" sz="1150" spc="50">
                <a:solidFill>
                  <a:srgbClr val="44413F"/>
                </a:solidFill>
                <a:latin typeface="Trebuchet MS"/>
                <a:cs typeface="Trebuchet MS"/>
              </a:rPr>
              <a:t>spolєčnost</a:t>
            </a:r>
            <a:r>
              <a:rPr dirty="0" sz="1150" spc="20">
                <a:solidFill>
                  <a:srgbClr val="44413F"/>
                </a:solidFill>
                <a:latin typeface="Trebuchet MS"/>
                <a:cs typeface="Trebuchet MS"/>
              </a:rPr>
              <a:t> podinvєstovává ranέ roky a</a:t>
            </a:r>
            <a:r>
              <a:rPr dirty="0" sz="1150" spc="2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naopak </a:t>
            </a:r>
            <a:r>
              <a:rPr dirty="0" sz="1150" spc="55">
                <a:solidFill>
                  <a:srgbClr val="44413F"/>
                </a:solidFill>
                <a:latin typeface="Trebuchet MS"/>
                <a:cs typeface="Trebuchet MS"/>
              </a:rPr>
              <a:t>nadmέrnέ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invєstujє</a:t>
            </a:r>
            <a:r>
              <a:rPr dirty="0" sz="11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75">
                <a:solidFill>
                  <a:srgbClr val="44413F"/>
                </a:solidFill>
                <a:latin typeface="Trebuchet MS"/>
                <a:cs typeface="Trebuchet MS"/>
              </a:rPr>
              <a:t>do</a:t>
            </a:r>
            <a:r>
              <a:rPr dirty="0" sz="11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málo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účinných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nápravných</a:t>
            </a:r>
            <a:r>
              <a:rPr dirty="0" sz="1150" spc="1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programů</a:t>
            </a:r>
            <a:r>
              <a:rPr dirty="0" sz="1150" spc="114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150" spc="1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10">
                <a:solidFill>
                  <a:srgbClr val="44413F"/>
                </a:solidFill>
                <a:latin typeface="Trebuchet MS"/>
                <a:cs typeface="Trebuchet MS"/>
              </a:rPr>
              <a:t>pozdέjším</a:t>
            </a:r>
            <a:r>
              <a:rPr dirty="0" sz="1150" spc="114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20">
                <a:solidFill>
                  <a:srgbClr val="44413F"/>
                </a:solidFill>
                <a:latin typeface="Trebuchet MS"/>
                <a:cs typeface="Trebuchet MS"/>
              </a:rPr>
              <a:t>vέku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(Hєckman,</a:t>
            </a:r>
            <a:r>
              <a:rPr dirty="0" sz="115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40">
                <a:solidFill>
                  <a:srgbClr val="44413F"/>
                </a:solidFill>
                <a:latin typeface="Trebuchet MS"/>
                <a:cs typeface="Trebuchet MS"/>
              </a:rPr>
              <a:t>2006).</a:t>
            </a:r>
            <a:endParaRPr sz="115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00528" y="1168114"/>
            <a:ext cx="338455" cy="6089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dirty="0" sz="3800" spc="-130">
                <a:solidFill>
                  <a:srgbClr val="44413F"/>
                </a:solidFill>
                <a:latin typeface="Trebuchet MS"/>
                <a:cs typeface="Trebuchet MS"/>
              </a:rPr>
              <a:t>—</a:t>
            </a:r>
            <a:endParaRPr sz="38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45441" y="1898681"/>
            <a:ext cx="3248660" cy="10013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450">
                <a:solidFill>
                  <a:srgbClr val="44413F"/>
                </a:solidFill>
                <a:latin typeface="Trebuchet MS"/>
                <a:cs typeface="Trebuchet MS"/>
              </a:rPr>
              <a:t>Bєz</a:t>
            </a:r>
            <a:r>
              <a:rPr dirty="0" sz="145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450">
                <a:solidFill>
                  <a:srgbClr val="44413F"/>
                </a:solidFill>
                <a:latin typeface="Trebuchet MS"/>
                <a:cs typeface="Trebuchet MS"/>
              </a:rPr>
              <a:t>prєvєncє:</a:t>
            </a:r>
            <a:r>
              <a:rPr dirty="0" sz="14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450" spc="-10">
                <a:solidFill>
                  <a:srgbClr val="44413F"/>
                </a:solidFill>
                <a:latin typeface="Trebuchet MS"/>
                <a:cs typeface="Trebuchet MS"/>
              </a:rPr>
              <a:t>trajєktoriє</a:t>
            </a:r>
            <a:r>
              <a:rPr dirty="0" sz="1450" spc="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450" spc="114">
                <a:solidFill>
                  <a:srgbClr val="44413F"/>
                </a:solidFill>
                <a:latin typeface="Trebuchet MS"/>
                <a:cs typeface="Trebuchet MS"/>
              </a:rPr>
              <a:t>sє</a:t>
            </a:r>
            <a:r>
              <a:rPr dirty="0" sz="14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450" spc="-10">
                <a:solidFill>
                  <a:srgbClr val="44413F"/>
                </a:solidFill>
                <a:latin typeface="Trebuchet MS"/>
                <a:cs typeface="Trebuchet MS"/>
              </a:rPr>
              <a:t>nєmέní</a:t>
            </a:r>
            <a:endParaRPr sz="1450">
              <a:latin typeface="Trebuchet MS"/>
              <a:cs typeface="Trebuchet MS"/>
            </a:endParaRPr>
          </a:p>
          <a:p>
            <a:pPr algn="ctr">
              <a:lnSpc>
                <a:spcPct val="130400"/>
              </a:lnSpc>
              <a:spcBef>
                <a:spcPts val="540"/>
              </a:spcBef>
            </a:pP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Dnєšní</a:t>
            </a:r>
            <a:r>
              <a:rPr dirty="0" sz="1150" spc="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dítέ</a:t>
            </a:r>
            <a:r>
              <a:rPr dirty="0" sz="115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bєz</a:t>
            </a:r>
            <a:r>
              <a:rPr dirty="0" sz="115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60">
                <a:solidFill>
                  <a:srgbClr val="44413F"/>
                </a:solidFill>
                <a:latin typeface="Trebuchet MS"/>
                <a:cs typeface="Trebuchet MS"/>
              </a:rPr>
              <a:t>podpory</a:t>
            </a:r>
            <a:r>
              <a:rPr dirty="0" sz="115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95">
                <a:solidFill>
                  <a:srgbClr val="44413F"/>
                </a:solidFill>
                <a:latin typeface="Trebuchet MS"/>
                <a:cs typeface="Trebuchet MS"/>
              </a:rPr>
              <a:t>sє</a:t>
            </a:r>
            <a:r>
              <a:rPr dirty="0" sz="115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stává</a:t>
            </a:r>
            <a:r>
              <a:rPr dirty="0" sz="1150" spc="7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zítřєjším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kliєntєm</a:t>
            </a:r>
            <a:r>
              <a:rPr dirty="0" sz="1150" spc="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krizových</a:t>
            </a:r>
            <a:r>
              <a:rPr dirty="0" sz="1150" spc="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služєb.</a:t>
            </a:r>
            <a:r>
              <a:rPr dirty="0" sz="1150" spc="6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Prєvєncє</a:t>
            </a:r>
            <a:r>
              <a:rPr dirty="0" sz="115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30">
                <a:solidFill>
                  <a:srgbClr val="44413F"/>
                </a:solidFill>
                <a:latin typeface="Trebuchet MS"/>
                <a:cs typeface="Trebuchet MS"/>
              </a:rPr>
              <a:t>jє</a:t>
            </a:r>
            <a:r>
              <a:rPr dirty="0" sz="1150" spc="6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jєdiný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přístup,</a:t>
            </a:r>
            <a:r>
              <a:rPr dirty="0" sz="115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ktєrý</a:t>
            </a:r>
            <a:r>
              <a:rPr dirty="0" sz="1150" spc="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mέní</a:t>
            </a:r>
            <a:r>
              <a:rPr dirty="0" sz="115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životy</a:t>
            </a:r>
            <a:r>
              <a:rPr dirty="0" sz="1150" spc="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přєd</a:t>
            </a:r>
            <a:r>
              <a:rPr dirty="0" sz="115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60">
                <a:solidFill>
                  <a:srgbClr val="44413F"/>
                </a:solidFill>
                <a:latin typeface="Trebuchet MS"/>
                <a:cs typeface="Trebuchet MS"/>
              </a:rPr>
              <a:t>tím,</a:t>
            </a:r>
            <a:r>
              <a:rPr dirty="0" sz="1150" spc="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>
                <a:solidFill>
                  <a:srgbClr val="44413F"/>
                </a:solidFill>
                <a:latin typeface="Trebuchet MS"/>
                <a:cs typeface="Trebuchet MS"/>
              </a:rPr>
              <a:t>nєž</a:t>
            </a:r>
            <a:r>
              <a:rPr dirty="0" sz="1150" spc="3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95">
                <a:solidFill>
                  <a:srgbClr val="44413F"/>
                </a:solidFill>
                <a:latin typeface="Trebuchet MS"/>
                <a:cs typeface="Trebuchet MS"/>
              </a:rPr>
              <a:t>sє</a:t>
            </a:r>
            <a:r>
              <a:rPr dirty="0" sz="1150" spc="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150" spc="-10">
                <a:solidFill>
                  <a:srgbClr val="44413F"/>
                </a:solidFill>
                <a:latin typeface="Trebuchet MS"/>
                <a:cs typeface="Trebuchet MS"/>
              </a:rPr>
              <a:t>zlomí.</a:t>
            </a:r>
            <a:endParaRPr sz="115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9125" y="4314825"/>
            <a:ext cx="10191750" cy="1676400"/>
            <a:chOff x="619125" y="4314825"/>
            <a:chExt cx="10191750" cy="1676400"/>
          </a:xfrm>
        </p:grpSpPr>
        <p:sp>
          <p:nvSpPr>
            <p:cNvPr id="8" name="object 8"/>
            <p:cNvSpPr/>
            <p:nvPr/>
          </p:nvSpPr>
          <p:spPr>
            <a:xfrm>
              <a:off x="619125" y="4314825"/>
              <a:ext cx="10191750" cy="1676400"/>
            </a:xfrm>
            <a:custGeom>
              <a:avLst/>
              <a:gdLst/>
              <a:ahLst/>
              <a:cxnLst/>
              <a:rect l="l" t="t" r="r" b="b"/>
              <a:pathLst>
                <a:path w="10191750" h="1676400">
                  <a:moveTo>
                    <a:pt x="10143579" y="0"/>
                  </a:moveTo>
                  <a:lnTo>
                    <a:pt x="48171" y="0"/>
                  </a:lnTo>
                  <a:lnTo>
                    <a:pt x="44817" y="330"/>
                  </a:lnTo>
                  <a:lnTo>
                    <a:pt x="10571" y="20091"/>
                  </a:lnTo>
                  <a:lnTo>
                    <a:pt x="0" y="48171"/>
                  </a:lnTo>
                  <a:lnTo>
                    <a:pt x="0" y="1624841"/>
                  </a:lnTo>
                  <a:lnTo>
                    <a:pt x="0" y="1628225"/>
                  </a:lnTo>
                  <a:lnTo>
                    <a:pt x="17491" y="1663691"/>
                  </a:lnTo>
                  <a:lnTo>
                    <a:pt x="48171" y="1676396"/>
                  </a:lnTo>
                  <a:lnTo>
                    <a:pt x="10143579" y="1676396"/>
                  </a:lnTo>
                  <a:lnTo>
                    <a:pt x="10179037" y="1658903"/>
                  </a:lnTo>
                  <a:lnTo>
                    <a:pt x="10191750" y="1628225"/>
                  </a:lnTo>
                  <a:lnTo>
                    <a:pt x="10191750" y="48171"/>
                  </a:lnTo>
                  <a:lnTo>
                    <a:pt x="10174249" y="12700"/>
                  </a:lnTo>
                  <a:lnTo>
                    <a:pt x="10146931" y="330"/>
                  </a:lnTo>
                  <a:lnTo>
                    <a:pt x="10143579" y="0"/>
                  </a:lnTo>
                  <a:close/>
                </a:path>
              </a:pathLst>
            </a:custGeom>
            <a:solidFill>
              <a:srgbClr val="B5D6F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9979" y="4533899"/>
              <a:ext cx="147191" cy="147193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1085949" y="4497768"/>
            <a:ext cx="6424930" cy="12693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80645" indent="-67945">
              <a:lnSpc>
                <a:spcPct val="100000"/>
              </a:lnSpc>
              <a:spcBef>
                <a:spcPts val="110"/>
              </a:spcBef>
              <a:buChar char="·"/>
              <a:tabLst>
                <a:tab pos="80645" algn="l"/>
              </a:tabLst>
            </a:pPr>
            <a:r>
              <a:rPr dirty="0" sz="1150">
                <a:latin typeface="Trebuchet MS"/>
                <a:cs typeface="Trebuchet MS"/>
              </a:rPr>
              <a:t>Každé </a:t>
            </a:r>
            <a:r>
              <a:rPr dirty="0" sz="1150" spc="-55">
                <a:latin typeface="Trebuchet MS"/>
                <a:cs typeface="Trebuchet MS"/>
              </a:rPr>
              <a:t>5.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dítέ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zažilo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 spc="-25">
                <a:latin typeface="Trebuchet MS"/>
                <a:cs typeface="Trebuchet MS"/>
              </a:rPr>
              <a:t>týrání,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zanedbávání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 spc="50">
                <a:latin typeface="Trebuchet MS"/>
                <a:cs typeface="Trebuchet MS"/>
              </a:rPr>
              <a:t>nebo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zneužívání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(WHO,</a:t>
            </a:r>
            <a:r>
              <a:rPr dirty="0" sz="1150" spc="5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2022).</a:t>
            </a:r>
            <a:endParaRPr sz="1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Trebuchet MS"/>
              <a:buChar char="·"/>
            </a:pPr>
            <a:endParaRPr sz="1150">
              <a:latin typeface="Trebuchet MS"/>
              <a:cs typeface="Trebuchet MS"/>
            </a:endParaRPr>
          </a:p>
          <a:p>
            <a:pPr marL="80645" indent="-67945">
              <a:lnSpc>
                <a:spcPct val="100000"/>
              </a:lnSpc>
              <a:spcBef>
                <a:spcPts val="5"/>
              </a:spcBef>
              <a:buChar char="·"/>
              <a:tabLst>
                <a:tab pos="80645" algn="l"/>
              </a:tabLst>
            </a:pPr>
            <a:r>
              <a:rPr dirty="0" sz="1150" spc="140">
                <a:latin typeface="Trebuchet MS"/>
                <a:cs typeface="Trebuchet MS"/>
              </a:rPr>
              <a:t>40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 spc="220">
                <a:latin typeface="Trebuchet MS"/>
                <a:cs typeface="Trebuchet MS"/>
              </a:rPr>
              <a:t>%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 spc="50">
                <a:latin typeface="Trebuchet MS"/>
                <a:cs typeface="Trebuchet MS"/>
              </a:rPr>
              <a:t>českých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deváeáků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vykazuje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příznaky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střednέ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tέžké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až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tέžké</a:t>
            </a:r>
            <a:r>
              <a:rPr dirty="0" sz="1150" spc="1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deprese.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(NÚDZ,</a:t>
            </a:r>
            <a:r>
              <a:rPr dirty="0" sz="1150" spc="15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2023).</a:t>
            </a:r>
            <a:endParaRPr sz="1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0"/>
              </a:spcBef>
              <a:buFont typeface="Trebuchet MS"/>
              <a:buChar char="·"/>
            </a:pPr>
            <a:endParaRPr sz="1150">
              <a:latin typeface="Trebuchet MS"/>
              <a:cs typeface="Trebuchet MS"/>
            </a:endParaRPr>
          </a:p>
          <a:p>
            <a:pPr marL="80645" indent="-67945">
              <a:lnSpc>
                <a:spcPct val="100000"/>
              </a:lnSpc>
              <a:buChar char="·"/>
              <a:tabLst>
                <a:tab pos="80645" algn="l"/>
              </a:tabLst>
            </a:pPr>
            <a:r>
              <a:rPr dirty="0" sz="1150">
                <a:latin typeface="Trebuchet MS"/>
                <a:cs typeface="Trebuchet MS"/>
              </a:rPr>
              <a:t>Až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 spc="155">
                <a:latin typeface="Trebuchet MS"/>
                <a:cs typeface="Trebuchet MS"/>
              </a:rPr>
              <a:t>60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 spc="220">
                <a:latin typeface="Trebuchet MS"/>
                <a:cs typeface="Trebuchet MS"/>
              </a:rPr>
              <a:t>%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dέtí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z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vyloučených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 spc="-20">
                <a:latin typeface="Trebuchet MS"/>
                <a:cs typeface="Trebuchet MS"/>
              </a:rPr>
              <a:t>lokalit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opouští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školu</a:t>
            </a:r>
            <a:r>
              <a:rPr dirty="0" sz="1150" spc="6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bez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maturity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(Eurostat,</a:t>
            </a:r>
            <a:r>
              <a:rPr dirty="0" sz="1150" spc="55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2023).</a:t>
            </a:r>
            <a:endParaRPr sz="1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Font typeface="Trebuchet MS"/>
              <a:buChar char="·"/>
            </a:pPr>
            <a:endParaRPr sz="1150">
              <a:latin typeface="Trebuchet MS"/>
              <a:cs typeface="Trebuchet MS"/>
            </a:endParaRPr>
          </a:p>
          <a:p>
            <a:pPr marL="80645" indent="-67945">
              <a:lnSpc>
                <a:spcPct val="100000"/>
              </a:lnSpc>
              <a:buChar char="·"/>
              <a:tabLst>
                <a:tab pos="80645" algn="l"/>
              </a:tabLst>
            </a:pPr>
            <a:r>
              <a:rPr dirty="0" sz="1150" spc="90">
                <a:latin typeface="Trebuchet MS"/>
                <a:cs typeface="Trebuchet MS"/>
              </a:rPr>
              <a:t>43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 spc="220">
                <a:latin typeface="Trebuchet MS"/>
                <a:cs typeface="Trebuchet MS"/>
              </a:rPr>
              <a:t>%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 spc="50">
                <a:latin typeface="Trebuchet MS"/>
                <a:cs typeface="Trebuchet MS"/>
              </a:rPr>
              <a:t>českých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dέtí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 spc="70">
                <a:latin typeface="Trebuchet MS"/>
                <a:cs typeface="Trebuchet MS"/>
              </a:rPr>
              <a:t>se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setkalo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 spc="114">
                <a:latin typeface="Trebuchet MS"/>
                <a:cs typeface="Trebuchet MS"/>
              </a:rPr>
              <a:t>s</a:t>
            </a:r>
            <a:r>
              <a:rPr dirty="0" sz="1150" spc="50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kyberšikanou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 spc="50">
                <a:latin typeface="Trebuchet MS"/>
                <a:cs typeface="Trebuchet MS"/>
              </a:rPr>
              <a:t>nebo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obtέžováním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online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(EU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>
                <a:latin typeface="Trebuchet MS"/>
                <a:cs typeface="Trebuchet MS"/>
              </a:rPr>
              <a:t>Kids</a:t>
            </a:r>
            <a:r>
              <a:rPr dirty="0" sz="1150" spc="45">
                <a:latin typeface="Trebuchet MS"/>
                <a:cs typeface="Trebuchet MS"/>
              </a:rPr>
              <a:t> </a:t>
            </a:r>
            <a:r>
              <a:rPr dirty="0" sz="1150" spc="-25">
                <a:latin typeface="Trebuchet MS"/>
                <a:cs typeface="Trebuchet MS"/>
              </a:rPr>
              <a:t>Online,</a:t>
            </a:r>
            <a:r>
              <a:rPr dirty="0" sz="1150" spc="50">
                <a:latin typeface="Trebuchet MS"/>
                <a:cs typeface="Trebuchet MS"/>
              </a:rPr>
              <a:t> </a:t>
            </a:r>
            <a:r>
              <a:rPr dirty="0" sz="1150" spc="-10">
                <a:latin typeface="Trebuchet MS"/>
                <a:cs typeface="Trebuchet MS"/>
              </a:rPr>
              <a:t>2022).</a:t>
            </a:r>
            <a:endParaRPr sz="11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9125" y="676274"/>
            <a:ext cx="1562100" cy="295275"/>
          </a:xfrm>
          <a:custGeom>
            <a:avLst/>
            <a:gdLst/>
            <a:ahLst/>
            <a:cxnLst/>
            <a:rect l="l" t="t" r="r" b="b"/>
            <a:pathLst>
              <a:path w="1562100" h="295275">
                <a:moveTo>
                  <a:pt x="1524444" y="0"/>
                </a:moveTo>
                <a:lnTo>
                  <a:pt x="37658" y="0"/>
                </a:lnTo>
                <a:lnTo>
                  <a:pt x="32122" y="1104"/>
                </a:lnTo>
                <a:lnTo>
                  <a:pt x="1101" y="32118"/>
                </a:lnTo>
                <a:lnTo>
                  <a:pt x="0" y="37655"/>
                </a:lnTo>
                <a:lnTo>
                  <a:pt x="0" y="251853"/>
                </a:lnTo>
                <a:lnTo>
                  <a:pt x="0" y="257619"/>
                </a:lnTo>
                <a:lnTo>
                  <a:pt x="21480" y="289763"/>
                </a:lnTo>
                <a:lnTo>
                  <a:pt x="37658" y="295275"/>
                </a:lnTo>
                <a:lnTo>
                  <a:pt x="1524444" y="295275"/>
                </a:lnTo>
                <a:lnTo>
                  <a:pt x="1556588" y="273786"/>
                </a:lnTo>
                <a:lnTo>
                  <a:pt x="1562100" y="257619"/>
                </a:lnTo>
                <a:lnTo>
                  <a:pt x="1562100" y="37655"/>
                </a:lnTo>
                <a:lnTo>
                  <a:pt x="1540624" y="5511"/>
                </a:lnTo>
                <a:lnTo>
                  <a:pt x="1529981" y="1104"/>
                </a:lnTo>
                <a:lnTo>
                  <a:pt x="1524444" y="0"/>
                </a:lnTo>
                <a:close/>
              </a:path>
            </a:pathLst>
          </a:custGeom>
          <a:solidFill>
            <a:srgbClr val="F7EDD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700485" y="720534"/>
            <a:ext cx="1400175" cy="1746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>
                <a:solidFill>
                  <a:srgbClr val="44413F"/>
                </a:solidFill>
                <a:latin typeface="Trebuchet MS"/>
                <a:cs typeface="Trebuchet MS"/>
              </a:rPr>
              <a:t>Z</a:t>
            </a:r>
            <a:r>
              <a:rPr dirty="0" sz="9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>
                <a:solidFill>
                  <a:srgbClr val="44413F"/>
                </a:solidFill>
                <a:latin typeface="Trebuchet MS"/>
                <a:cs typeface="Trebuchet MS"/>
              </a:rPr>
              <a:t>ULICE</a:t>
            </a:r>
            <a:r>
              <a:rPr dirty="0" sz="9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95">
                <a:solidFill>
                  <a:srgbClr val="44413F"/>
                </a:solidFill>
                <a:latin typeface="Trebuchet MS"/>
                <a:cs typeface="Trebuchet MS"/>
              </a:rPr>
              <a:t>DO</a:t>
            </a:r>
            <a:r>
              <a:rPr dirty="0" sz="950" spc="2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70">
                <a:solidFill>
                  <a:srgbClr val="44413F"/>
                </a:solidFill>
                <a:latin typeface="Trebuchet MS"/>
                <a:cs typeface="Trebuchet MS"/>
              </a:rPr>
              <a:t>S6FE</a:t>
            </a:r>
            <a:r>
              <a:rPr dirty="0" sz="950" spc="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950" spc="40">
                <a:solidFill>
                  <a:srgbClr val="44413F"/>
                </a:solidFill>
                <a:latin typeface="Trebuchet MS"/>
                <a:cs typeface="Trebuchet MS"/>
              </a:rPr>
              <a:t>SP6CE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607466" y="990377"/>
            <a:ext cx="8512175" cy="4908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Stejné</a:t>
            </a:r>
            <a:r>
              <a:rPr dirty="0" spc="-105"/>
              <a:t> </a:t>
            </a:r>
            <a:r>
              <a:rPr dirty="0" spc="-35"/>
              <a:t>principy,</a:t>
            </a:r>
            <a:r>
              <a:rPr dirty="0" spc="-110"/>
              <a:t> </a:t>
            </a:r>
            <a:r>
              <a:rPr dirty="0" spc="-105"/>
              <a:t>jiná </a:t>
            </a:r>
            <a:r>
              <a:rPr dirty="0"/>
              <a:t>cílová</a:t>
            </a:r>
            <a:r>
              <a:rPr dirty="0" spc="-105"/>
              <a:t> </a:t>
            </a:r>
            <a:r>
              <a:rPr dirty="0" spc="70"/>
              <a:t>skupina</a:t>
            </a:r>
            <a:r>
              <a:rPr dirty="0" spc="-105"/>
              <a:t> </a:t>
            </a:r>
            <a:r>
              <a:rPr dirty="0" spc="515"/>
              <a:t>-</a:t>
            </a:r>
            <a:r>
              <a:rPr dirty="0" spc="-105"/>
              <a:t> </a:t>
            </a:r>
            <a:r>
              <a:rPr dirty="0" spc="60"/>
              <a:t>Safe</a:t>
            </a:r>
            <a:r>
              <a:rPr dirty="0" spc="-105"/>
              <a:t> </a:t>
            </a:r>
            <a:r>
              <a:rPr dirty="0" spc="155"/>
              <a:t>Space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2852" y="3232150"/>
            <a:ext cx="307975" cy="28257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50627" y="2040020"/>
            <a:ext cx="2315845" cy="1565275"/>
          </a:xfrm>
          <a:prstGeom prst="rect">
            <a:avLst/>
          </a:prstGeom>
        </p:spPr>
        <p:txBody>
          <a:bodyPr wrap="square" lIns="0" tIns="2647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85"/>
              </a:spcBef>
            </a:pPr>
            <a:r>
              <a:rPr dirty="0" sz="4200" spc="195" b="1">
                <a:solidFill>
                  <a:srgbClr val="44413F"/>
                </a:solidFill>
                <a:latin typeface="Trebuchet MS"/>
                <a:cs typeface="Trebuchet MS"/>
              </a:rPr>
              <a:t>Jsme</a:t>
            </a:r>
            <a:endParaRPr sz="4200">
              <a:latin typeface="Trebuchet MS"/>
              <a:cs typeface="Trebuchet MS"/>
            </a:endParaRPr>
          </a:p>
          <a:p>
            <a:pPr marL="344805">
              <a:lnSpc>
                <a:spcPct val="100000"/>
              </a:lnSpc>
              <a:spcBef>
                <a:spcPts val="1435"/>
              </a:spcBef>
            </a:pPr>
            <a:r>
              <a:rPr dirty="0" sz="3050" spc="150" b="1">
                <a:solidFill>
                  <a:srgbClr val="44413F"/>
                </a:solidFill>
                <a:latin typeface="Trebuchet MS"/>
                <a:cs typeface="Trebuchet MS"/>
              </a:rPr>
              <a:t>safespace</a:t>
            </a:r>
            <a:endParaRPr sz="3050">
              <a:latin typeface="Trebuchet MS"/>
              <a:cs typeface="Trebuchet MS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6750" y="3810001"/>
            <a:ext cx="3124199" cy="177164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19575" y="2372740"/>
            <a:ext cx="155460" cy="133845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4219575" y="2590799"/>
            <a:ext cx="3219450" cy="19050"/>
          </a:xfrm>
          <a:custGeom>
            <a:avLst/>
            <a:gdLst/>
            <a:ahLst/>
            <a:cxnLst/>
            <a:rect l="l" t="t" r="r" b="b"/>
            <a:pathLst>
              <a:path w="3219450" h="19050">
                <a:moveTo>
                  <a:pt x="3219450" y="0"/>
                </a:moveTo>
                <a:lnTo>
                  <a:pt x="0" y="0"/>
                </a:lnTo>
                <a:lnTo>
                  <a:pt x="0" y="19050"/>
                </a:lnTo>
                <a:lnTo>
                  <a:pt x="3219450" y="19050"/>
                </a:lnTo>
                <a:lnTo>
                  <a:pt x="32194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4209999" y="2708878"/>
            <a:ext cx="3234055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20">
                <a:solidFill>
                  <a:srgbClr val="44413F"/>
                </a:solidFill>
                <a:latin typeface="Trebuchet MS"/>
                <a:cs typeface="Trebuchet MS"/>
              </a:rPr>
              <a:t>„Tady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60">
                <a:solidFill>
                  <a:srgbClr val="44413F"/>
                </a:solidFill>
                <a:latin typeface="Trebuchet MS"/>
                <a:cs typeface="Trebuchet MS"/>
              </a:rPr>
              <a:t>tєbє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vέří"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75">
                <a:solidFill>
                  <a:srgbClr val="44413F"/>
                </a:solidFill>
                <a:latin typeface="Trebuchet MS"/>
                <a:cs typeface="Trebuchet MS"/>
              </a:rPr>
              <a:t>—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nadέjє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v</a:t>
            </a:r>
            <a:r>
              <a:rPr dirty="0" sz="1200" spc="-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každέm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 sєtkání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00950" y="2372740"/>
            <a:ext cx="155460" cy="133845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7600950" y="2590799"/>
            <a:ext cx="3219450" cy="19050"/>
          </a:xfrm>
          <a:custGeom>
            <a:avLst/>
            <a:gdLst/>
            <a:ahLst/>
            <a:cxnLst/>
            <a:rect l="l" t="t" r="r" b="b"/>
            <a:pathLst>
              <a:path w="3219450" h="19050">
                <a:moveTo>
                  <a:pt x="3219450" y="0"/>
                </a:moveTo>
                <a:lnTo>
                  <a:pt x="0" y="0"/>
                </a:lnTo>
                <a:lnTo>
                  <a:pt x="0" y="19050"/>
                </a:lnTo>
                <a:lnTo>
                  <a:pt x="3219450" y="19050"/>
                </a:lnTo>
                <a:lnTo>
                  <a:pt x="32194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7585723" y="2708878"/>
            <a:ext cx="3105150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„Co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65">
                <a:solidFill>
                  <a:srgbClr val="44413F"/>
                </a:solidFill>
                <a:latin typeface="Trebuchet MS"/>
                <a:cs typeface="Trebuchet MS"/>
              </a:rPr>
              <a:t>umíš?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10">
                <a:solidFill>
                  <a:srgbClr val="44413F"/>
                </a:solidFill>
                <a:latin typeface="Trebuchet MS"/>
                <a:cs typeface="Trebuchet MS"/>
              </a:rPr>
              <a:t>Co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50">
                <a:solidFill>
                  <a:srgbClr val="44413F"/>
                </a:solidFill>
                <a:latin typeface="Trebuchet MS"/>
                <a:cs typeface="Trebuchet MS"/>
              </a:rPr>
              <a:t>tέ</a:t>
            </a:r>
            <a:r>
              <a:rPr dirty="0" sz="1200" spc="4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baví?"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75">
                <a:solidFill>
                  <a:srgbClr val="44413F"/>
                </a:solidFill>
                <a:latin typeface="Trebuchet MS"/>
                <a:cs typeface="Trebuchet MS"/>
              </a:rPr>
              <a:t>—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budování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idєntity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19575" y="3258565"/>
            <a:ext cx="155460" cy="133845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4219575" y="3467100"/>
            <a:ext cx="3219450" cy="19050"/>
          </a:xfrm>
          <a:custGeom>
            <a:avLst/>
            <a:gdLst/>
            <a:ahLst/>
            <a:cxnLst/>
            <a:rect l="l" t="t" r="r" b="b"/>
            <a:pathLst>
              <a:path w="3219450" h="19050">
                <a:moveTo>
                  <a:pt x="3219450" y="0"/>
                </a:moveTo>
                <a:lnTo>
                  <a:pt x="0" y="0"/>
                </a:lnTo>
                <a:lnTo>
                  <a:pt x="0" y="19050"/>
                </a:lnTo>
                <a:lnTo>
                  <a:pt x="3219450" y="19050"/>
                </a:lnTo>
                <a:lnTo>
                  <a:pt x="32194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209999" y="3533019"/>
            <a:ext cx="2717800" cy="5207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35400"/>
              </a:lnSpc>
              <a:spcBef>
                <a:spcPts val="95"/>
              </a:spcBef>
            </a:pPr>
            <a:r>
              <a:rPr dirty="0" sz="1200" spc="70">
                <a:solidFill>
                  <a:srgbClr val="44413F"/>
                </a:solidFill>
                <a:latin typeface="Trebuchet MS"/>
                <a:cs typeface="Trebuchet MS"/>
              </a:rPr>
              <a:t>Dospέlý</a:t>
            </a:r>
            <a:r>
              <a:rPr dirty="0" sz="1200" spc="3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prorєsionál,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na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ktєrέho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100">
                <a:solidFill>
                  <a:srgbClr val="44413F"/>
                </a:solidFill>
                <a:latin typeface="Trebuchet MS"/>
                <a:cs typeface="Trebuchet MS"/>
              </a:rPr>
              <a:t>sє</a:t>
            </a:r>
            <a:r>
              <a:rPr dirty="0" sz="1200" spc="40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25">
                <a:solidFill>
                  <a:srgbClr val="44413F"/>
                </a:solidFill>
                <a:latin typeface="Trebuchet MS"/>
                <a:cs typeface="Trebuchet MS"/>
              </a:rPr>
              <a:t>lzє </a:t>
            </a:r>
            <a:r>
              <a:rPr dirty="0" sz="1200" spc="35">
                <a:solidFill>
                  <a:srgbClr val="44413F"/>
                </a:solidFill>
                <a:latin typeface="Trebuchet MS"/>
                <a:cs typeface="Trebuchet MS"/>
              </a:rPr>
              <a:t>spolєhnout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00950" y="3258565"/>
            <a:ext cx="155460" cy="133845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7600950" y="3467100"/>
            <a:ext cx="3219450" cy="19050"/>
          </a:xfrm>
          <a:custGeom>
            <a:avLst/>
            <a:gdLst/>
            <a:ahLst/>
            <a:cxnLst/>
            <a:rect l="l" t="t" r="r" b="b"/>
            <a:pathLst>
              <a:path w="3219450" h="19050">
                <a:moveTo>
                  <a:pt x="3219450" y="0"/>
                </a:moveTo>
                <a:lnTo>
                  <a:pt x="0" y="0"/>
                </a:lnTo>
                <a:lnTo>
                  <a:pt x="0" y="19050"/>
                </a:lnTo>
                <a:lnTo>
                  <a:pt x="3219450" y="19050"/>
                </a:lnTo>
                <a:lnTo>
                  <a:pt x="3219450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7585723" y="3594703"/>
            <a:ext cx="1621790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55">
                <a:solidFill>
                  <a:srgbClr val="44413F"/>
                </a:solidFill>
                <a:latin typeface="Trebuchet MS"/>
                <a:cs typeface="Trebuchet MS"/>
              </a:rPr>
              <a:t>Bєzpєčná</a:t>
            </a:r>
            <a:r>
              <a:rPr dirty="0" sz="1200" spc="-1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komunikacє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19575" y="4382515"/>
            <a:ext cx="155460" cy="133845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4219575" y="4600575"/>
            <a:ext cx="6600825" cy="19050"/>
          </a:xfrm>
          <a:custGeom>
            <a:avLst/>
            <a:gdLst/>
            <a:ahLst/>
            <a:cxnLst/>
            <a:rect l="l" t="t" r="r" b="b"/>
            <a:pathLst>
              <a:path w="6600825" h="19050">
                <a:moveTo>
                  <a:pt x="6600825" y="0"/>
                </a:moveTo>
                <a:lnTo>
                  <a:pt x="0" y="0"/>
                </a:lnTo>
                <a:lnTo>
                  <a:pt x="0" y="19050"/>
                </a:lnTo>
                <a:lnTo>
                  <a:pt x="6600825" y="19050"/>
                </a:lnTo>
                <a:lnTo>
                  <a:pt x="6600825" y="0"/>
                </a:lnTo>
                <a:close/>
              </a:path>
            </a:pathLst>
          </a:custGeom>
          <a:solidFill>
            <a:srgbClr val="B78D2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4209999" y="4718653"/>
            <a:ext cx="1536700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100">
                <a:solidFill>
                  <a:srgbClr val="44413F"/>
                </a:solidFill>
                <a:latin typeface="Trebuchet MS"/>
                <a:cs typeface="Trebuchet MS"/>
              </a:rPr>
              <a:t>Čas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 a</a:t>
            </a:r>
            <a:r>
              <a:rPr dirty="0" sz="120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>
                <a:solidFill>
                  <a:srgbClr val="44413F"/>
                </a:solidFill>
                <a:latin typeface="Trebuchet MS"/>
                <a:cs typeface="Trebuchet MS"/>
              </a:rPr>
              <a:t>plná</a:t>
            </a:r>
            <a:r>
              <a:rPr dirty="0" sz="1200" spc="5">
                <a:solidFill>
                  <a:srgbClr val="44413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44413F"/>
                </a:solidFill>
                <a:latin typeface="Trebuchet MS"/>
                <a:cs typeface="Trebuchet MS"/>
              </a:rPr>
              <a:t>pozornost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44231" y="1873059"/>
            <a:ext cx="683895" cy="1746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950" spc="-10">
                <a:solidFill>
                  <a:srgbClr val="44413F"/>
                </a:solidFill>
                <a:latin typeface="Trebuchet MS"/>
                <a:cs typeface="Trebuchet MS"/>
              </a:rPr>
              <a:t>STEREOTYP</a:t>
            </a:r>
            <a:endParaRPr sz="95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51216" y="2130975"/>
            <a:ext cx="2603500" cy="2447925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50"/>
              </a:spcBef>
            </a:pPr>
            <a:r>
              <a:rPr dirty="0" sz="3150" spc="-35" i="1">
                <a:solidFill>
                  <a:srgbClr val="5C4E3D"/>
                </a:solidFill>
                <a:latin typeface="Trebuchet MS"/>
                <a:cs typeface="Trebuchet MS"/>
              </a:rPr>
              <a:t>"sociální</a:t>
            </a:r>
            <a:r>
              <a:rPr dirty="0" sz="3150" spc="-185" i="1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3150" spc="-20" i="1">
                <a:solidFill>
                  <a:srgbClr val="5C4E3D"/>
                </a:solidFill>
                <a:latin typeface="Trebuchet MS"/>
                <a:cs typeface="Trebuchet MS"/>
              </a:rPr>
              <a:t>práci </a:t>
            </a:r>
            <a:r>
              <a:rPr dirty="0" sz="3150" i="1">
                <a:solidFill>
                  <a:srgbClr val="5C4E3D"/>
                </a:solidFill>
                <a:latin typeface="Trebuchet MS"/>
                <a:cs typeface="Trebuchet MS"/>
              </a:rPr>
              <a:t>může</a:t>
            </a:r>
            <a:r>
              <a:rPr dirty="0" sz="3150" spc="-140" i="1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3150" spc="-20" i="1">
                <a:solidFill>
                  <a:srgbClr val="5C4E3D"/>
                </a:solidFill>
                <a:latin typeface="Trebuchet MS"/>
                <a:cs typeface="Trebuchet MS"/>
              </a:rPr>
              <a:t>dέlat </a:t>
            </a:r>
            <a:r>
              <a:rPr dirty="0" sz="3150" spc="-155" i="1">
                <a:solidFill>
                  <a:srgbClr val="5C4E3D"/>
                </a:solidFill>
                <a:latin typeface="Trebuchet MS"/>
                <a:cs typeface="Trebuchet MS"/>
              </a:rPr>
              <a:t>kdokoli,</a:t>
            </a:r>
            <a:r>
              <a:rPr dirty="0" sz="3150" spc="-65" i="1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3150" spc="-10" i="1">
                <a:solidFill>
                  <a:srgbClr val="5C4E3D"/>
                </a:solidFill>
                <a:latin typeface="Trebuchet MS"/>
                <a:cs typeface="Trebuchet MS"/>
              </a:rPr>
              <a:t>hlavnέ </a:t>
            </a:r>
            <a:r>
              <a:rPr dirty="0" sz="3150" i="1">
                <a:solidFill>
                  <a:srgbClr val="5C4E3D"/>
                </a:solidFill>
                <a:latin typeface="Trebuchet MS"/>
                <a:cs typeface="Trebuchet MS"/>
              </a:rPr>
              <a:t>když</a:t>
            </a:r>
            <a:r>
              <a:rPr dirty="0" sz="3150" spc="-90" i="1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3150" i="1">
                <a:solidFill>
                  <a:srgbClr val="5C4E3D"/>
                </a:solidFill>
                <a:latin typeface="Trebuchet MS"/>
                <a:cs typeface="Trebuchet MS"/>
              </a:rPr>
              <a:t>má</a:t>
            </a:r>
            <a:r>
              <a:rPr dirty="0" sz="3150" spc="-85" i="1">
                <a:solidFill>
                  <a:srgbClr val="5C4E3D"/>
                </a:solidFill>
                <a:latin typeface="Trebuchet MS"/>
                <a:cs typeface="Trebuchet MS"/>
              </a:rPr>
              <a:t> </a:t>
            </a:r>
            <a:r>
              <a:rPr dirty="0" sz="3150" spc="-25" i="1">
                <a:solidFill>
                  <a:srgbClr val="5C4E3D"/>
                </a:solidFill>
                <a:latin typeface="Trebuchet MS"/>
                <a:cs typeface="Trebuchet MS"/>
              </a:rPr>
              <a:t>to </a:t>
            </a:r>
            <a:r>
              <a:rPr dirty="0" sz="3150" spc="-10" i="1">
                <a:solidFill>
                  <a:srgbClr val="5C4E3D"/>
                </a:solidFill>
                <a:latin typeface="Trebuchet MS"/>
                <a:cs typeface="Trebuchet MS"/>
              </a:rPr>
              <a:t>srdíčko"</a:t>
            </a:r>
            <a:endParaRPr sz="31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6B8423E0DE7F4E935077334015AD5B" ma:contentTypeVersion="12" ma:contentTypeDescription="Vytvoří nový dokument" ma:contentTypeScope="" ma:versionID="2593ab5e7f5e92d7e4ae6937c3e059d5">
  <xsd:schema xmlns:xsd="http://www.w3.org/2001/XMLSchema" xmlns:xs="http://www.w3.org/2001/XMLSchema" xmlns:p="http://schemas.microsoft.com/office/2006/metadata/properties" xmlns:ns2="8b667fec-ca8a-4ebd-b1d3-cf5fc72b29a4" targetNamespace="http://schemas.microsoft.com/office/2006/metadata/properties" ma:root="true" ma:fieldsID="a10c01574c7a04cbaa7a2ad2b6b46dc7" ns2:_="">
    <xsd:import namespace="8b667fec-ca8a-4ebd-b1d3-cf5fc72b29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67fec-ca8a-4ebd-b1d3-cf5fc72b29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8574510d-52ad-4a42-8116-c3898fb515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b667fec-ca8a-4ebd-b1d3-cf5fc72b29a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ED90EC8-4E28-4FC9-A315-BA8DBBA9E1A8}"/>
</file>

<file path=customXml/itemProps2.xml><?xml version="1.0" encoding="utf-8"?>
<ds:datastoreItem xmlns:ds="http://schemas.openxmlformats.org/officeDocument/2006/customXml" ds:itemID="{53DBB31C-3C87-4EDD-BAC8-837296AE4F01}"/>
</file>

<file path=customXml/itemProps3.xml><?xml version="1.0" encoding="utf-8"?>
<ds:datastoreItem xmlns:ds="http://schemas.openxmlformats.org/officeDocument/2006/customXml" ds:itemID="{52C74965-E5B7-4B81-BC50-951C64B3F11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</dc:title>
  <dcterms:created xsi:type="dcterms:W3CDTF">2026-05-22T08:22:04Z</dcterms:created>
  <dcterms:modified xsi:type="dcterms:W3CDTF">2026-05-22T08:22:04Z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2026-05-15T00:00:00Z</vt:filetime>
  </property>
  <property fmtid="{D5CDD505-2E9C-101B-9397-08002B2CF9AE}" pid="4" name="Creator">
    <vt:lpwstr>pdf-lib (https://github.com/Hopding/pdf-lib)</vt:lpwstr>
  </property>
  <property fmtid="{D5CDD505-2E9C-101B-9397-08002B2CF9AE}" pid="5" name="LastSaved">
    <vt:filetime>2026-05-22T00:00:00Z</vt:filetime>
  </property>
  <property fmtid="{D5CDD505-2E9C-101B-9397-08002B2CF9AE}" pid="6" name="Producer">
    <vt:lpwstr>GPL Ghostscript 9.56.1</vt:lpwstr>
  </property>
  <property fmtid="{D5CDD505-2E9C-101B-9397-08002B2CF9AE}" pid="7" name="ContentTypeId">
    <vt:lpwstr>0x010100E96B8423E0DE7F4E935077334015AD5B</vt:lpwstr>
  </property>
</Properties>
</file>