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701CE-77DB-4B49-A617-F701B5531AA9}" type="datetimeFigureOut">
              <a:rPr lang="cs-CZ" smtClean="0"/>
              <a:t>18.05.2025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D0F39-F707-40B9-BAB2-00ED55CA85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283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038DCAAD-BA25-672B-23FA-22F156524F4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CCB05E-92D5-4B0B-91DE-FD7227458FF8}" type="slidenum">
              <a:rPr lang="cs-CZ" altLang="cs-CZ"/>
              <a:pPr/>
              <a:t>1</a:t>
            </a:fld>
            <a:endParaRPr lang="cs-CZ" altLang="cs-CZ"/>
          </a:p>
        </p:txBody>
      </p:sp>
      <p:sp>
        <p:nvSpPr>
          <p:cNvPr id="22529" name="Rectangle 1">
            <a:extLst>
              <a:ext uri="{FF2B5EF4-FFF2-40B4-BE49-F238E27FC236}">
                <a16:creationId xmlns:a16="http://schemas.microsoft.com/office/drawing/2014/main" id="{07B8E5B8-A7B7-982F-B2FB-C01D43690BE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15C0DBE-1928-819D-DB60-D218676F62C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3C454DF6-C1F0-12B2-1850-B54D05951BE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B08E93-C17B-4A61-8479-97A3F7868149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31745" name="Rectangle 1">
            <a:extLst>
              <a:ext uri="{FF2B5EF4-FFF2-40B4-BE49-F238E27FC236}">
                <a16:creationId xmlns:a16="http://schemas.microsoft.com/office/drawing/2014/main" id="{4E28DE30-D3D5-30CB-A3F6-0BCA5092A2E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79F64C74-A4BE-8192-7ACE-70EEB98AD83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7913CE7A-85CC-9933-4DCF-C86909B7089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E7D866-2CBB-42A6-A633-A0CA1FF43D1D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32769" name="Rectangle 1">
            <a:extLst>
              <a:ext uri="{FF2B5EF4-FFF2-40B4-BE49-F238E27FC236}">
                <a16:creationId xmlns:a16="http://schemas.microsoft.com/office/drawing/2014/main" id="{68050956-D335-21B5-5C95-F2559D845B7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2474ECD1-4383-03F8-FE8D-C1DDF7CCD17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06B0EBAB-D457-E0D3-AFD1-B8FB1A732E9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15D4E0-A145-414B-BBE8-3CE00346B4DB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33793" name="Rectangle 1">
            <a:extLst>
              <a:ext uri="{FF2B5EF4-FFF2-40B4-BE49-F238E27FC236}">
                <a16:creationId xmlns:a16="http://schemas.microsoft.com/office/drawing/2014/main" id="{F6857785-B249-DD35-B2FE-879420D0ED6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41889254-6B63-3063-C6E7-EF6565281F5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4DE146A0-DD2F-5926-CE70-E2E583B500C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8CF7D7-3E27-4B07-B6AB-3CEFB7D2CA9C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34817" name="Rectangle 1">
            <a:extLst>
              <a:ext uri="{FF2B5EF4-FFF2-40B4-BE49-F238E27FC236}">
                <a16:creationId xmlns:a16="http://schemas.microsoft.com/office/drawing/2014/main" id="{F25A5E51-816E-9C2A-0FA2-76AE83F9A28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5E8A403C-69F0-AF66-B025-FBBD4110A39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54E91ACB-3F73-D23A-A429-63AC850E13B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419299-0C40-41CD-8594-D2FC7A8E6BDA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35841" name="Rectangle 1">
            <a:extLst>
              <a:ext uri="{FF2B5EF4-FFF2-40B4-BE49-F238E27FC236}">
                <a16:creationId xmlns:a16="http://schemas.microsoft.com/office/drawing/2014/main" id="{2A94A649-E3AB-5F26-6C86-0AA645321E5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CF5CC7AA-1DB6-4AB0-D272-6F99F76615E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A173010B-9DDB-244C-A332-97A73131637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AE2193-A489-421F-BE47-5C11527CC275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36865" name="Rectangle 1">
            <a:extLst>
              <a:ext uri="{FF2B5EF4-FFF2-40B4-BE49-F238E27FC236}">
                <a16:creationId xmlns:a16="http://schemas.microsoft.com/office/drawing/2014/main" id="{E522E910-D5CD-1922-E2DE-8BD309E7860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BD96A318-4451-BAF8-76E1-33A185ABBB5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ACBF7C0A-C698-8498-855F-5562F5C15B6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50D8C3-C2A0-4FD8-A5DC-F9C99FF559AF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37889" name="Rectangle 1">
            <a:extLst>
              <a:ext uri="{FF2B5EF4-FFF2-40B4-BE49-F238E27FC236}">
                <a16:creationId xmlns:a16="http://schemas.microsoft.com/office/drawing/2014/main" id="{CF5AA702-DF24-3B13-726F-3595844E532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FE4A1D01-A8B4-0400-ACEC-49C3E07C60B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2D450CFB-D9D0-DE2E-ADFD-ACF05BD390A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44BDE4-C585-42D0-999E-C604504F9E02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38913" name="Rectangle 1">
            <a:extLst>
              <a:ext uri="{FF2B5EF4-FFF2-40B4-BE49-F238E27FC236}">
                <a16:creationId xmlns:a16="http://schemas.microsoft.com/office/drawing/2014/main" id="{0D84EE10-3B42-0AD0-8C1D-F4937A89078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45458AEE-48CD-FA5F-24B6-C28BA0BFB47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3121DE0C-EFBD-76E2-A6E9-1C32BCD21C3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2E3C1E-06C2-491D-8F1D-F5646BD8FB92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39937" name="Rectangle 1">
            <a:extLst>
              <a:ext uri="{FF2B5EF4-FFF2-40B4-BE49-F238E27FC236}">
                <a16:creationId xmlns:a16="http://schemas.microsoft.com/office/drawing/2014/main" id="{622D09B7-70F2-A1E2-9FCB-D168D6ECC24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6B88D64A-E984-CC62-3955-847936CF19F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C6C900D6-D109-BB8D-63CB-30F528AAD8B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4B84D5-A423-4073-AFFC-EED44A474B8F}" type="slidenum">
              <a:rPr lang="cs-CZ" altLang="cs-CZ"/>
              <a:pPr/>
              <a:t>19</a:t>
            </a:fld>
            <a:endParaRPr lang="cs-CZ" altLang="cs-CZ"/>
          </a:p>
        </p:txBody>
      </p:sp>
      <p:sp>
        <p:nvSpPr>
          <p:cNvPr id="40961" name="Rectangle 1">
            <a:extLst>
              <a:ext uri="{FF2B5EF4-FFF2-40B4-BE49-F238E27FC236}">
                <a16:creationId xmlns:a16="http://schemas.microsoft.com/office/drawing/2014/main" id="{EF2FAFDF-4782-EAC7-F9A2-35F7E880E93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0A83A6A8-688E-B3D1-CDBB-6BD94958732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97E5FE39-4AD3-E968-2D0F-08AA4503C02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7B59DD-5958-451E-AFFD-5FD62EF695F6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23553" name="Rectangle 1">
            <a:extLst>
              <a:ext uri="{FF2B5EF4-FFF2-40B4-BE49-F238E27FC236}">
                <a16:creationId xmlns:a16="http://schemas.microsoft.com/office/drawing/2014/main" id="{83DF14C8-446B-88BF-4986-C49746B2070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3BCF8C1D-F4CA-923C-466A-14257FD2FF6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7518FC54-2F36-C00E-AE9F-BD74B215CE2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B8F65A-2134-4195-8497-06E8C14AD5F7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24577" name="Rectangle 1">
            <a:extLst>
              <a:ext uri="{FF2B5EF4-FFF2-40B4-BE49-F238E27FC236}">
                <a16:creationId xmlns:a16="http://schemas.microsoft.com/office/drawing/2014/main" id="{E1BBC863-6568-1DF0-B36F-51846727F04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B1012EA-B927-B82F-9845-7B2AA67777E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22DC8E56-3A59-44F1-F29A-5EDB0298EC2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C451F3-8FE1-4CE4-ACDC-B94F39466E0C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25601" name="Rectangle 1">
            <a:extLst>
              <a:ext uri="{FF2B5EF4-FFF2-40B4-BE49-F238E27FC236}">
                <a16:creationId xmlns:a16="http://schemas.microsoft.com/office/drawing/2014/main" id="{27C8A247-7CEB-AB5E-E926-F8D22DC43AA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9C6D0B8F-7959-E193-2D15-4BB457A5373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1CC8AA7A-18E7-DEA7-2DAD-9460C689053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1234D81-BAE3-4C42-9CCC-536FE1499FA2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26625" name="Rectangle 1">
            <a:extLst>
              <a:ext uri="{FF2B5EF4-FFF2-40B4-BE49-F238E27FC236}">
                <a16:creationId xmlns:a16="http://schemas.microsoft.com/office/drawing/2014/main" id="{0955C155-40B9-F998-5C77-F4C6E21CF43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DD58E3EF-735E-280A-337F-165373DD52E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A416C82B-8D0E-8593-AA01-388F2E5E547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CD3AAB-5392-4CBC-AE60-CDA8F7F5828F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27649" name="Rectangle 1">
            <a:extLst>
              <a:ext uri="{FF2B5EF4-FFF2-40B4-BE49-F238E27FC236}">
                <a16:creationId xmlns:a16="http://schemas.microsoft.com/office/drawing/2014/main" id="{6DD01CC5-96B8-5A29-CEED-AA9055075A7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A63D31EA-27EF-4CA9-9421-CC747264FBD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77411E2A-7EA7-793E-C6D9-08F5F6B5F90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6E3EDE-B76F-46B4-B343-6500FAA3BBBF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28673" name="Rectangle 1">
            <a:extLst>
              <a:ext uri="{FF2B5EF4-FFF2-40B4-BE49-F238E27FC236}">
                <a16:creationId xmlns:a16="http://schemas.microsoft.com/office/drawing/2014/main" id="{73F6FEBF-A6FB-DE52-CE45-94FC97B8F76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76089BBF-FF52-0F87-34EF-34A54C1C342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70F3458F-F5E9-CD6F-D120-333DCC94ADC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99A7F19-6087-4D1B-91AD-032A5C6CCFD4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29697" name="Rectangle 1">
            <a:extLst>
              <a:ext uri="{FF2B5EF4-FFF2-40B4-BE49-F238E27FC236}">
                <a16:creationId xmlns:a16="http://schemas.microsoft.com/office/drawing/2014/main" id="{8B546C0C-4FF6-4107-CFC3-CFF8CE31988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F2091B0B-38B5-F5A3-C931-70631028412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BEFA416D-E89B-F1D7-5D55-AE3AFA1DC87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D49F29-A745-4ACD-AF4F-3CA09B3B3C53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30721" name="Rectangle 1">
            <a:extLst>
              <a:ext uri="{FF2B5EF4-FFF2-40B4-BE49-F238E27FC236}">
                <a16:creationId xmlns:a16="http://schemas.microsoft.com/office/drawing/2014/main" id="{A63502EE-3FC0-D907-9383-396A3EED6ED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A85A6468-5982-D366-6F0A-76EF6C5AFF7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D0AE7C-EC38-2E44-6197-5A1C77A86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96A37BC-2E96-7D3B-C876-082C6AE06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F85E81-FE23-D6AD-8E2F-559BB021D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85D0-D0C8-497B-86B7-6312D7E74BC2}" type="datetimeFigureOut">
              <a:rPr lang="cs-CZ" smtClean="0"/>
              <a:t>18.05.2025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E2A646-DB25-C6B9-FF83-09A53303A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E98A3E-57A6-7290-47F6-B66ED724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41EE-1972-4B40-8F02-120EB0FC79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705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91887C-D382-EB70-A45C-D9AC0710A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3A9FA61-8CD2-46DA-2424-AD965F445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E7B8C5-B2B9-A4C5-E80C-73DABC16C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85D0-D0C8-497B-86B7-6312D7E74BC2}" type="datetimeFigureOut">
              <a:rPr lang="cs-CZ" smtClean="0"/>
              <a:t>18.05.2025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26B641-0491-06D3-E4F2-79D4E49AD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0C57FE-AFE7-B66A-F481-FA6EBE586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41EE-1972-4B40-8F02-120EB0FC79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835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6FBF415-F8C2-1FC9-66F7-642DA9FAC0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39ACF24-AE22-6F3F-72C2-8DCEAA88E4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0FE5D2-1905-ED43-CF08-0005AAB7B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85D0-D0C8-497B-86B7-6312D7E74BC2}" type="datetimeFigureOut">
              <a:rPr lang="cs-CZ" smtClean="0"/>
              <a:t>18.05.2025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8B69F0-40F5-3921-E6C4-29C07E687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1763DA-53C1-FDCB-BFDF-1B73508CF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41EE-1972-4B40-8F02-120EB0FC79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9034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8A90D2-C04F-B848-89A7-9066A49E6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66451" cy="113823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3CBFA75-BDD3-B29B-1AAB-73FC5D3A916F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15951" y="6210301"/>
            <a:ext cx="1098549" cy="360363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4AD808F-AF7F-AF28-BF79-35CDDED268C5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6388101" y="6211888"/>
            <a:ext cx="571500" cy="360362"/>
          </a:xfrm>
        </p:spPr>
        <p:txBody>
          <a:bodyPr/>
          <a:lstStyle>
            <a:lvl1pPr>
              <a:defRPr/>
            </a:lvl1pPr>
          </a:lstStyle>
          <a:p>
            <a:fld id="{C7C74598-BFB7-415D-AA4E-9BE948D61B3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3280905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2CB548-B7D3-EB56-FCD2-C3B08F417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32299E-8B8F-56EC-34EC-16BE6D70E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10A76A-1860-D223-43B8-CFB510826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85D0-D0C8-497B-86B7-6312D7E74BC2}" type="datetimeFigureOut">
              <a:rPr lang="cs-CZ" smtClean="0"/>
              <a:t>18.05.2025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5F29E7-90A2-79BE-1E74-B5DC205CB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BC0AE4-15EA-CBF7-D4DF-3EAF9E87D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41EE-1972-4B40-8F02-120EB0FC79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73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3E7D4D-F6F5-8500-72C2-DE7E4CF71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73DE53F-F968-F2EE-604F-1A0833ACD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FFAF01-910F-19D9-617F-F37905AD2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85D0-D0C8-497B-86B7-6312D7E74BC2}" type="datetimeFigureOut">
              <a:rPr lang="cs-CZ" smtClean="0"/>
              <a:t>18.05.2025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63D02F-3933-E833-DE14-E39E62651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3500F5-AC15-7873-B8E0-AE23A8DCA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41EE-1972-4B40-8F02-120EB0FC79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37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ADB2F5-0F7E-68C0-534F-5A9114B6B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2DFC16-6233-A650-904B-0B4B1E503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352C1BD-D613-10C0-B70C-EE2B7E44F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88D5A7-CE4E-22E8-40B2-79A3DD173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85D0-D0C8-497B-86B7-6312D7E74BC2}" type="datetimeFigureOut">
              <a:rPr lang="cs-CZ" smtClean="0"/>
              <a:t>18.05.2025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706AF4-BA2D-F875-C1E7-24A22ED50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C3296C4-CBD5-A956-1715-A473047A1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41EE-1972-4B40-8F02-120EB0FC79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0650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27D1B2-A82C-6D5A-93F2-ECA981BB9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2A5E814-51C1-7F44-A3B7-43620FB4D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CA54EFA-48F0-2CF5-3BFF-6CEDD5733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3D13981-062F-33E4-B33E-AF528A0ED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E584331-C452-8681-5115-9C207146A4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7EBE0CE-3DA9-DD56-26FD-E2A39FBEA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85D0-D0C8-497B-86B7-6312D7E74BC2}" type="datetimeFigureOut">
              <a:rPr lang="cs-CZ" smtClean="0"/>
              <a:t>18.05.2025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DD8A8AC-5F26-F858-BA5C-96A0B364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67AD235-E240-77C3-01D6-51092AD0D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41EE-1972-4B40-8F02-120EB0FC79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687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07A91-7A16-F5BE-8A89-98E417568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6F99287-6D92-EE1F-FFF4-D7EFD9AC2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85D0-D0C8-497B-86B7-6312D7E74BC2}" type="datetimeFigureOut">
              <a:rPr lang="cs-CZ" smtClean="0"/>
              <a:t>18.05.2025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0919E-600A-1DAF-2F77-82FEAA14D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1A49E50-25B3-79E8-5AE5-E3B121687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41EE-1972-4B40-8F02-120EB0FC79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830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6C6BA2D-8D9E-3500-BE2E-F8C95C026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85D0-D0C8-497B-86B7-6312D7E74BC2}" type="datetimeFigureOut">
              <a:rPr lang="cs-CZ" smtClean="0"/>
              <a:t>18.05.2025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CAAE238-21A3-C23B-EDB3-44B885A4E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4125839-9A75-280D-1FF0-A2AB0206C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41EE-1972-4B40-8F02-120EB0FC79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021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527326-0F80-6D76-8BBD-4F3186C78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E6A921-A87B-AD12-21F1-D439422B3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D9AE5D5-4081-5FB0-1DAD-857AC07BB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454C8D8-6B8B-2DFE-7085-0AAA21DFD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85D0-D0C8-497B-86B7-6312D7E74BC2}" type="datetimeFigureOut">
              <a:rPr lang="cs-CZ" smtClean="0"/>
              <a:t>18.05.2025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2313D3B-B04E-1441-E768-94C99CD3D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00DE65E-C654-B57A-9E86-9B9C6D9BC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41EE-1972-4B40-8F02-120EB0FC79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38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54E2A9-A71C-6E5E-8DAC-8B05DA91D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F57B0D2-9C28-3B54-EB8A-7E1CBDC4B5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BFE8986-833C-D664-33D4-95FF1F4C1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5D8FFAC-B572-9A68-D16F-69443ED7A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85D0-D0C8-497B-86B7-6312D7E74BC2}" type="datetimeFigureOut">
              <a:rPr lang="cs-CZ" smtClean="0"/>
              <a:t>18.05.2025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1BDA23A-64B0-4697-FC9A-6F9BFEABD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98F62B6-DEE0-5125-5EBA-7786D700E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41EE-1972-4B40-8F02-120EB0FC79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30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93A04C6-3A9C-B4EB-F7EB-2C509847E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0BB9930-8C42-1EC1-90B3-879D37F6F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3F8BE4-AEF6-8BA1-8054-286B00FC85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685D0-D0C8-497B-86B7-6312D7E74BC2}" type="datetimeFigureOut">
              <a:rPr lang="cs-CZ" smtClean="0"/>
              <a:t>18.05.2025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768000-B7F7-ED97-049A-7C47144E74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381623-9AB4-57D6-8DCF-402DF7991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641EE-1972-4B40-8F02-120EB0FC79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291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>
            <a:extLst>
              <a:ext uri="{FF2B5EF4-FFF2-40B4-BE49-F238E27FC236}">
                <a16:creationId xmlns:a16="http://schemas.microsoft.com/office/drawing/2014/main" id="{95ECD651-0631-33A1-2EED-FEC332620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60350"/>
            <a:ext cx="7772400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213"/>
              </a:spcBef>
              <a:spcAft>
                <a:spcPts val="1013"/>
              </a:spcAft>
              <a:buClrTx/>
            </a:pPr>
            <a:endParaRPr lang="cs-CZ" altLang="cs-CZ" sz="2800" b="1" dirty="0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1213"/>
              </a:spcBef>
              <a:spcAft>
                <a:spcPts val="1013"/>
              </a:spcAft>
              <a:buClrTx/>
            </a:pPr>
            <a:r>
              <a:rPr lang="cs-CZ" altLang="cs-CZ" sz="2800" b="1" dirty="0">
                <a:latin typeface="Century Schoolbook" panose="02040604050505020304" pitchFamily="18" charset="0"/>
                <a:cs typeface="Arial" panose="020B0604020202020204" pitchFamily="34" charset="0"/>
              </a:rPr>
              <a:t>12. Národní konference Armády spásy</a:t>
            </a:r>
          </a:p>
          <a:p>
            <a:pPr algn="ctr" eaLnBrk="1" hangingPunct="1">
              <a:spcBef>
                <a:spcPts val="1213"/>
              </a:spcBef>
              <a:spcAft>
                <a:spcPts val="1013"/>
              </a:spcAft>
              <a:buClrTx/>
            </a:pPr>
            <a:r>
              <a:rPr lang="cs-CZ" altLang="cs-CZ" sz="2000" b="1" dirty="0">
                <a:latin typeface="Century Schoolbook" panose="02040604050505020304" pitchFamily="18" charset="0"/>
                <a:cs typeface="Arial" panose="020B0604020202020204" pitchFamily="34" charset="0"/>
              </a:rPr>
              <a:t>Zneužívání, vykořisťování a obchodování s lidmi Ochrana zranitelných osob v sociálních službách </a:t>
            </a:r>
          </a:p>
          <a:p>
            <a:pPr algn="ctr" eaLnBrk="1" hangingPunct="1">
              <a:spcBef>
                <a:spcPts val="1213"/>
              </a:spcBef>
              <a:spcAft>
                <a:spcPts val="1013"/>
              </a:spcAft>
              <a:buClrTx/>
            </a:pPr>
            <a:endParaRPr lang="cs-CZ" altLang="cs-CZ" sz="2000" b="1" dirty="0">
              <a:latin typeface="Century Schoolbook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3074" name="Text Box 2">
            <a:extLst>
              <a:ext uri="{FF2B5EF4-FFF2-40B4-BE49-F238E27FC236}">
                <a16:creationId xmlns:a16="http://schemas.microsoft.com/office/drawing/2014/main" id="{1563F9ED-EBD6-8D67-9D06-0B3A728EB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2205039"/>
            <a:ext cx="6769100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663"/>
              </a:spcBef>
              <a:buClrTx/>
            </a:pPr>
            <a:endParaRPr lang="cs-CZ" altLang="cs-CZ" sz="6500" b="1">
              <a:solidFill>
                <a:srgbClr val="17375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1663"/>
              </a:spcBef>
              <a:buClrTx/>
            </a:pPr>
            <a:endParaRPr lang="cs-CZ" altLang="cs-CZ" sz="6500" b="1">
              <a:solidFill>
                <a:srgbClr val="17375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1663"/>
              </a:spcBef>
              <a:buClrTx/>
            </a:pPr>
            <a:r>
              <a:rPr lang="cs-CZ" altLang="cs-CZ" sz="6500" b="1">
                <a:solidFill>
                  <a:srgbClr val="17375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Op. BRIDGE</a:t>
            </a:r>
          </a:p>
          <a:p>
            <a:pPr algn="ctr" eaLnBrk="1" hangingPunct="1">
              <a:spcBef>
                <a:spcPts val="1663"/>
              </a:spcBef>
              <a:buClrTx/>
            </a:pPr>
            <a:r>
              <a:rPr lang="cs-CZ" altLang="cs-CZ" sz="1500" b="1">
                <a:solidFill>
                  <a:srgbClr val="17375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Praha, 20. května 2025</a:t>
            </a:r>
          </a:p>
          <a:p>
            <a:pPr algn="ctr" eaLnBrk="1" hangingPunct="1">
              <a:spcBef>
                <a:spcPts val="838"/>
              </a:spcBef>
              <a:buClrTx/>
            </a:pPr>
            <a:endParaRPr lang="cs-CZ" altLang="cs-CZ" sz="3200">
              <a:solidFill>
                <a:srgbClr val="173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638"/>
              </a:spcBef>
              <a:buClrTx/>
            </a:pPr>
            <a:endParaRPr lang="cs-CZ" altLang="cs-CZ" sz="3200">
              <a:solidFill>
                <a:srgbClr val="173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E553F466-82DC-F466-197D-7459B4B24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6" y="1979613"/>
            <a:ext cx="358457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>
            <a:extLst>
              <a:ext uri="{FF2B5EF4-FFF2-40B4-BE49-F238E27FC236}">
                <a16:creationId xmlns:a16="http://schemas.microsoft.com/office/drawing/2014/main" id="{842DC9A2-E035-970F-78B4-474406241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115889"/>
            <a:ext cx="8291513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4000" b="1">
                <a:solidFill>
                  <a:srgbClr val="3760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Dodatek k ZÚTŘ</a:t>
            </a:r>
          </a:p>
        </p:txBody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2B1F6EAA-A83B-59D1-C22C-27A1C30F2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765176"/>
            <a:ext cx="8362950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ClrTx/>
              <a:buFontTx/>
              <a:buNone/>
            </a:pPr>
            <a:endParaRPr lang="cs-CZ" altLang="cs-CZ" sz="1600" b="1">
              <a:solidFill>
                <a:srgbClr val="17375E"/>
              </a:solidFill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17375E"/>
              </a:buClr>
              <a:buFont typeface="Arial" panose="020B0604020202020204" pitchFamily="34" charset="0"/>
              <a:buChar char="•"/>
            </a:pPr>
            <a:r>
              <a:rPr lang="cs-CZ" altLang="cs-CZ" sz="1600" b="1">
                <a:latin typeface="Century Schoolbook" panose="02040604050505020304" pitchFamily="18" charset="0"/>
                <a:cs typeface="Arial" panose="020B0604020202020204" pitchFamily="34" charset="0"/>
              </a:rPr>
              <a:t>Dodatkem k ZÚTŘ</a:t>
            </a: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 byly dne 27.6.2018 v souladu s § 158 odst. 3 tr. řádu zahájeny úkony trestního řízení pro podezření ze spáchání přečinu vydírání dle § 175 odst. 1 tr. řádu (NP vystupoval jako kriminalista a nutil poškozenou, aby nevypovídala proti obviněným a naopak, aby vypovídala proti své matce - svědkyni v trestní věci)</a:t>
            </a:r>
          </a:p>
          <a:p>
            <a:pPr algn="just" eaLnBrk="1" hangingPunct="1">
              <a:buClrTx/>
              <a:buFontTx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eaLnBrk="1" hangingPunct="1">
              <a:buClr>
                <a:srgbClr val="17375E"/>
              </a:buClr>
              <a:buFont typeface="Arial" panose="020B0604020202020204" pitchFamily="34" charset="0"/>
              <a:buChar char="•"/>
            </a:pP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provedeny výslechy poškozené osoby a svědka, se souhlasem poškozené zajištěny údaje o telekomunikačním provozu dle § 88a tr. řádu</a:t>
            </a:r>
          </a:p>
          <a:p>
            <a:pPr algn="just" eaLnBrk="1" hangingPunct="1">
              <a:buClrTx/>
              <a:buFontTx/>
              <a:buNone/>
            </a:pPr>
            <a:endParaRPr lang="cs-CZ" altLang="cs-CZ" sz="1600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17375E"/>
              </a:buClr>
              <a:buFont typeface="Arial" panose="020B0604020202020204" pitchFamily="34" charset="0"/>
              <a:buChar char="•"/>
            </a:pP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vyžádáno povolení ke sledování osob a věcí § odst. § 158d odst. 1, 2 tr. ř.  - ve spolupráci s ÚZČ zajištěn vzorek hlasu podezřelé osoby, zajištěny srovnávací vzorky hlasu</a:t>
            </a:r>
          </a:p>
          <a:p>
            <a:pPr algn="just" eaLnBrk="1" hangingPunct="1">
              <a:buClrTx/>
              <a:buFontTx/>
              <a:buNone/>
            </a:pPr>
            <a:endParaRPr lang="cs-CZ" altLang="cs-CZ" sz="1600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17375E"/>
              </a:buClr>
              <a:buFont typeface="Arial" panose="020B0604020202020204" pitchFamily="34" charset="0"/>
              <a:buChar char="•"/>
            </a:pP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provedena rekognice podle hlasu, za účasti soudce u úkonu trestního řízení § 158a tr. řádu </a:t>
            </a:r>
          </a:p>
          <a:p>
            <a:pPr algn="just" eaLnBrk="1" hangingPunct="1">
              <a:buClrTx/>
              <a:buFontTx/>
              <a:buNone/>
            </a:pPr>
            <a:endParaRPr lang="cs-CZ" altLang="cs-CZ" sz="1600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17375E"/>
              </a:buClr>
              <a:buFont typeface="Arial" panose="020B0604020202020204" pitchFamily="34" charset="0"/>
              <a:buChar char="•"/>
            </a:pP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dne 17.8.2018 vydáno usnesení o zahájení trestního stíhání obviněný J. R. (bratr obv. J.R.) pro přečin vydírání dle § 175 odst. 1 tr. řádu, výslech obviněného, výslechy svědků   </a:t>
            </a:r>
          </a:p>
          <a:p>
            <a:pPr algn="just" eaLnBrk="1" hangingPunct="1">
              <a:buClrTx/>
              <a:buFontTx/>
              <a:buNone/>
            </a:pPr>
            <a:endParaRPr lang="cs-CZ" altLang="cs-CZ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ClrTx/>
              <a:buFontTx/>
              <a:buNone/>
            </a:pPr>
            <a:endParaRPr lang="cs-CZ" altLang="cs-CZ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>
            <a:extLst>
              <a:ext uri="{FF2B5EF4-FFF2-40B4-BE49-F238E27FC236}">
                <a16:creationId xmlns:a16="http://schemas.microsoft.com/office/drawing/2014/main" id="{2CD94204-D647-AE10-CF13-AAD25A76E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115889"/>
            <a:ext cx="829151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4000" b="1">
                <a:solidFill>
                  <a:srgbClr val="3760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Obžaloba </a:t>
            </a:r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344D01F6-0BC6-59D1-ED19-EB936F27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908050"/>
            <a:ext cx="8434388" cy="489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Dne </a:t>
            </a:r>
            <a:r>
              <a:rPr lang="cs-CZ" altLang="cs-CZ" sz="1600" b="1">
                <a:latin typeface="Century Schoolbook" panose="02040604050505020304" pitchFamily="18" charset="0"/>
                <a:cs typeface="Arial" panose="020B0604020202020204" pitchFamily="34" charset="0"/>
              </a:rPr>
              <a:t>13.03.2019</a:t>
            </a: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 podal státní zástupce KSZ v Ústí nad Labem, pod sp. zn. 1 KZV 20/2018-528, podle ust. § 176 odst. 1 trestního řádu obžalobu na obviněné:</a:t>
            </a:r>
          </a:p>
          <a:p>
            <a:pPr algn="just" eaLnBrk="1" hangingPunct="1">
              <a:buClrTx/>
              <a:buFontTx/>
              <a:buNone/>
            </a:pPr>
            <a:endParaRPr lang="cs-CZ" altLang="cs-CZ" sz="1600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just" eaLnBrk="1" hangingPunct="1">
              <a:buClrTx/>
              <a:buFontTx/>
              <a:buNone/>
            </a:pP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J.R (1982), D.R. (1987), K.Á. (1971) </a:t>
            </a:r>
            <a:r>
              <a:rPr lang="cs-CZ" altLang="cs-CZ" sz="1600" i="1">
                <a:latin typeface="Century Schoolbook" panose="02040604050505020304" pitchFamily="18" charset="0"/>
                <a:cs typeface="Arial" panose="020B0604020202020204" pitchFamily="34" charset="0"/>
              </a:rPr>
              <a:t>jinou osobu než dítě za použití násilí a zneužívaje její tísně, přiměli, zjednali, zlákali a dopravili, aby jí bylo užito k nuceným pracím a k jiným formám vykořisťování, spáchali takový čin v úmyslu, aby jiného bylo užito k prostituci, způsobili takovým činem těžkou újmu na zdraví a spáchali takový čin v úmyslu získat pro sebe a pro jiného prospěch velkého rozsahu a tím spáchali</a:t>
            </a:r>
          </a:p>
          <a:p>
            <a:pPr algn="just" eaLnBrk="1" hangingPunct="1">
              <a:buClr>
                <a:srgbClr val="17375E"/>
              </a:buClr>
              <a:buFont typeface="Century Schoolbook" panose="02040604050505020304" pitchFamily="18" charset="0"/>
              <a:buChar char="-"/>
            </a:pPr>
            <a:r>
              <a:rPr lang="cs-CZ" altLang="cs-CZ" sz="1600" b="1">
                <a:latin typeface="Century Schoolbook" panose="02040604050505020304" pitchFamily="18" charset="0"/>
                <a:cs typeface="Arial" panose="020B0604020202020204" pitchFamily="34" charset="0"/>
              </a:rPr>
              <a:t> zločin obchodování s lidmi podle § 168 odst. 2 písm. e), odst. 3 písm. d), odst. 4 písm. a), b) trestního zákoníku</a:t>
            </a:r>
          </a:p>
          <a:p>
            <a:pPr algn="just" eaLnBrk="1" hangingPunct="1">
              <a:buClrTx/>
              <a:buFontTx/>
              <a:buNone/>
            </a:pPr>
            <a:endParaRPr lang="cs-CZ" altLang="cs-CZ" sz="1600" b="1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just" eaLnBrk="1" hangingPunct="1">
              <a:buClrTx/>
              <a:buFontTx/>
              <a:buNone/>
            </a:pPr>
            <a:r>
              <a:rPr lang="cs-CZ" altLang="cs-CZ" sz="1600" i="1">
                <a:latin typeface="Century Schoolbook" panose="02040604050505020304" pitchFamily="18" charset="0"/>
                <a:cs typeface="Arial" panose="020B0604020202020204" pitchFamily="34" charset="0"/>
              </a:rPr>
              <a:t>J.R (1982) jiného násilím donutil k pohlavnímu styku, spáchal takový čin souloží a jiným pohlavním stykem provedeným způsobem srovnatelným se souloží a způsobil takovým činem těžkou újmu na zdraví a tím spáchal</a:t>
            </a:r>
          </a:p>
          <a:p>
            <a:pPr algn="just" eaLnBrk="1" hangingPunct="1">
              <a:buClr>
                <a:srgbClr val="17375E"/>
              </a:buClr>
              <a:buFont typeface="Century Schoolbook" panose="02040604050505020304" pitchFamily="18" charset="0"/>
              <a:buChar char="-"/>
            </a:pPr>
            <a:r>
              <a:rPr lang="cs-CZ" altLang="cs-CZ" sz="1600" b="1">
                <a:latin typeface="Century Schoolbook" panose="02040604050505020304" pitchFamily="18" charset="0"/>
                <a:cs typeface="Arial" panose="020B0604020202020204" pitchFamily="34" charset="0"/>
              </a:rPr>
              <a:t> zločin znásilnění podle § 185 odst. 1 alinea první, odst. 2 písm. a), odst. 3 písm. c) trestního zákoníku</a:t>
            </a:r>
          </a:p>
          <a:p>
            <a:pPr algn="just" eaLnBrk="1" hangingPunct="1">
              <a:buClrTx/>
              <a:buFontTx/>
              <a:buNone/>
            </a:pPr>
            <a:endParaRPr lang="cs-CZ" altLang="cs-CZ" sz="1600" b="1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just" eaLnBrk="1" hangingPunct="1">
              <a:buClrTx/>
              <a:buFontTx/>
              <a:buNone/>
            </a:pPr>
            <a:r>
              <a:rPr lang="cs-CZ" altLang="cs-CZ" sz="1600" i="1">
                <a:latin typeface="Century Schoolbook" panose="02040604050505020304" pitchFamily="18" charset="0"/>
                <a:cs typeface="Arial" panose="020B0604020202020204" pitchFamily="34" charset="0"/>
              </a:rPr>
              <a:t>J.R (1982) za trvání svého manželství uzavřel manželství jiné a současně D.R. (1987), uzavřela manželství s osobou, která již je v manželství jiném a tím spáchali</a:t>
            </a:r>
          </a:p>
          <a:p>
            <a:pPr algn="just" eaLnBrk="1" hangingPunct="1">
              <a:buClr>
                <a:srgbClr val="17375E"/>
              </a:buClr>
              <a:buFont typeface="Century Schoolbook" panose="02040604050505020304" pitchFamily="18" charset="0"/>
              <a:buChar char="-"/>
            </a:pPr>
            <a:r>
              <a:rPr lang="cs-CZ" altLang="cs-CZ" sz="1600" b="1">
                <a:latin typeface="Century Schoolbook" panose="02040604050505020304" pitchFamily="18" charset="0"/>
                <a:cs typeface="Arial" panose="020B0604020202020204" pitchFamily="34" charset="0"/>
              </a:rPr>
              <a:t>přečin dvojího manželství podle § 194 odst. 1, 2 trestního zákoníku</a:t>
            </a:r>
          </a:p>
          <a:p>
            <a:pPr algn="just" eaLnBrk="1" hangingPunct="1">
              <a:buClrTx/>
              <a:buFontTx/>
              <a:buNone/>
            </a:pPr>
            <a:endParaRPr lang="cs-CZ" altLang="cs-CZ" sz="1600" b="1">
              <a:solidFill>
                <a:srgbClr val="17375E"/>
              </a:solidFill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just" eaLnBrk="1" hangingPunct="1">
              <a:buClrTx/>
              <a:buFontTx/>
              <a:buNone/>
            </a:pPr>
            <a:endParaRPr lang="cs-CZ" altLang="cs-CZ" sz="1600" b="1">
              <a:solidFill>
                <a:srgbClr val="17375E"/>
              </a:solidFill>
              <a:latin typeface="Century Schoolbook" panose="020406040505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>
            <a:extLst>
              <a:ext uri="{FF2B5EF4-FFF2-40B4-BE49-F238E27FC236}">
                <a16:creationId xmlns:a16="http://schemas.microsoft.com/office/drawing/2014/main" id="{BF204D33-7942-DE5D-C873-078B1ACDF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115889"/>
            <a:ext cx="829151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4000" b="1">
                <a:solidFill>
                  <a:srgbClr val="3760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Obžaloba </a:t>
            </a:r>
          </a:p>
        </p:txBody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84E6F63A-45EE-25DD-98C9-0B517A869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1079500"/>
            <a:ext cx="8135937" cy="38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ClrTx/>
              <a:buFontTx/>
              <a:buNone/>
            </a:pPr>
            <a:endParaRPr lang="cs-CZ" altLang="cs-CZ" sz="1300" b="1">
              <a:solidFill>
                <a:srgbClr val="173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ClrTx/>
              <a:buFontTx/>
              <a:buNone/>
            </a:pPr>
            <a:r>
              <a:rPr lang="cs-CZ" altLang="cs-CZ" sz="1600" i="1">
                <a:latin typeface="Century Schoolbook" panose="02040604050505020304" pitchFamily="18" charset="0"/>
                <a:cs typeface="Arial" panose="020B0604020202020204" pitchFamily="34" charset="0"/>
              </a:rPr>
              <a:t>J.R (1982) </a:t>
            </a: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a J.R. (1986), </a:t>
            </a:r>
            <a:r>
              <a:rPr lang="cs-CZ" altLang="cs-CZ" sz="1600" i="1">
                <a:latin typeface="Century Schoolbook" panose="02040604050505020304" pitchFamily="18" charset="0"/>
                <a:cs typeface="Arial" panose="020B0604020202020204" pitchFamily="34" charset="0"/>
              </a:rPr>
              <a:t>jiného pohrůžkou násilím nutili, aby něco konal a spáchali takový čin na svědkovi a tím spáchali</a:t>
            </a:r>
          </a:p>
          <a:p>
            <a:pPr algn="just" eaLnBrk="1" hangingPunct="1">
              <a:buClr>
                <a:srgbClr val="17375E"/>
              </a:buClr>
              <a:buFont typeface="Century Schoolbook" panose="02040604050505020304" pitchFamily="18" charset="0"/>
              <a:buChar char="-"/>
            </a:pPr>
            <a:r>
              <a:rPr lang="cs-CZ" altLang="cs-CZ" sz="1600" b="1">
                <a:latin typeface="Century Schoolbook" panose="02040604050505020304" pitchFamily="18" charset="0"/>
                <a:cs typeface="Arial" panose="020B0604020202020204" pitchFamily="34" charset="0"/>
              </a:rPr>
              <a:t> zločin vydírání podle § 175 odst. 1, odst. 2 písm. e) trestního zákoníku</a:t>
            </a:r>
          </a:p>
          <a:p>
            <a:pPr algn="just" eaLnBrk="1" hangingPunct="1">
              <a:buClrTx/>
              <a:buFontTx/>
              <a:buNone/>
            </a:pPr>
            <a:endParaRPr lang="cs-CZ" altLang="cs-CZ" sz="1600" b="1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just" eaLnBrk="1" hangingPunct="1">
              <a:buClrTx/>
              <a:buFontTx/>
              <a:buNone/>
            </a:pPr>
            <a:r>
              <a:rPr lang="cs-CZ" altLang="cs-CZ" sz="1600" i="1">
                <a:latin typeface="Century Schoolbook" panose="02040604050505020304" pitchFamily="18" charset="0"/>
                <a:cs typeface="Arial" panose="020B0604020202020204" pitchFamily="34" charset="0"/>
              </a:rPr>
              <a:t>J.R (1982) jinému vyhrožoval těžkou újmou na zdraví a jinou těžkou újmou takovým způsobem, že to mohlo vzbudit důvodnou obavu a spáchal takový čin na svědkovi v souvislosti s výkonem jeho povinnosti a tím spáchal </a:t>
            </a:r>
          </a:p>
          <a:p>
            <a:pPr algn="just" eaLnBrk="1" hangingPunct="1">
              <a:buClr>
                <a:srgbClr val="17375E"/>
              </a:buClr>
              <a:buFont typeface="Century Schoolbook" panose="02040604050505020304" pitchFamily="18" charset="0"/>
              <a:buChar char="-"/>
            </a:pPr>
            <a:r>
              <a:rPr lang="cs-CZ" altLang="cs-CZ" sz="1600" b="1">
                <a:latin typeface="Century Schoolbook" panose="02040604050505020304" pitchFamily="18" charset="0"/>
                <a:cs typeface="Arial" panose="020B0604020202020204" pitchFamily="34" charset="0"/>
              </a:rPr>
              <a:t> přečin nebezpečného vyhrožování podle § 353 odst. 1, odst. 2 písm. d) trestního zákoníku</a:t>
            </a:r>
          </a:p>
          <a:p>
            <a:pPr algn="just" eaLnBrk="1" hangingPunct="1">
              <a:buClrTx/>
              <a:buFontTx/>
              <a:buNone/>
            </a:pPr>
            <a:endParaRPr lang="cs-CZ" altLang="cs-CZ" sz="1600" b="1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just" eaLnBrk="1" hangingPunct="1">
              <a:buClrTx/>
              <a:buFontTx/>
              <a:buNone/>
            </a:pPr>
            <a:r>
              <a:rPr lang="cs-CZ" altLang="cs-CZ" sz="1600" i="1">
                <a:latin typeface="Century Schoolbook" panose="02040604050505020304" pitchFamily="18" charset="0"/>
                <a:cs typeface="Arial" panose="020B0604020202020204" pitchFamily="34" charset="0"/>
              </a:rPr>
              <a:t>B.S. (1977) kořistila z prostituce provozované jiným a tím spáchala</a:t>
            </a:r>
          </a:p>
          <a:p>
            <a:pPr algn="just" eaLnBrk="1" hangingPunct="1">
              <a:buClr>
                <a:srgbClr val="17375E"/>
              </a:buClr>
              <a:buFont typeface="Century Schoolbook" panose="02040604050505020304" pitchFamily="18" charset="0"/>
              <a:buChar char="-"/>
            </a:pPr>
            <a:r>
              <a:rPr lang="cs-CZ" altLang="cs-CZ" sz="1600" b="1">
                <a:latin typeface="Century Schoolbook" panose="02040604050505020304" pitchFamily="18" charset="0"/>
                <a:cs typeface="Arial" panose="020B0604020202020204" pitchFamily="34" charset="0"/>
              </a:rPr>
              <a:t> přečin kuplířství podle § 189 odst. 1 alinea druhá trestního zákoníku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>
            <a:extLst>
              <a:ext uri="{FF2B5EF4-FFF2-40B4-BE49-F238E27FC236}">
                <a16:creationId xmlns:a16="http://schemas.microsoft.com/office/drawing/2014/main" id="{3E2FC255-92DB-6366-445C-835AE91F4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115889"/>
            <a:ext cx="8291513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4000" b="1">
                <a:solidFill>
                  <a:srgbClr val="3760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Řízení před KS</a:t>
            </a:r>
          </a:p>
        </p:txBody>
      </p:sp>
      <p:sp>
        <p:nvSpPr>
          <p:cNvPr id="15362" name="Text Box 2">
            <a:extLst>
              <a:ext uri="{FF2B5EF4-FFF2-40B4-BE49-F238E27FC236}">
                <a16:creationId xmlns:a16="http://schemas.microsoft.com/office/drawing/2014/main" id="{76A8AFE3-7E1D-29F0-A40A-FCD32848F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900114"/>
            <a:ext cx="8435975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Clr>
                <a:srgbClr val="17375E"/>
              </a:buClr>
              <a:buFont typeface="Century Schoolbook" panose="02040604050505020304" pitchFamily="18" charset="0"/>
              <a:buChar char="-"/>
            </a:pP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Důkazy v této trestní věci byly zajišťovány na základě úzké spolupráce mezi orgány činnými v trestním řízení České republiky a orgány činnými v trestním řízení V. Británie. Takto zajištěné důkazy jsou bez dalšího použitelné pro toto trestní řízení, když v této trestní věci byl dne 17. 1. 2018 vytvořen společný vyšetřovací tým. </a:t>
            </a:r>
          </a:p>
          <a:p>
            <a:pPr algn="just" eaLnBrk="1" hangingPunct="1">
              <a:buClr>
                <a:srgbClr val="17375E"/>
              </a:buClr>
              <a:buFont typeface="Century Schoolbook" panose="02040604050505020304" pitchFamily="18" charset="0"/>
              <a:buNone/>
            </a:pPr>
            <a:endParaRPr lang="cs-CZ" altLang="cs-CZ" sz="1600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17375E"/>
              </a:buClr>
              <a:buFont typeface="Century Schoolbook" panose="02040604050505020304" pitchFamily="18" charset="0"/>
              <a:buChar char="-"/>
            </a:pP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Kvůli množství závažných trestných činů ze strany obž. J.R. (1982), soud mimořádně zvýšil horní hranici trestní sazby o třetinu na 20 let, kdy byly shledány přitěžující okolnosti, obžalovaný se choval k poškozeným mimořádně bezcitně a ani jednou neprojevil lítost </a:t>
            </a:r>
          </a:p>
          <a:p>
            <a:pPr algn="just" eaLnBrk="1" hangingPunct="1">
              <a:buClrTx/>
              <a:buFontTx/>
              <a:buNone/>
            </a:pPr>
            <a:endParaRPr lang="cs-CZ" altLang="cs-CZ" sz="1600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just" eaLnBrk="1" hangingPunct="1">
              <a:buClrTx/>
              <a:buFontTx/>
              <a:buNone/>
            </a:pP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Dne 6.11.2019 byl vynesen KS v Ústí nad Labem rozsudek, kdy byly uděleny tresty: </a:t>
            </a:r>
          </a:p>
          <a:p>
            <a:pPr algn="just" eaLnBrk="1" hangingPunct="1">
              <a:buClr>
                <a:srgbClr val="17375E"/>
              </a:buClr>
              <a:buFont typeface="Century Schoolbook" panose="02040604050505020304" pitchFamily="18" charset="0"/>
              <a:buChar char="-"/>
            </a:pPr>
            <a:r>
              <a:rPr lang="cs-CZ" altLang="cs-CZ" sz="1600" b="1">
                <a:latin typeface="Century Schoolbook" panose="02040604050505020304" pitchFamily="18" charset="0"/>
                <a:cs typeface="Arial" panose="020B0604020202020204" pitchFamily="34" charset="0"/>
              </a:rPr>
              <a:t>obž. J. R. (1982) – 18 let nepodmíněně</a:t>
            </a:r>
          </a:p>
          <a:p>
            <a:pPr algn="just" eaLnBrk="1" hangingPunct="1">
              <a:buClr>
                <a:srgbClr val="17375E"/>
              </a:buClr>
              <a:buFont typeface="Century Schoolbook" panose="02040604050505020304" pitchFamily="18" charset="0"/>
              <a:buChar char="-"/>
            </a:pPr>
            <a:r>
              <a:rPr lang="cs-CZ" altLang="cs-CZ" sz="1600" b="1">
                <a:latin typeface="Century Schoolbook" panose="02040604050505020304" pitchFamily="18" charset="0"/>
                <a:cs typeface="Arial" panose="020B0604020202020204" pitchFamily="34" charset="0"/>
              </a:rPr>
              <a:t>obž. D. R. (1987) – 9 let nepodmíněně </a:t>
            </a:r>
          </a:p>
          <a:p>
            <a:pPr algn="just" eaLnBrk="1" hangingPunct="1">
              <a:buClr>
                <a:srgbClr val="17375E"/>
              </a:buClr>
              <a:buFont typeface="Century Schoolbook" panose="02040604050505020304" pitchFamily="18" charset="0"/>
              <a:buChar char="-"/>
            </a:pPr>
            <a:r>
              <a:rPr lang="cs-CZ" altLang="cs-CZ" sz="1600" b="1">
                <a:latin typeface="Century Schoolbook" panose="02040604050505020304" pitchFamily="18" charset="0"/>
                <a:cs typeface="Arial" panose="020B0604020202020204" pitchFamily="34" charset="0"/>
              </a:rPr>
              <a:t>obž. K. Á (1971) – 6 let nepodmíněně</a:t>
            </a:r>
          </a:p>
          <a:p>
            <a:pPr algn="just" eaLnBrk="1" hangingPunct="1">
              <a:buClr>
                <a:srgbClr val="17375E"/>
              </a:buClr>
              <a:buFont typeface="Century Schoolbook" panose="02040604050505020304" pitchFamily="18" charset="0"/>
              <a:buChar char="-"/>
            </a:pPr>
            <a:r>
              <a:rPr lang="cs-CZ" altLang="cs-CZ" sz="1600" b="1">
                <a:latin typeface="Century Schoolbook" panose="02040604050505020304" pitchFamily="18" charset="0"/>
                <a:cs typeface="Arial" panose="020B0604020202020204" pitchFamily="34" charset="0"/>
              </a:rPr>
              <a:t>obž. B. S. (1977) – 2 roky, podmínečně odložený na 3 roky </a:t>
            </a:r>
          </a:p>
          <a:p>
            <a:pPr algn="just" eaLnBrk="1" hangingPunct="1">
              <a:buClr>
                <a:srgbClr val="17375E"/>
              </a:buClr>
              <a:buFont typeface="Century Schoolbook" panose="02040604050505020304" pitchFamily="18" charset="0"/>
              <a:buChar char="-"/>
            </a:pPr>
            <a:r>
              <a:rPr lang="cs-CZ" altLang="cs-CZ" sz="1600" b="1">
                <a:latin typeface="Century Schoolbook" panose="02040604050505020304" pitchFamily="18" charset="0"/>
                <a:cs typeface="Arial" panose="020B0604020202020204" pitchFamily="34" charset="0"/>
              </a:rPr>
              <a:t>obž. J. R. (1986) – 18 měsíců, podmínečně odložený na 2 roky </a:t>
            </a:r>
          </a:p>
          <a:p>
            <a:pPr algn="just" eaLnBrk="1" hangingPunct="1">
              <a:buClrTx/>
              <a:buFontTx/>
              <a:buNone/>
            </a:pPr>
            <a:endParaRPr lang="cs-CZ" altLang="cs-CZ" sz="1600" b="1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just" eaLnBrk="1" hangingPunct="1">
              <a:buClrTx/>
              <a:buFontTx/>
              <a:buNone/>
            </a:pPr>
            <a:r>
              <a:rPr lang="cs-CZ" altLang="cs-CZ" sz="1600" b="1">
                <a:latin typeface="Century Schoolbook" panose="02040604050505020304" pitchFamily="18" charset="0"/>
                <a:cs typeface="Arial" panose="020B0604020202020204" pitchFamily="34" charset="0"/>
              </a:rPr>
              <a:t>V odvolacím řízení byly rozsudky potvrzeny Vrchním soudem v Praze.</a:t>
            </a:r>
          </a:p>
          <a:p>
            <a:pPr algn="just" eaLnBrk="1" hangingPunct="1">
              <a:buClrTx/>
              <a:buFontTx/>
              <a:buNone/>
            </a:pPr>
            <a:endParaRPr lang="cs-CZ" altLang="cs-CZ" sz="1400">
              <a:solidFill>
                <a:srgbClr val="173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ClrTx/>
              <a:buFontTx/>
              <a:buNone/>
            </a:pPr>
            <a:endParaRPr lang="cs-CZ" altLang="cs-CZ" sz="1400">
              <a:solidFill>
                <a:srgbClr val="173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>
            <a:extLst>
              <a:ext uri="{FF2B5EF4-FFF2-40B4-BE49-F238E27FC236}">
                <a16:creationId xmlns:a16="http://schemas.microsoft.com/office/drawing/2014/main" id="{1B0969A5-E783-9A1E-8800-D9F567419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115888"/>
            <a:ext cx="87852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4000" b="1">
                <a:solidFill>
                  <a:srgbClr val="3760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www.adultwork.com</a:t>
            </a:r>
          </a:p>
        </p:txBody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D563CDA6-34DF-B8EB-4238-8C86BE028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836614"/>
            <a:ext cx="8229600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A3B5D72E-A83A-409B-3CC2-34F29E120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981076"/>
            <a:ext cx="3600450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4">
            <a:extLst>
              <a:ext uri="{FF2B5EF4-FFF2-40B4-BE49-F238E27FC236}">
                <a16:creationId xmlns:a16="http://schemas.microsoft.com/office/drawing/2014/main" id="{F8DC8CB1-4F88-F26F-AABD-6CEF5FA06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981075"/>
            <a:ext cx="3384550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>
            <a:extLst>
              <a:ext uri="{FF2B5EF4-FFF2-40B4-BE49-F238E27FC236}">
                <a16:creationId xmlns:a16="http://schemas.microsoft.com/office/drawing/2014/main" id="{51159A0D-6991-68A1-C369-6404E42CF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44450"/>
            <a:ext cx="8218487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4000" b="1">
                <a:solidFill>
                  <a:srgbClr val="3760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BRIDGE - dvojí manželství</a:t>
            </a: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D13F654B-C467-8202-574D-F546A6835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890589"/>
            <a:ext cx="5464175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ClrTx/>
              <a:buFontTx/>
              <a:buNone/>
            </a:pPr>
            <a:endParaRPr lang="cs-CZ" altLang="cs-CZ" sz="1600" b="1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just" eaLnBrk="1" hangingPunct="1">
              <a:buClrTx/>
              <a:buFontTx/>
              <a:buNone/>
            </a:pPr>
            <a:endParaRPr lang="cs-CZ" altLang="cs-CZ" sz="1600" b="1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just" eaLnBrk="1" hangingPunct="1">
              <a:buClrTx/>
              <a:buFontTx/>
              <a:buNone/>
            </a:pPr>
            <a:r>
              <a:rPr lang="cs-CZ" altLang="cs-CZ" sz="1600" b="1">
                <a:latin typeface="Century Schoolbook" panose="02040604050505020304" pitchFamily="18" charset="0"/>
                <a:cs typeface="Arial" panose="020B0604020202020204" pitchFamily="34" charset="0"/>
              </a:rPr>
              <a:t>Dvojice podezřelých </a:t>
            </a: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dne 7. 4. 2018 na úřadu Magistrátu města Mostu, po předchozím svobodném a úplném souhlasném prohlášení o tom, že vstupují do manželství, vědomě uzavřeli společné manželství, přestože v době uzavření tohoto sňatku si byl podezřelý vědom, že trvá jeho manželství s občankou Nigérie, uzavřené v listopadu 2013 na matrice The Pankhurst Suite Heron v Manchesteru, a podezřelá si byla vědoma, že trvá její manželství s občanem Pakistánu, uzavřené v srpnu 2009 na matrice v Královském městském obvodu Manchester, tedy za trvání svého manželství uzavřeli manželství jiné, tímto jednáním také porušili ust. § 11/1 zák. č. 94/1963 Sb., o rodině, neboť nemůže být uzavřeno manželství se ženatým mužem nebo vdanou ženou.</a:t>
            </a: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3C629373-1576-72D4-6C98-B1962AE18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1101725"/>
            <a:ext cx="344805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Text Box 4">
            <a:extLst>
              <a:ext uri="{FF2B5EF4-FFF2-40B4-BE49-F238E27FC236}">
                <a16:creationId xmlns:a16="http://schemas.microsoft.com/office/drawing/2014/main" id="{62E793AE-A6BC-03AB-7E5B-D8DFB31C8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8175" y="4797425"/>
            <a:ext cx="3384550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cs-CZ" sz="1200">
                <a:latin typeface="Arial" panose="020B0604020202020204" pitchFamily="34" charset="0"/>
                <a:cs typeface="Arial" panose="020B0604020202020204" pitchFamily="34" charset="0"/>
              </a:rPr>
              <a:t>Zdroj: facebookový profil podezřelé osoby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6" dur="250" autoRev="1" fill="remove" masterRel="sameClick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 additive="repl">
                                        <p:cTn id="7" dur="250" autoRev="1" fill="remove" masterRel="sameClick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 additive="repl">
                                        <p:cTn id="8" dur="250" autoRev="1" fill="remove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>
            <a:extLst>
              <a:ext uri="{FF2B5EF4-FFF2-40B4-BE49-F238E27FC236}">
                <a16:creationId xmlns:a16="http://schemas.microsoft.com/office/drawing/2014/main" id="{8B778BAA-8380-6A4C-C424-0CB5858AE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88914"/>
            <a:ext cx="8229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4000" b="1">
                <a:solidFill>
                  <a:srgbClr val="3760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Místa náboru obětí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77AA98E1-1AED-D362-7C6B-CC9DF62BC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052513"/>
            <a:ext cx="445611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5" name="Picture 3">
            <a:extLst>
              <a:ext uri="{FF2B5EF4-FFF2-40B4-BE49-F238E27FC236}">
                <a16:creationId xmlns:a16="http://schemas.microsoft.com/office/drawing/2014/main" id="{9AD0EC14-A2B8-36E6-791E-2EDAC1403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1052513"/>
            <a:ext cx="43815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6" name="Text Box 4">
            <a:extLst>
              <a:ext uri="{FF2B5EF4-FFF2-40B4-BE49-F238E27FC236}">
                <a16:creationId xmlns:a16="http://schemas.microsoft.com/office/drawing/2014/main" id="{E835E655-ABFA-BDA8-FC1E-0E6CDB044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002214"/>
            <a:ext cx="82296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1600" b="1"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Zdrojové místo potencionálních obětí (Most, Chánov, Obrnice)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>
            <a:extLst>
              <a:ext uri="{FF2B5EF4-FFF2-40B4-BE49-F238E27FC236}">
                <a16:creationId xmlns:a16="http://schemas.microsoft.com/office/drawing/2014/main" id="{A81554C0-2E13-2F9B-69A3-2F829C516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74638"/>
            <a:ext cx="8218488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4000" b="1">
                <a:solidFill>
                  <a:srgbClr val="3760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Ubytování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04560EC7-BECC-28B0-FBD2-56E9BA75B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908051"/>
            <a:ext cx="8642350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9" name="Text Box 3">
            <a:extLst>
              <a:ext uri="{FF2B5EF4-FFF2-40B4-BE49-F238E27FC236}">
                <a16:creationId xmlns:a16="http://schemas.microsoft.com/office/drawing/2014/main" id="{252C1D08-1517-EACF-949E-A8FD531E5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1400" y="5373689"/>
            <a:ext cx="75692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1600" b="1"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Hobart street, Manchester, UK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>
            <a:extLst>
              <a:ext uri="{FF2B5EF4-FFF2-40B4-BE49-F238E27FC236}">
                <a16:creationId xmlns:a16="http://schemas.microsoft.com/office/drawing/2014/main" id="{6BFF030C-DC43-7C1E-7E93-45C1D66FE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188913"/>
            <a:ext cx="829151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4400" b="1">
                <a:solidFill>
                  <a:srgbClr val="3760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Místo výkonu práce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B92F30EB-E969-7AA6-5EF5-7EB94A65E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196976"/>
            <a:ext cx="4319588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3" name="Picture 3">
            <a:extLst>
              <a:ext uri="{FF2B5EF4-FFF2-40B4-BE49-F238E27FC236}">
                <a16:creationId xmlns:a16="http://schemas.microsoft.com/office/drawing/2014/main" id="{B69B2F19-EA22-AC9B-AD46-20415AE5A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96976"/>
            <a:ext cx="4464050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4" name="Text Box 4">
            <a:extLst>
              <a:ext uri="{FF2B5EF4-FFF2-40B4-BE49-F238E27FC236}">
                <a16:creationId xmlns:a16="http://schemas.microsoft.com/office/drawing/2014/main" id="{3E05E33A-587F-C503-4877-7A47898B2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6" y="4678364"/>
            <a:ext cx="84613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1600" b="1"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Car wash, Stockport Rd, Manchester, UK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>
            <a:extLst>
              <a:ext uri="{FF2B5EF4-FFF2-40B4-BE49-F238E27FC236}">
                <a16:creationId xmlns:a16="http://schemas.microsoft.com/office/drawing/2014/main" id="{FBE9C59D-A15B-635B-22A9-6BDCBF91F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188913"/>
            <a:ext cx="829151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cs-CZ" altLang="cs-CZ" sz="4400" b="1">
              <a:solidFill>
                <a:srgbClr val="37609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cs-CZ" altLang="cs-CZ" sz="4400" b="1">
              <a:solidFill>
                <a:srgbClr val="37609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cs-CZ" altLang="cs-CZ" sz="4400" b="1">
              <a:solidFill>
                <a:srgbClr val="37609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cs-CZ" altLang="cs-CZ" sz="4400" b="1">
              <a:solidFill>
                <a:srgbClr val="37609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cs-CZ" altLang="cs-CZ" sz="4400" b="1">
              <a:solidFill>
                <a:srgbClr val="37609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cs-CZ" altLang="cs-CZ" sz="4400" b="1">
              <a:solidFill>
                <a:srgbClr val="37609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cs-CZ" altLang="cs-CZ" sz="4400" b="1">
              <a:solidFill>
                <a:srgbClr val="37609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cs-CZ" altLang="cs-CZ" sz="4400" b="1">
              <a:solidFill>
                <a:srgbClr val="37609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cs-CZ" altLang="cs-CZ" sz="2800" b="1">
                <a:solidFill>
                  <a:srgbClr val="3760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Děkuji za pozornost</a:t>
            </a:r>
          </a:p>
          <a:p>
            <a:pPr algn="ctr" eaLnBrk="1" hangingPunct="1">
              <a:buClrTx/>
              <a:buFontTx/>
              <a:buNone/>
            </a:pPr>
            <a:endParaRPr lang="cs-CZ" altLang="cs-CZ" sz="2800" b="1">
              <a:solidFill>
                <a:srgbClr val="37609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cs-CZ" altLang="cs-CZ" sz="2800" b="1">
                <a:solidFill>
                  <a:srgbClr val="3760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Mgr. Libor Honeš</a:t>
            </a:r>
          </a:p>
          <a:p>
            <a:pPr algn="ctr" eaLnBrk="1" hangingPunct="1">
              <a:buClrTx/>
              <a:buFontTx/>
              <a:buNone/>
            </a:pPr>
            <a:endParaRPr lang="cs-CZ" altLang="cs-CZ" sz="2800" b="1">
              <a:solidFill>
                <a:srgbClr val="37609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id="{55BD29E3-D445-E844-5F59-16CD6617A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6" y="4678364"/>
            <a:ext cx="84613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7A6D4051-561B-A85A-25AE-E3FFB4673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0"/>
            <a:ext cx="82296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4000" b="1">
                <a:solidFill>
                  <a:srgbClr val="3760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BRIDGE - základní informace</a:t>
            </a:r>
          </a:p>
        </p:txBody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770AFA14-D8B3-AA4C-8A5C-2AA2CFF29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1331914"/>
            <a:ext cx="8002588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Clr>
                <a:srgbClr val="17375E"/>
              </a:buClr>
              <a:buFont typeface="Arial" panose="020B0604020202020204" pitchFamily="34" charset="0"/>
              <a:buChar char="•"/>
            </a:pP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dne 15.12.2016 se A. K. vrátila z Velké Británie do ČR v rámci Programu podpory a ochrany obětí obchodování s lidmi za pomoci organizace IOM (Mezinárodní organizace pro migraci)</a:t>
            </a:r>
          </a:p>
          <a:p>
            <a:pPr algn="just" eaLnBrk="1" hangingPunct="1">
              <a:buClrTx/>
              <a:buFontTx/>
              <a:buNone/>
            </a:pPr>
            <a:endParaRPr lang="cs-CZ" altLang="cs-CZ" sz="1600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17375E"/>
              </a:buClr>
              <a:buFont typeface="Arial" panose="020B0604020202020204" pitchFamily="34" charset="0"/>
              <a:buChar char="•"/>
            </a:pP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vypověděla, že od roku 2013 do současnosti byla ve Velké Británii fyzickým násilím skupinou pachatelů nucena spolu s dalšími 2 ženami k vykonávání prostituce</a:t>
            </a:r>
          </a:p>
          <a:p>
            <a:pPr algn="just" eaLnBrk="1" hangingPunct="1">
              <a:buClrTx/>
              <a:buFontTx/>
              <a:buNone/>
            </a:pPr>
            <a:endParaRPr lang="cs-CZ" altLang="cs-CZ" sz="1600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17375E"/>
              </a:buClr>
              <a:buFont typeface="Arial" panose="020B0604020202020204" pitchFamily="34" charset="0"/>
              <a:buChar char="•"/>
            </a:pP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dále vypověděla, že pro uvedenou skupinu pracovali i 2 muži z ČR, kteří byli zaměstnáni především v myčkách aut nebo jako pomocná síla v luxusních restauracích, veškerý výdělek odevzdávali skupině pachatelů</a:t>
            </a:r>
          </a:p>
          <a:p>
            <a:pPr algn="just" eaLnBrk="1" hangingPunct="1">
              <a:buClrTx/>
              <a:buFontTx/>
              <a:buNone/>
            </a:pPr>
            <a:endParaRPr lang="cs-CZ" altLang="cs-CZ" sz="1600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17375E"/>
              </a:buClr>
              <a:buFont typeface="Arial" panose="020B0604020202020204" pitchFamily="34" charset="0"/>
              <a:buChar char="•"/>
            </a:pP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ve stejné věci A. K. již vypovídala před vyšetřovateli ve Velké Británii</a:t>
            </a:r>
          </a:p>
          <a:p>
            <a:pPr algn="just" eaLnBrk="1" hangingPunct="1">
              <a:buClrTx/>
              <a:buFontTx/>
              <a:buNone/>
            </a:pPr>
            <a:endParaRPr lang="cs-CZ" altLang="cs-CZ" sz="1600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17375E"/>
              </a:buClr>
              <a:buFont typeface="Arial" panose="020B0604020202020204" pitchFamily="34" charset="0"/>
              <a:buChar char="•"/>
            </a:pP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podán MV ČR návrh na vstup A.K. do Programu podpory a ochrany obětí obchodování s lidmi programu, zajištěna sociální a právní pomoc prostřednictvím organizace La Strada </a:t>
            </a:r>
          </a:p>
          <a:p>
            <a:pPr algn="just" eaLnBrk="1" hangingPunct="1">
              <a:lnSpc>
                <a:spcPct val="80000"/>
              </a:lnSpc>
              <a:spcBef>
                <a:spcPts val="438"/>
              </a:spcBef>
              <a:buClrTx/>
            </a:pPr>
            <a:endParaRPr lang="cs-CZ" altLang="cs-CZ" sz="1600">
              <a:solidFill>
                <a:srgbClr val="17375E"/>
              </a:solidFill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388"/>
              </a:spcBef>
              <a:buClrTx/>
            </a:pPr>
            <a:endParaRPr lang="cs-CZ" altLang="cs-CZ" sz="1400">
              <a:solidFill>
                <a:srgbClr val="173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388"/>
              </a:spcBef>
              <a:buClrTx/>
            </a:pPr>
            <a:endParaRPr lang="cs-CZ" altLang="cs-CZ" sz="1400">
              <a:solidFill>
                <a:srgbClr val="173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>
            <a:extLst>
              <a:ext uri="{FF2B5EF4-FFF2-40B4-BE49-F238E27FC236}">
                <a16:creationId xmlns:a16="http://schemas.microsoft.com/office/drawing/2014/main" id="{FAB56AE6-1E6B-19DC-6523-1566EADAB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75" y="44451"/>
            <a:ext cx="843280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4000" b="1">
                <a:solidFill>
                  <a:srgbClr val="3760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Mezinárodní spolupráce</a:t>
            </a:r>
            <a:r>
              <a:rPr lang="cs-CZ" altLang="cs-CZ" sz="4000" b="1" i="1">
                <a:solidFill>
                  <a:srgbClr val="3760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anose="02040604050505020304" pitchFamily="18" charset="0"/>
              </a:rPr>
              <a:t> </a:t>
            </a:r>
          </a:p>
        </p:txBody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38B6B96D-BD2E-5E29-20DB-CD4F38869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76" y="1027113"/>
            <a:ext cx="8075613" cy="437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ClrTx/>
              <a:buFontTx/>
              <a:buNone/>
            </a:pPr>
            <a:endParaRPr lang="cs-CZ" altLang="cs-CZ" sz="1600">
              <a:solidFill>
                <a:srgbClr val="17375E"/>
              </a:solidFill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17375E"/>
              </a:buClr>
              <a:buFont typeface="Arial" panose="020B0604020202020204" pitchFamily="34" charset="0"/>
              <a:buChar char="•"/>
            </a:pP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cestou ŘMPS PP PČR byla prostřednictvím kanálu SIENA zaslána žádost orgánům Velké Británie o informace k podezřelým osobám a dalším obětem a ke stavu řízení ve V. Británii, současně byla tato informace vložena do FP PHOENIX (THB) v rámci EUROPOLU</a:t>
            </a:r>
          </a:p>
          <a:p>
            <a:pPr algn="just" eaLnBrk="1" hangingPunct="1">
              <a:buClrTx/>
              <a:buFontTx/>
              <a:buNone/>
            </a:pPr>
            <a:endParaRPr lang="cs-CZ" altLang="cs-CZ" sz="1600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17375E"/>
              </a:buClr>
              <a:buFont typeface="Arial" panose="020B0604020202020204" pitchFamily="34" charset="0"/>
              <a:buChar char="•"/>
            </a:pP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zahájena výměna informací na základě bilaterální spolupráce s Jednotkou proti modernímu otroctví, Odboru závažné trestné činnosti, </a:t>
            </a:r>
            <a:r>
              <a:rPr lang="en-GB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Greater Manchester Police</a:t>
            </a: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, UK</a:t>
            </a:r>
          </a:p>
          <a:p>
            <a:pPr algn="just" eaLnBrk="1" hangingPunct="1">
              <a:buClrTx/>
              <a:buFontTx/>
              <a:buNone/>
            </a:pPr>
            <a:endParaRPr lang="cs-CZ" altLang="cs-CZ" sz="1600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17375E"/>
              </a:buClr>
              <a:buFont typeface="Arial" panose="020B0604020202020204" pitchFamily="34" charset="0"/>
              <a:buChar char="•"/>
            </a:pP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12.9.2017 – proběhlo společné operativní jednání policistů z ČR a V. Británie v EUROPOLU v Haagu, byla dohodnuta vzájemná výměna zjištěných informací v TS BRIDGE / operaci HELFORD.</a:t>
            </a:r>
          </a:p>
          <a:p>
            <a:pPr algn="just" eaLnBrk="1" hangingPunct="1">
              <a:buClrTx/>
              <a:buFontTx/>
              <a:buNone/>
            </a:pPr>
            <a:endParaRPr lang="cs-CZ" altLang="cs-CZ" sz="1600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ts val="438"/>
              </a:spcBef>
              <a:buClr>
                <a:srgbClr val="17375E"/>
              </a:buClr>
              <a:buFont typeface="Arial" panose="020B0604020202020204" pitchFamily="34" charset="0"/>
              <a:buChar char="•"/>
            </a:pP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dne 7.12.2017 proběhl v Haagu, v sídle EUROJUST koordinační meeting  </a:t>
            </a:r>
          </a:p>
          <a:p>
            <a:pPr algn="just" eaLnBrk="1" hangingPunct="1">
              <a:spcBef>
                <a:spcPts val="438"/>
              </a:spcBef>
              <a:buClrTx/>
            </a:pPr>
            <a:endParaRPr lang="cs-CZ" altLang="cs-CZ" sz="1600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ts val="438"/>
              </a:spcBef>
              <a:buClr>
                <a:srgbClr val="17375E"/>
              </a:buClr>
              <a:buFont typeface="Arial" panose="020B0604020202020204" pitchFamily="34" charset="0"/>
              <a:buChar char="•"/>
            </a:pP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dne 17.1.2018 založen SVT - podepsána smlouva</a:t>
            </a:r>
          </a:p>
          <a:p>
            <a:pPr eaLnBrk="1" hangingPunct="1">
              <a:spcBef>
                <a:spcPts val="438"/>
              </a:spcBef>
              <a:buClrTx/>
            </a:pPr>
            <a:endParaRPr lang="cs-CZ" altLang="cs-CZ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438"/>
              </a:spcBef>
              <a:buClrTx/>
            </a:pPr>
            <a:endParaRPr lang="cs-CZ" altLang="cs-CZ" sz="1600">
              <a:solidFill>
                <a:srgbClr val="173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438"/>
              </a:spcBef>
              <a:buClrTx/>
            </a:pPr>
            <a:endParaRPr lang="cs-CZ" altLang="cs-CZ" sz="1600">
              <a:solidFill>
                <a:srgbClr val="173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438"/>
              </a:spcBef>
              <a:buClrTx/>
            </a:pPr>
            <a:r>
              <a:rPr lang="cs-CZ" altLang="cs-CZ" sz="16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ts val="438"/>
              </a:spcBef>
              <a:buClrTx/>
            </a:pPr>
            <a:endParaRPr lang="cs-CZ" altLang="cs-CZ" sz="1600">
              <a:solidFill>
                <a:srgbClr val="173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438"/>
              </a:spcBef>
              <a:buClrTx/>
            </a:pPr>
            <a:endParaRPr lang="cs-CZ" altLang="cs-CZ" sz="1600">
              <a:solidFill>
                <a:srgbClr val="173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438"/>
              </a:spcBef>
              <a:buClrTx/>
            </a:pPr>
            <a:endParaRPr lang="cs-CZ" altLang="cs-CZ" sz="1600">
              <a:solidFill>
                <a:srgbClr val="173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438"/>
              </a:spcBef>
              <a:buClrTx/>
            </a:pPr>
            <a:endParaRPr lang="cs-CZ" altLang="cs-CZ" sz="1600">
              <a:solidFill>
                <a:srgbClr val="173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>
            <a:extLst>
              <a:ext uri="{FF2B5EF4-FFF2-40B4-BE49-F238E27FC236}">
                <a16:creationId xmlns:a16="http://schemas.microsoft.com/office/drawing/2014/main" id="{C101E0F2-B3DC-D638-228A-1BF8EDCD9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274639"/>
            <a:ext cx="8291513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4000" b="1">
                <a:solidFill>
                  <a:srgbClr val="3760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Modus operandi</a:t>
            </a:r>
          </a:p>
        </p:txBody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F780E60E-7031-369E-0824-64A3A1834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2276475"/>
            <a:ext cx="8002587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spcBef>
                <a:spcPts val="438"/>
              </a:spcBef>
              <a:buClr>
                <a:srgbClr val="17375E"/>
              </a:buClr>
              <a:buFont typeface="Arial" panose="020B0604020202020204" pitchFamily="34" charset="0"/>
              <a:buChar char="•"/>
            </a:pPr>
            <a:r>
              <a:rPr lang="cs-CZ" altLang="cs-CZ" sz="1600" b="1">
                <a:latin typeface="Century Schoolbook" panose="02040604050505020304" pitchFamily="18" charset="0"/>
                <a:cs typeface="Arial" panose="020B0604020202020204" pitchFamily="34" charset="0"/>
              </a:rPr>
              <a:t>organizovaná skupina</a:t>
            </a: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 působí na území </a:t>
            </a:r>
            <a:r>
              <a:rPr lang="cs-CZ" altLang="cs-CZ" sz="1600" b="1">
                <a:latin typeface="Century Schoolbook" panose="02040604050505020304" pitchFamily="18" charset="0"/>
                <a:cs typeface="Arial" panose="020B0604020202020204" pitchFamily="34" charset="0"/>
              </a:rPr>
              <a:t>více států </a:t>
            </a: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(Velká Británie a Česká republika)</a:t>
            </a:r>
          </a:p>
          <a:p>
            <a:pPr algn="just" eaLnBrk="1" hangingPunct="1">
              <a:spcBef>
                <a:spcPts val="438"/>
              </a:spcBef>
              <a:buClrTx/>
            </a:pPr>
            <a:endParaRPr lang="cs-CZ" altLang="cs-CZ" sz="1600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ts val="438"/>
              </a:spcBef>
              <a:buClr>
                <a:srgbClr val="17375E"/>
              </a:buClr>
              <a:buFont typeface="Arial" panose="020B0604020202020204" pitchFamily="34" charset="0"/>
              <a:buChar char="•"/>
            </a:pP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podezřelé osoby v ČR </a:t>
            </a:r>
            <a:r>
              <a:rPr lang="cs-CZ" altLang="cs-CZ" sz="1600" b="1">
                <a:latin typeface="Century Schoolbook" panose="02040604050505020304" pitchFamily="18" charset="0"/>
                <a:cs typeface="Arial" panose="020B0604020202020204" pitchFamily="34" charset="0"/>
              </a:rPr>
              <a:t>zjednaly, zlákaly, dopravily, </a:t>
            </a: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za použití </a:t>
            </a:r>
            <a:r>
              <a:rPr lang="cs-CZ" altLang="cs-CZ" sz="1600" b="1">
                <a:latin typeface="Century Schoolbook" panose="02040604050505020304" pitchFamily="18" charset="0"/>
                <a:cs typeface="Arial" panose="020B0604020202020204" pitchFamily="34" charset="0"/>
              </a:rPr>
              <a:t>násilí </a:t>
            </a: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nebo</a:t>
            </a:r>
            <a:r>
              <a:rPr lang="cs-CZ" altLang="cs-CZ" sz="1600" b="1">
                <a:latin typeface="Century Schoolbook" panose="02040604050505020304" pitchFamily="18" charset="0"/>
                <a:cs typeface="Arial" panose="020B0604020202020204" pitchFamily="34" charset="0"/>
              </a:rPr>
              <a:t> pohrůžky násilí</a:t>
            </a: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, nebo </a:t>
            </a:r>
            <a:r>
              <a:rPr lang="cs-CZ" altLang="cs-CZ" sz="1600" b="1">
                <a:latin typeface="Century Schoolbook" panose="02040604050505020304" pitchFamily="18" charset="0"/>
                <a:cs typeface="Arial" panose="020B0604020202020204" pitchFamily="34" charset="0"/>
              </a:rPr>
              <a:t>jiné těžké újmy </a:t>
            </a: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nebo </a:t>
            </a:r>
            <a:r>
              <a:rPr lang="cs-CZ" altLang="cs-CZ" sz="1600" b="1">
                <a:latin typeface="Century Schoolbook" panose="02040604050505020304" pitchFamily="18" charset="0"/>
                <a:cs typeface="Arial" panose="020B0604020202020204" pitchFamily="34" charset="0"/>
              </a:rPr>
              <a:t>lsti, </a:t>
            </a: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nebo</a:t>
            </a:r>
            <a:r>
              <a:rPr lang="cs-CZ" altLang="cs-CZ" sz="1600" b="1">
                <a:latin typeface="Century Schoolbook" panose="02040604050505020304" pitchFamily="18" charset="0"/>
                <a:cs typeface="Arial" panose="020B0604020202020204" pitchFamily="34" charset="0"/>
              </a:rPr>
              <a:t> zneužití  jejich tísně a závislosti, </a:t>
            </a: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osoby ze slabších sociálních vrstev k </a:t>
            </a:r>
            <a:r>
              <a:rPr lang="cs-CZ" altLang="cs-CZ" sz="1600" b="1">
                <a:latin typeface="Century Schoolbook" panose="02040604050505020304" pitchFamily="18" charset="0"/>
                <a:cs typeface="Arial" panose="020B0604020202020204" pitchFamily="34" charset="0"/>
              </a:rPr>
              <a:t>provozování prostituce</a:t>
            </a: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, </a:t>
            </a:r>
            <a:r>
              <a:rPr lang="cs-CZ" altLang="cs-CZ" sz="1600" b="1">
                <a:latin typeface="Century Schoolbook" panose="02040604050505020304" pitchFamily="18" charset="0"/>
                <a:cs typeface="Arial" panose="020B0604020202020204" pitchFamily="34" charset="0"/>
              </a:rPr>
              <a:t>nuceným pracím</a:t>
            </a: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, či </a:t>
            </a:r>
            <a:r>
              <a:rPr lang="cs-CZ" altLang="cs-CZ" sz="1600" b="1">
                <a:latin typeface="Century Schoolbook" panose="02040604050505020304" pitchFamily="18" charset="0"/>
                <a:cs typeface="Arial" panose="020B0604020202020204" pitchFamily="34" charset="0"/>
              </a:rPr>
              <a:t>jiným formám vykořisťování </a:t>
            </a: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(účelové sňatky s občany mimo EU za účelem legalizace pobytu, bankovní podvody) do V. Británie, když z takového jednání </a:t>
            </a:r>
            <a:r>
              <a:rPr lang="cs-CZ" altLang="cs-CZ" sz="1600" b="1">
                <a:latin typeface="Century Schoolbook" panose="02040604050505020304" pitchFamily="18" charset="0"/>
                <a:cs typeface="Arial" panose="020B0604020202020204" pitchFamily="34" charset="0"/>
              </a:rPr>
              <a:t>kořistily, v úmyslu získat pro sebe majetkový prospěch</a:t>
            </a:r>
          </a:p>
          <a:p>
            <a:pPr eaLnBrk="1" hangingPunct="1">
              <a:spcBef>
                <a:spcPts val="438"/>
              </a:spcBef>
              <a:buClrTx/>
            </a:pPr>
            <a:endParaRPr lang="cs-CZ" altLang="cs-CZ" sz="1600" b="1">
              <a:latin typeface="Century Schoolbook" panose="020406040505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>
            <a:extLst>
              <a:ext uri="{FF2B5EF4-FFF2-40B4-BE49-F238E27FC236}">
                <a16:creationId xmlns:a16="http://schemas.microsoft.com/office/drawing/2014/main" id="{30178B87-5160-5528-A216-793718776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15889"/>
            <a:ext cx="82296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4400" b="1">
                <a:solidFill>
                  <a:srgbClr val="3760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ZÚTŘ §158 / 3 TŘ</a:t>
            </a:r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597ED72A-E7C9-4630-6B4C-AC7B73968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1484313"/>
            <a:ext cx="8147050" cy="437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438"/>
              </a:spcBef>
              <a:buClr>
                <a:srgbClr val="17375E"/>
              </a:buClr>
              <a:buFont typeface="Arial" panose="020B0604020202020204" pitchFamily="34" charset="0"/>
              <a:buChar char="•"/>
            </a:pP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na základě vlastních poznatků a informací poskytnutých britskou stranou byly dne 19.10.2017 dle § 158/3 tr. ř. zahájeny úkony trestního řízení ve věci podezření ze spáchání  :</a:t>
            </a:r>
          </a:p>
          <a:p>
            <a:pPr algn="just" eaLnBrk="1" hangingPunct="1">
              <a:lnSpc>
                <a:spcPct val="90000"/>
              </a:lnSpc>
              <a:spcBef>
                <a:spcPts val="438"/>
              </a:spcBef>
              <a:buClrTx/>
            </a:pPr>
            <a:endParaRPr lang="cs-CZ" altLang="cs-CZ" sz="1600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438"/>
              </a:spcBef>
              <a:buClr>
                <a:srgbClr val="17375E"/>
              </a:buClr>
              <a:buFont typeface="Century Schoolbook" panose="02040604050505020304" pitchFamily="18" charset="0"/>
              <a:buChar char="-"/>
            </a:pP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zvlášť závažného zločinu </a:t>
            </a:r>
            <a:r>
              <a:rPr lang="cs-CZ" altLang="cs-CZ" sz="1600" b="1">
                <a:latin typeface="Century Schoolbook" panose="02040604050505020304" pitchFamily="18" charset="0"/>
                <a:cs typeface="Arial" panose="020B0604020202020204" pitchFamily="34" charset="0"/>
              </a:rPr>
              <a:t>obchodování s lidmi </a:t>
            </a: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podle § 168 odst. 2 písm. e), odst. 3 písm. a), písm. d) tr. zákoníku</a:t>
            </a:r>
          </a:p>
          <a:p>
            <a:pPr algn="just" eaLnBrk="1" hangingPunct="1">
              <a:lnSpc>
                <a:spcPct val="90000"/>
              </a:lnSpc>
              <a:spcBef>
                <a:spcPts val="438"/>
              </a:spcBef>
              <a:buClrTx/>
            </a:pPr>
            <a:endParaRPr lang="cs-CZ" altLang="cs-CZ" sz="1600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438"/>
              </a:spcBef>
              <a:buClr>
                <a:srgbClr val="17375E"/>
              </a:buClr>
              <a:buFont typeface="Century Schoolbook" panose="02040604050505020304" pitchFamily="18" charset="0"/>
              <a:buChar char="-"/>
            </a:pP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zvlášť závažného zločinu </a:t>
            </a:r>
            <a:r>
              <a:rPr lang="cs-CZ" altLang="cs-CZ" sz="1600" b="1">
                <a:latin typeface="Century Schoolbook" panose="02040604050505020304" pitchFamily="18" charset="0"/>
                <a:cs typeface="Arial" panose="020B0604020202020204" pitchFamily="34" charset="0"/>
              </a:rPr>
              <a:t>znásilnění</a:t>
            </a: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 podle § 185 odst. 1, odst. 2 písm. a) tr. zákoníku</a:t>
            </a:r>
          </a:p>
          <a:p>
            <a:pPr algn="just" eaLnBrk="1" hangingPunct="1">
              <a:lnSpc>
                <a:spcPct val="90000"/>
              </a:lnSpc>
              <a:spcBef>
                <a:spcPts val="438"/>
              </a:spcBef>
              <a:buClrTx/>
            </a:pP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  </a:t>
            </a:r>
          </a:p>
          <a:p>
            <a:pPr algn="just" eaLnBrk="1" hangingPunct="1">
              <a:lnSpc>
                <a:spcPct val="90000"/>
              </a:lnSpc>
              <a:spcBef>
                <a:spcPts val="438"/>
              </a:spcBef>
              <a:buClr>
                <a:srgbClr val="17375E"/>
              </a:buClr>
              <a:buFont typeface="Century Schoolbook" panose="02040604050505020304" pitchFamily="18" charset="0"/>
              <a:buChar char="-"/>
            </a:pP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zločin </a:t>
            </a:r>
            <a:r>
              <a:rPr lang="cs-CZ" altLang="cs-CZ" sz="1600" b="1">
                <a:latin typeface="Century Schoolbook" panose="02040604050505020304" pitchFamily="18" charset="0"/>
                <a:cs typeface="Arial" panose="020B0604020202020204" pitchFamily="34" charset="0"/>
              </a:rPr>
              <a:t>vydírání</a:t>
            </a: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 podle § 175 odst. 1, odst. 2 písm. e) tr. zákoníku </a:t>
            </a:r>
          </a:p>
          <a:p>
            <a:pPr algn="just" eaLnBrk="1" hangingPunct="1">
              <a:lnSpc>
                <a:spcPct val="90000"/>
              </a:lnSpc>
              <a:spcBef>
                <a:spcPts val="438"/>
              </a:spcBef>
              <a:buClrTx/>
            </a:pPr>
            <a:endParaRPr lang="cs-CZ" altLang="cs-CZ" sz="1600" b="1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438"/>
              </a:spcBef>
              <a:buClrTx/>
            </a:pP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Trestní řízení bylo vedeno NCOZ SKPV P ČR vzhledem ke skutečnosti, že podezřelé</a:t>
            </a:r>
          </a:p>
          <a:p>
            <a:pPr algn="just" eaLnBrk="1" hangingPunct="1">
              <a:lnSpc>
                <a:spcPct val="90000"/>
              </a:lnSpc>
              <a:spcBef>
                <a:spcPts val="438"/>
              </a:spcBef>
              <a:buClrTx/>
            </a:pP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osoby se z V. Británie vrátily na území České republiky</a:t>
            </a:r>
          </a:p>
          <a:p>
            <a:pPr eaLnBrk="1" hangingPunct="1">
              <a:lnSpc>
                <a:spcPct val="90000"/>
              </a:lnSpc>
              <a:spcBef>
                <a:spcPts val="438"/>
              </a:spcBef>
              <a:buClrTx/>
            </a:pPr>
            <a:r>
              <a:rPr lang="cs-CZ" altLang="cs-CZ" sz="1600" b="1">
                <a:latin typeface="Century Schoolbook" panose="02040604050505020304" pitchFamily="18" charset="0"/>
                <a:cs typeface="Arial" panose="020B0604020202020204" pitchFamily="34" charset="0"/>
              </a:rPr>
              <a:t>         </a:t>
            </a:r>
          </a:p>
          <a:p>
            <a:pPr eaLnBrk="1" hangingPunct="1">
              <a:lnSpc>
                <a:spcPct val="90000"/>
              </a:lnSpc>
              <a:spcBef>
                <a:spcPts val="438"/>
              </a:spcBef>
              <a:buClrTx/>
            </a:pPr>
            <a:r>
              <a:rPr lang="cs-CZ" altLang="cs-CZ" sz="1600" b="1">
                <a:latin typeface="Century Schoolbook" panose="02040604050505020304" pitchFamily="18" charset="0"/>
                <a:cs typeface="Arial" panose="020B0604020202020204" pitchFamily="34" charset="0"/>
              </a:rPr>
              <a:t>     Dozorující SZ: KSZ Ústí nad Labem</a:t>
            </a:r>
          </a:p>
          <a:p>
            <a:pPr eaLnBrk="1" hangingPunct="1">
              <a:lnSpc>
                <a:spcPct val="90000"/>
              </a:lnSpc>
              <a:spcBef>
                <a:spcPts val="438"/>
              </a:spcBef>
              <a:buClrTx/>
            </a:pPr>
            <a:r>
              <a:rPr lang="cs-CZ" altLang="cs-CZ" sz="1600" b="1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eaLnBrk="1" hangingPunct="1">
              <a:lnSpc>
                <a:spcPct val="90000"/>
              </a:lnSpc>
              <a:spcBef>
                <a:spcPts val="438"/>
              </a:spcBef>
              <a:buClrTx/>
            </a:pPr>
            <a:endParaRPr lang="cs-CZ" altLang="cs-CZ" sz="1600" b="1">
              <a:solidFill>
                <a:srgbClr val="173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>
            <a:extLst>
              <a:ext uri="{FF2B5EF4-FFF2-40B4-BE49-F238E27FC236}">
                <a16:creationId xmlns:a16="http://schemas.microsoft.com/office/drawing/2014/main" id="{1B65E020-FFEE-A16C-414C-E26802C41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15889"/>
            <a:ext cx="82296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4000" b="1">
                <a:solidFill>
                  <a:srgbClr val="3760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Prověřování</a:t>
            </a:r>
          </a:p>
        </p:txBody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6ABD62FF-0DAB-4B7A-825A-A4AF4526A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981076"/>
            <a:ext cx="8075612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lnSpc>
                <a:spcPct val="90000"/>
              </a:lnSpc>
              <a:buClrTx/>
              <a:buFontTx/>
              <a:buNone/>
            </a:pPr>
            <a:endParaRPr lang="cs-CZ" altLang="cs-CZ" sz="1600">
              <a:solidFill>
                <a:srgbClr val="17375E"/>
              </a:solidFill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17375E"/>
              </a:buClr>
              <a:buFont typeface="Arial" panose="020B0604020202020204" pitchFamily="34" charset="0"/>
              <a:buChar char="•"/>
            </a:pP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prováděna dokumentace tr. činnosti za využití podpůrných operativně pátracích prostředků dle zák. č. 273/2008 Sb.</a:t>
            </a:r>
          </a:p>
          <a:p>
            <a:pPr algn="just" eaLnBrk="1" hangingPunct="1">
              <a:lnSpc>
                <a:spcPct val="90000"/>
              </a:lnSpc>
              <a:buClrTx/>
              <a:buFontTx/>
              <a:buNone/>
            </a:pPr>
            <a:endParaRPr lang="cs-CZ" altLang="cs-CZ" sz="1600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17375E"/>
              </a:buClr>
              <a:buFont typeface="Arial" panose="020B0604020202020204" pitchFamily="34" charset="0"/>
              <a:buChar char="•"/>
            </a:pP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prováděna dokumentace tr. činnosti za využití operativně pátracích prostředků dle trestního řádu </a:t>
            </a:r>
          </a:p>
          <a:p>
            <a:pPr algn="just" eaLnBrk="1" hangingPunct="1">
              <a:lnSpc>
                <a:spcPct val="90000"/>
              </a:lnSpc>
              <a:buClrTx/>
              <a:buFontTx/>
              <a:buNone/>
            </a:pPr>
            <a:endParaRPr lang="cs-CZ" altLang="cs-CZ" sz="1600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17375E"/>
              </a:buClr>
              <a:buFont typeface="Arial" panose="020B0604020202020204" pitchFamily="34" charset="0"/>
              <a:buChar char="•"/>
            </a:pP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průběžně prováděny výslechy osob dle § 158 odst. 6 trestního řádu </a:t>
            </a:r>
          </a:p>
          <a:p>
            <a:pPr algn="just" eaLnBrk="1" hangingPunct="1">
              <a:lnSpc>
                <a:spcPct val="90000"/>
              </a:lnSpc>
              <a:buClrTx/>
              <a:buFontTx/>
              <a:buNone/>
            </a:pPr>
            <a:endParaRPr lang="cs-CZ" altLang="cs-CZ" sz="1600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17375E"/>
              </a:buClr>
              <a:buFont typeface="Arial" panose="020B0604020202020204" pitchFamily="34" charset="0"/>
              <a:buChar char="•"/>
            </a:pP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do Programu podpory a ochrany obětí obchodování s lidmi byly zařazovány další identifikované oběti </a:t>
            </a:r>
          </a:p>
          <a:p>
            <a:pPr algn="just" eaLnBrk="1" hangingPunct="1">
              <a:lnSpc>
                <a:spcPct val="90000"/>
              </a:lnSpc>
              <a:buClrTx/>
              <a:buFontTx/>
              <a:buNone/>
            </a:pPr>
            <a:endParaRPr lang="cs-CZ" altLang="cs-CZ" sz="1600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17375E"/>
              </a:buClr>
              <a:buFont typeface="Arial" panose="020B0604020202020204" pitchFamily="34" charset="0"/>
              <a:buChar char="•"/>
            </a:pP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zahájeno finanční šetření k trestní věci</a:t>
            </a:r>
          </a:p>
          <a:p>
            <a:pPr algn="just" eaLnBrk="1" hangingPunct="1">
              <a:lnSpc>
                <a:spcPct val="90000"/>
              </a:lnSpc>
              <a:buClrTx/>
              <a:buFontTx/>
              <a:buNone/>
            </a:pPr>
            <a:endParaRPr lang="cs-CZ" altLang="cs-CZ" sz="1600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17375E"/>
              </a:buClr>
              <a:buFont typeface="Arial" panose="020B0604020202020204" pitchFamily="34" charset="0"/>
              <a:buChar char="•"/>
            </a:pP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prováděno monitorování sociálních sítí, zejména Facebooku (získány důležité informace k pobytu obětí a podezřelých osob, jejich vzájemné rodinné vazby atd.)</a:t>
            </a:r>
          </a:p>
          <a:p>
            <a:pPr algn="just" eaLnBrk="1" hangingPunct="1">
              <a:lnSpc>
                <a:spcPct val="90000"/>
              </a:lnSpc>
              <a:buClrTx/>
              <a:buFontTx/>
              <a:buNone/>
            </a:pPr>
            <a:endParaRPr lang="cs-CZ" altLang="cs-CZ" sz="1600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17375E"/>
              </a:buClr>
              <a:buFont typeface="Arial" panose="020B0604020202020204" pitchFamily="34" charset="0"/>
              <a:buChar char="•"/>
            </a:pP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Výměna informací s jednotkou GMP </a:t>
            </a:r>
          </a:p>
          <a:p>
            <a:pPr algn="just" eaLnBrk="1" hangingPunct="1">
              <a:lnSpc>
                <a:spcPct val="90000"/>
              </a:lnSpc>
              <a:buClrTx/>
              <a:buFontTx/>
              <a:buNone/>
            </a:pPr>
            <a:endParaRPr lang="cs-CZ" altLang="cs-CZ" sz="1600">
              <a:solidFill>
                <a:srgbClr val="173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438"/>
              </a:spcBef>
              <a:buClrTx/>
            </a:pPr>
            <a:endParaRPr lang="cs-CZ" altLang="cs-CZ" sz="1600">
              <a:solidFill>
                <a:srgbClr val="173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438"/>
              </a:spcBef>
              <a:buClrTx/>
            </a:pPr>
            <a:endParaRPr lang="cs-CZ" altLang="cs-CZ" sz="1600">
              <a:solidFill>
                <a:srgbClr val="173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>
            <a:extLst>
              <a:ext uri="{FF2B5EF4-FFF2-40B4-BE49-F238E27FC236}">
                <a16:creationId xmlns:a16="http://schemas.microsoft.com/office/drawing/2014/main" id="{BD552C33-2574-EDA0-8B8E-96DA60E87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15889"/>
            <a:ext cx="82296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4000" b="1">
                <a:solidFill>
                  <a:srgbClr val="3760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anose="02040604050505020304" pitchFamily="18" charset="0"/>
              </a:rPr>
              <a:t>Společná realizace</a:t>
            </a:r>
          </a:p>
        </p:txBody>
      </p:sp>
      <p:sp>
        <p:nvSpPr>
          <p:cNvPr id="9218" name="Text Box 2">
            <a:extLst>
              <a:ext uri="{FF2B5EF4-FFF2-40B4-BE49-F238E27FC236}">
                <a16:creationId xmlns:a16="http://schemas.microsoft.com/office/drawing/2014/main" id="{BA86A059-EA44-6319-268D-6240D4A0D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1619250"/>
            <a:ext cx="8147050" cy="466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Clr>
                <a:srgbClr val="17375E"/>
              </a:buClr>
              <a:buFont typeface="Arial" panose="020B0604020202020204" pitchFamily="34" charset="0"/>
              <a:buChar char="•"/>
            </a:pP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dne </a:t>
            </a:r>
            <a:r>
              <a:rPr lang="cs-CZ" altLang="cs-CZ" sz="1600" b="1">
                <a:latin typeface="Century Schoolbook" panose="02040604050505020304" pitchFamily="18" charset="0"/>
                <a:cs typeface="Arial" panose="020B0604020202020204" pitchFamily="34" charset="0"/>
              </a:rPr>
              <a:t>19.4.2018</a:t>
            </a: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 proběhla společná realizace případu v ČR a UK</a:t>
            </a:r>
          </a:p>
          <a:p>
            <a:pPr algn="just" eaLnBrk="1" hangingPunct="1">
              <a:buClrTx/>
              <a:buFontTx/>
              <a:buNone/>
            </a:pPr>
            <a:endParaRPr lang="cs-CZ" altLang="cs-CZ" sz="1600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17375E"/>
              </a:buClr>
              <a:buFont typeface="Arial" panose="020B0604020202020204" pitchFamily="34" charset="0"/>
              <a:buChar char="•"/>
            </a:pP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v ČR se realizace účastnil policista </a:t>
            </a:r>
            <a:r>
              <a:rPr lang="en-GB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Detective Constable </a:t>
            </a:r>
            <a:r>
              <a:rPr lang="en-GB" altLang="cs-CZ" sz="1600" b="1">
                <a:latin typeface="Century Schoolbook" panose="02040604050505020304" pitchFamily="18" charset="0"/>
                <a:cs typeface="Arial" panose="020B0604020202020204" pitchFamily="34" charset="0"/>
              </a:rPr>
              <a:t>Chris Nield</a:t>
            </a:r>
            <a:r>
              <a:rPr lang="en-GB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,</a:t>
            </a: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 z </a:t>
            </a:r>
            <a:r>
              <a:rPr lang="en-GB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Modern Slavery Coordination Unit,</a:t>
            </a: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GB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Serious Crime Division,</a:t>
            </a: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GB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Greater Manchester Police</a:t>
            </a: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, který  byl členem společného vyšetřovacího týmu. Jeho účast byla umožněna rozhodnutím JIT Leadera za ČR (státním zástupcem KSZ v Ústí nad Labem)</a:t>
            </a:r>
          </a:p>
          <a:p>
            <a:pPr algn="just" eaLnBrk="1" hangingPunct="1">
              <a:buClrTx/>
              <a:buFontTx/>
              <a:buNone/>
            </a:pPr>
            <a:endParaRPr lang="cs-CZ" altLang="cs-CZ" sz="1600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17375E"/>
              </a:buClr>
              <a:buFont typeface="Arial" panose="020B0604020202020204" pitchFamily="34" charset="0"/>
              <a:buChar char="•"/>
            </a:pP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ve V. Británii se realizace účastnil styčný důstojník Police ČR pplk. JUDr. Tomáš Dokulil. Jeho účast byla umožněna rozhodnutím JIT Leadera v UK (předání usnesení o zahájení trestního stíhání a účast na domovních prohlídkách).</a:t>
            </a:r>
          </a:p>
          <a:p>
            <a:pPr algn="just" eaLnBrk="1" hangingPunct="1">
              <a:buClrTx/>
              <a:buFontTx/>
              <a:buNone/>
            </a:pPr>
            <a:endParaRPr lang="cs-CZ" altLang="cs-CZ" sz="1600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17375E"/>
              </a:buClr>
              <a:buFont typeface="Arial" panose="020B0604020202020204" pitchFamily="34" charset="0"/>
              <a:buChar char="•"/>
            </a:pP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při realizaci v ČR </a:t>
            </a:r>
            <a:r>
              <a:rPr lang="cs-CZ" altLang="cs-CZ" sz="1600" b="1">
                <a:latin typeface="Century Schoolbook" panose="02040604050505020304" pitchFamily="18" charset="0"/>
                <a:cs typeface="Arial" panose="020B0604020202020204" pitchFamily="34" charset="0"/>
              </a:rPr>
              <a:t>zadrženy 3 podezřelé osoby</a:t>
            </a: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 dle § 76 odst. 1 tr. řádu</a:t>
            </a:r>
          </a:p>
          <a:p>
            <a:pPr algn="just" eaLnBrk="1" hangingPunct="1">
              <a:buClrTx/>
              <a:buFontTx/>
              <a:buNone/>
            </a:pPr>
            <a:endParaRPr lang="cs-CZ" altLang="cs-CZ" sz="1600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17375E"/>
              </a:buClr>
              <a:buFont typeface="Arial" panose="020B0604020202020204" pitchFamily="34" charset="0"/>
              <a:buChar char="•"/>
            </a:pP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provedeny domovní prohlídky a prohlídky jiných prostor v ČR a V. Británii</a:t>
            </a:r>
          </a:p>
          <a:p>
            <a:pPr algn="just" eaLnBrk="1" hangingPunct="1">
              <a:buClrTx/>
              <a:buFontTx/>
              <a:buNone/>
            </a:pPr>
            <a:endParaRPr lang="cs-CZ" altLang="cs-CZ" sz="1600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17375E"/>
              </a:buClr>
              <a:buFont typeface="Arial" panose="020B0604020202020204" pitchFamily="34" charset="0"/>
              <a:buChar char="•"/>
            </a:pP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3 obvinění vzati do vazby dle ust. § 67 tr. řádu</a:t>
            </a:r>
          </a:p>
          <a:p>
            <a:pPr eaLnBrk="1" hangingPunct="1">
              <a:spcBef>
                <a:spcPts val="638"/>
              </a:spcBef>
              <a:buClrTx/>
            </a:pPr>
            <a:endParaRPr lang="cs-CZ" altLang="cs-CZ" sz="2400">
              <a:solidFill>
                <a:srgbClr val="17375E"/>
              </a:solidFill>
            </a:endParaRPr>
          </a:p>
          <a:p>
            <a:pPr eaLnBrk="1" hangingPunct="1">
              <a:spcBef>
                <a:spcPts val="638"/>
              </a:spcBef>
              <a:buClrTx/>
            </a:pPr>
            <a:r>
              <a:rPr lang="cs-CZ" altLang="cs-CZ" sz="2400" b="1">
                <a:solidFill>
                  <a:srgbClr val="17375E"/>
                </a:solidFill>
              </a:rPr>
              <a:t>       </a:t>
            </a:r>
          </a:p>
          <a:p>
            <a:pPr eaLnBrk="1" hangingPunct="1">
              <a:spcBef>
                <a:spcPts val="538"/>
              </a:spcBef>
              <a:buClrTx/>
            </a:pPr>
            <a:endParaRPr lang="cs-CZ" altLang="cs-CZ" sz="2000" b="1">
              <a:solidFill>
                <a:srgbClr val="17375E"/>
              </a:solidFill>
            </a:endParaRPr>
          </a:p>
          <a:p>
            <a:pPr eaLnBrk="1" hangingPunct="1">
              <a:spcBef>
                <a:spcPts val="538"/>
              </a:spcBef>
              <a:buClrTx/>
            </a:pPr>
            <a:endParaRPr lang="cs-CZ" altLang="cs-CZ" sz="2000" b="1">
              <a:solidFill>
                <a:srgbClr val="17375E"/>
              </a:solidFill>
            </a:endParaRPr>
          </a:p>
          <a:p>
            <a:pPr eaLnBrk="1" hangingPunct="1">
              <a:spcBef>
                <a:spcPts val="538"/>
              </a:spcBef>
              <a:buClrTx/>
            </a:pPr>
            <a:endParaRPr lang="cs-CZ" altLang="cs-CZ" sz="2000" b="1">
              <a:solidFill>
                <a:srgbClr val="17375E"/>
              </a:solidFill>
            </a:endParaRPr>
          </a:p>
          <a:p>
            <a:pPr eaLnBrk="1" hangingPunct="1">
              <a:spcBef>
                <a:spcPts val="538"/>
              </a:spcBef>
              <a:buClrTx/>
            </a:pPr>
            <a:endParaRPr lang="cs-CZ" altLang="cs-CZ" sz="2000" b="1">
              <a:solidFill>
                <a:srgbClr val="17375E"/>
              </a:solidFill>
            </a:endParaRPr>
          </a:p>
          <a:p>
            <a:pPr eaLnBrk="1" hangingPunct="1">
              <a:spcBef>
                <a:spcPts val="538"/>
              </a:spcBef>
              <a:buClrTx/>
            </a:pPr>
            <a:endParaRPr lang="cs-CZ" altLang="cs-CZ" sz="2000" b="1">
              <a:solidFill>
                <a:srgbClr val="17375E"/>
              </a:solidFill>
            </a:endParaRPr>
          </a:p>
          <a:p>
            <a:pPr eaLnBrk="1" hangingPunct="1">
              <a:spcBef>
                <a:spcPts val="538"/>
              </a:spcBef>
              <a:buClrTx/>
            </a:pPr>
            <a:endParaRPr lang="cs-CZ" altLang="cs-CZ" sz="2000" b="1">
              <a:solidFill>
                <a:srgbClr val="17375E"/>
              </a:solidFill>
            </a:endParaRPr>
          </a:p>
          <a:p>
            <a:pPr eaLnBrk="1" hangingPunct="1">
              <a:spcBef>
                <a:spcPts val="538"/>
              </a:spcBef>
              <a:buClrTx/>
            </a:pPr>
            <a:r>
              <a:rPr lang="cs-CZ" altLang="cs-CZ" sz="2000" b="1">
                <a:solidFill>
                  <a:srgbClr val="17375E"/>
                </a:solidFill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57A05D03-0EF2-B2FA-F8DD-64CB6B9AB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1588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4000" b="1">
                <a:solidFill>
                  <a:srgbClr val="3760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Zahájení trestního stíhání </a:t>
            </a:r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39C227AC-07D2-4A97-E464-661450854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1100139"/>
            <a:ext cx="8147050" cy="430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Dne 19.4.2018 zahájeno trestní stíhání </a:t>
            </a:r>
            <a:r>
              <a:rPr lang="cs-CZ" altLang="cs-CZ" sz="1600" b="1">
                <a:latin typeface="Century Schoolbook" panose="02040604050505020304" pitchFamily="18" charset="0"/>
                <a:cs typeface="Arial" panose="020B0604020202020204" pitchFamily="34" charset="0"/>
              </a:rPr>
              <a:t>4 osob </a:t>
            </a: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pro: </a:t>
            </a:r>
          </a:p>
          <a:p>
            <a:pPr algn="just" eaLnBrk="1" hangingPunct="1">
              <a:buClrTx/>
              <a:buFontTx/>
              <a:buNone/>
            </a:pPr>
            <a:endParaRPr lang="cs-CZ" altLang="cs-CZ" sz="1600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17375E"/>
              </a:buClr>
              <a:buFont typeface="Century Schoolbook" panose="02040604050505020304" pitchFamily="18" charset="0"/>
              <a:buChar char="-"/>
            </a:pP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zvlášť závažný zločin </a:t>
            </a:r>
            <a:r>
              <a:rPr lang="cs-CZ" altLang="cs-CZ" sz="1600" b="1">
                <a:latin typeface="Century Schoolbook" panose="02040604050505020304" pitchFamily="18" charset="0"/>
                <a:cs typeface="Arial" panose="020B0604020202020204" pitchFamily="34" charset="0"/>
              </a:rPr>
              <a:t>obchodování s lidmi </a:t>
            </a: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podle § 168 odst. 2 písm. e), odst. 3 písm. a), písm. d), odst. 4 písm. b) trestního zákoníku</a:t>
            </a:r>
          </a:p>
          <a:p>
            <a:pPr algn="just" eaLnBrk="1" hangingPunct="1">
              <a:buClrTx/>
              <a:buFontTx/>
              <a:buNone/>
            </a:pPr>
            <a:endParaRPr lang="cs-CZ" altLang="cs-CZ" sz="1600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17375E"/>
              </a:buClr>
              <a:buFont typeface="Century Schoolbook" panose="02040604050505020304" pitchFamily="18" charset="0"/>
              <a:buChar char="-"/>
            </a:pP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zvlášť závažný zločin </a:t>
            </a:r>
            <a:r>
              <a:rPr lang="cs-CZ" altLang="cs-CZ" sz="1600" b="1">
                <a:latin typeface="Century Schoolbook" panose="02040604050505020304" pitchFamily="18" charset="0"/>
                <a:cs typeface="Arial" panose="020B0604020202020204" pitchFamily="34" charset="0"/>
              </a:rPr>
              <a:t>znásilnění</a:t>
            </a: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 podle § 185 odst. 1, odst. 2 písm. a) trestního zákoníku</a:t>
            </a:r>
          </a:p>
          <a:p>
            <a:pPr algn="just" eaLnBrk="1" hangingPunct="1">
              <a:buClrTx/>
              <a:buFontTx/>
              <a:buNone/>
            </a:pPr>
            <a:endParaRPr lang="cs-CZ" altLang="cs-CZ" sz="1600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17375E"/>
              </a:buClr>
              <a:buFont typeface="Century Schoolbook" panose="02040604050505020304" pitchFamily="18" charset="0"/>
              <a:buChar char="-"/>
            </a:pP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zločin </a:t>
            </a:r>
            <a:r>
              <a:rPr lang="cs-CZ" altLang="cs-CZ" sz="1600" b="1">
                <a:latin typeface="Century Schoolbook" panose="02040604050505020304" pitchFamily="18" charset="0"/>
                <a:cs typeface="Arial" panose="020B0604020202020204" pitchFamily="34" charset="0"/>
              </a:rPr>
              <a:t>vydírání</a:t>
            </a: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 podle § 175 odst. 1, odst. 2 písm. e) trestního zákoníku</a:t>
            </a:r>
          </a:p>
          <a:p>
            <a:pPr algn="just" eaLnBrk="1" hangingPunct="1">
              <a:buClrTx/>
              <a:buFontTx/>
              <a:buNone/>
            </a:pPr>
            <a:endParaRPr lang="cs-CZ" altLang="cs-CZ" sz="1600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17375E"/>
              </a:buClr>
              <a:buFont typeface="Century Schoolbook" panose="02040604050505020304" pitchFamily="18" charset="0"/>
              <a:buChar char="-"/>
            </a:pPr>
            <a:r>
              <a:rPr lang="cs-CZ" altLang="cs-CZ" sz="1600" b="1">
                <a:latin typeface="Century Schoolbook" panose="02040604050505020304" pitchFamily="18" charset="0"/>
                <a:cs typeface="Arial" panose="020B0604020202020204" pitchFamily="34" charset="0"/>
              </a:rPr>
              <a:t>     </a:t>
            </a: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přečin </a:t>
            </a:r>
            <a:r>
              <a:rPr lang="cs-CZ" altLang="cs-CZ" sz="1600" b="1">
                <a:latin typeface="Century Schoolbook" panose="02040604050505020304" pitchFamily="18" charset="0"/>
                <a:cs typeface="Arial" panose="020B0604020202020204" pitchFamily="34" charset="0"/>
              </a:rPr>
              <a:t>kuplířství </a:t>
            </a: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podle § 189 odst. 1 alinea druhá trestního zákoníku</a:t>
            </a:r>
          </a:p>
          <a:p>
            <a:pPr algn="just" eaLnBrk="1" hangingPunct="1">
              <a:buClrTx/>
              <a:buFontTx/>
              <a:buNone/>
            </a:pPr>
            <a:endParaRPr lang="cs-CZ" altLang="cs-CZ" sz="1600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17375E"/>
              </a:buClr>
              <a:buFont typeface="Century Schoolbook" panose="02040604050505020304" pitchFamily="18" charset="0"/>
              <a:buChar char="-"/>
            </a:pP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přečin </a:t>
            </a:r>
            <a:r>
              <a:rPr lang="cs-CZ" altLang="cs-CZ" sz="1600" b="1">
                <a:latin typeface="Century Schoolbook" panose="02040604050505020304" pitchFamily="18" charset="0"/>
                <a:cs typeface="Arial" panose="020B0604020202020204" pitchFamily="34" charset="0"/>
              </a:rPr>
              <a:t>nebezpečné vyhrožování </a:t>
            </a: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podle § 353 odst. 1, odst. 2 písm. d) trestního zákoníku</a:t>
            </a:r>
          </a:p>
          <a:p>
            <a:pPr algn="just" eaLnBrk="1" hangingPunct="1">
              <a:buClrTx/>
              <a:buFontTx/>
              <a:buNone/>
            </a:pPr>
            <a:endParaRPr lang="cs-CZ" altLang="cs-CZ" sz="1600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17375E"/>
              </a:buClr>
              <a:buFont typeface="Century Schoolbook" panose="02040604050505020304" pitchFamily="18" charset="0"/>
              <a:buChar char="-"/>
            </a:pP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přečin </a:t>
            </a:r>
            <a:r>
              <a:rPr lang="cs-CZ" altLang="cs-CZ" sz="1600" b="1">
                <a:latin typeface="Century Schoolbook" panose="02040604050505020304" pitchFamily="18" charset="0"/>
                <a:cs typeface="Arial" panose="020B0604020202020204" pitchFamily="34" charset="0"/>
              </a:rPr>
              <a:t>dvojí manželství </a:t>
            </a: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podle § 194 odst. 1 trestního zákoníku trestního zákoníku </a:t>
            </a:r>
          </a:p>
          <a:p>
            <a:pPr algn="just" eaLnBrk="1" hangingPunct="1">
              <a:buClrTx/>
              <a:buFontTx/>
              <a:buNone/>
            </a:pPr>
            <a:endParaRPr lang="cs-CZ" altLang="cs-CZ" sz="1600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ts val="438"/>
              </a:spcBef>
              <a:buClrTx/>
            </a:pPr>
            <a:endParaRPr lang="cs-CZ" altLang="cs-CZ" sz="1600">
              <a:latin typeface="Century Schoolbook" panose="020406040505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>
            <a:extLst>
              <a:ext uri="{FF2B5EF4-FFF2-40B4-BE49-F238E27FC236}">
                <a16:creationId xmlns:a16="http://schemas.microsoft.com/office/drawing/2014/main" id="{47DC8473-F071-9FE1-96E5-F3399FBF0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15889"/>
            <a:ext cx="82296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4000" b="1">
                <a:solidFill>
                  <a:srgbClr val="3760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Vyšetřování </a:t>
            </a:r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FE9B6025-B411-A2BB-D46F-F13D958D5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268414"/>
            <a:ext cx="822960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Clr>
                <a:srgbClr val="17375E"/>
              </a:buClr>
              <a:buFont typeface="Arial" panose="020B0604020202020204" pitchFamily="34" charset="0"/>
              <a:buChar char="•"/>
            </a:pPr>
            <a:r>
              <a:rPr lang="cs-CZ" altLang="cs-CZ" sz="1600" b="1">
                <a:latin typeface="Century Schoolbook" panose="02040604050505020304" pitchFamily="18" charset="0"/>
                <a:cs typeface="Arial" panose="020B0604020202020204" pitchFamily="34" charset="0"/>
              </a:rPr>
              <a:t>výslechy obviněných osob, svědků a obětí </a:t>
            </a: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v ČR a v rámci SVT ve V. Británii; bylo vyslechnuto </a:t>
            </a:r>
            <a:r>
              <a:rPr lang="cs-CZ" altLang="cs-CZ" sz="1600" b="1">
                <a:latin typeface="Century Schoolbook" panose="02040604050505020304" pitchFamily="18" charset="0"/>
                <a:cs typeface="Arial" panose="020B0604020202020204" pitchFamily="34" charset="0"/>
              </a:rPr>
              <a:t>23 obětí </a:t>
            </a: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(15 mužů a 8 žen). </a:t>
            </a:r>
          </a:p>
          <a:p>
            <a:pPr algn="just" eaLnBrk="1" hangingPunct="1">
              <a:buClrTx/>
              <a:buFontTx/>
              <a:buNone/>
            </a:pPr>
            <a:endParaRPr lang="cs-CZ" altLang="cs-CZ" sz="1600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17375E"/>
              </a:buClr>
              <a:buFont typeface="Arial" panose="020B0604020202020204" pitchFamily="34" charset="0"/>
              <a:buChar char="•"/>
            </a:pPr>
            <a:r>
              <a:rPr lang="cs-CZ" altLang="cs-CZ" sz="1600" b="1">
                <a:latin typeface="Century Schoolbook" panose="02040604050505020304" pitchFamily="18" charset="0"/>
                <a:cs typeface="Arial" panose="020B0604020202020204" pitchFamily="34" charset="0"/>
              </a:rPr>
              <a:t>znalecké zkoumání </a:t>
            </a: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zajištěné výpočetní techniky znalcem z oboru Kybernetika</a:t>
            </a:r>
          </a:p>
          <a:p>
            <a:pPr algn="just" eaLnBrk="1" hangingPunct="1">
              <a:buClrTx/>
              <a:buFontTx/>
              <a:buNone/>
            </a:pPr>
            <a:endParaRPr lang="cs-CZ" altLang="cs-CZ" sz="1600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17375E"/>
              </a:buClr>
              <a:buFont typeface="Arial" panose="020B0604020202020204" pitchFamily="34" charset="0"/>
              <a:buChar char="•"/>
            </a:pPr>
            <a:r>
              <a:rPr lang="cs-CZ" altLang="cs-CZ" sz="1600" b="1">
                <a:latin typeface="Century Schoolbook" panose="02040604050505020304" pitchFamily="18" charset="0"/>
                <a:cs typeface="Arial" panose="020B0604020202020204" pitchFamily="34" charset="0"/>
              </a:rPr>
              <a:t>znalecké zkoumání </a:t>
            </a: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z oboru Zdravotnictví, odvětví psychologie a psychiatrie u obětí ( jednu z obětí pachatelé donutili k přerušení těhotenství, aby pro ně mohla   nadále pracovat jako prostitutka, druhá oběť byla jedním z obviněných úmyslně zbita tak, aby potratila a mohla rovněž dále pracovat jako prostitutka-u této oběti identifikována posttraumatická stresová porucha, tedy způsobena těžká újma na zdraví dle §168 / 4, písm. a) tr. Zákoníku ).</a:t>
            </a:r>
          </a:p>
          <a:p>
            <a:pPr algn="just" eaLnBrk="1" hangingPunct="1">
              <a:buClrTx/>
              <a:buFontTx/>
              <a:buNone/>
            </a:pPr>
            <a:endParaRPr lang="cs-CZ" altLang="cs-CZ" sz="1600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17375E"/>
              </a:buClr>
              <a:buFont typeface="Arial" panose="020B0604020202020204" pitchFamily="34" charset="0"/>
              <a:buChar char="•"/>
            </a:pPr>
            <a:r>
              <a:rPr lang="cs-CZ" altLang="cs-CZ" sz="1600" b="1">
                <a:latin typeface="Century Schoolbook" panose="02040604050505020304" pitchFamily="18" charset="0"/>
                <a:cs typeface="Arial" panose="020B0604020202020204" pitchFamily="34" charset="0"/>
              </a:rPr>
              <a:t>vyhodnocení finančního šetření</a:t>
            </a: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, zajištěných bankovních účtů ( Aktuálně zjištěný prospěch byl dopočítán na </a:t>
            </a:r>
            <a:r>
              <a:rPr lang="cs-CZ" altLang="cs-CZ" sz="1600" b="1">
                <a:latin typeface="Century Schoolbook" panose="02040604050505020304" pitchFamily="18" charset="0"/>
                <a:cs typeface="Arial" panose="020B0604020202020204" pitchFamily="34" charset="0"/>
              </a:rPr>
              <a:t>16.000.000,- Kč</a:t>
            </a:r>
            <a:r>
              <a:rPr lang="cs-CZ" altLang="cs-CZ" sz="1600">
                <a:latin typeface="Century Schoolbook" panose="02040604050505020304" pitchFamily="18" charset="0"/>
                <a:cs typeface="Arial" panose="020B0604020202020204" pitchFamily="34" charset="0"/>
              </a:rPr>
              <a:t>, přičemž žádný majetek    nebyl dohledán. Výše prospěchu bude vypočítána u každého z poškozených jednotlivě a v souhrnu, stejně jako jednotlivě ve vztahu ke každému z obviněných, poté popř. dojde ke změně právní kvalifikace u jednotlivých obviněných )</a:t>
            </a:r>
          </a:p>
          <a:p>
            <a:pPr algn="just" eaLnBrk="1" hangingPunct="1">
              <a:buClrTx/>
              <a:buFontTx/>
              <a:buNone/>
            </a:pPr>
            <a:endParaRPr lang="cs-CZ" altLang="cs-CZ" sz="1600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17375E"/>
              </a:buClr>
              <a:buFont typeface="Arial" panose="020B0604020202020204" pitchFamily="34" charset="0"/>
              <a:buChar char="•"/>
            </a:pPr>
            <a:r>
              <a:rPr lang="cs-CZ" altLang="cs-CZ" sz="1600" b="1">
                <a:latin typeface="Century Schoolbook" panose="02040604050505020304" pitchFamily="18" charset="0"/>
                <a:cs typeface="Arial" panose="020B0604020202020204" pitchFamily="34" charset="0"/>
              </a:rPr>
              <a:t>vyhodnocení zajištěných listinných materiálů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C137778C55C224F951B84286EC0B0A7" ma:contentTypeVersion="12" ma:contentTypeDescription="Vytvoří nový dokument" ma:contentTypeScope="" ma:versionID="55242fd1276ea6b8c2a1ab85843bfbe4">
  <xsd:schema xmlns:xsd="http://www.w3.org/2001/XMLSchema" xmlns:xs="http://www.w3.org/2001/XMLSchema" xmlns:p="http://schemas.microsoft.com/office/2006/metadata/properties" xmlns:ns2="0b316d0f-601a-4cc5-9b7d-b9cbfb1939bb" xmlns:ns3="43197380-9d9a-41d2-9183-283aecdde5b7" targetNamespace="http://schemas.microsoft.com/office/2006/metadata/properties" ma:root="true" ma:fieldsID="b7f1087ed43c4bf2587754891becc404" ns2:_="" ns3:_="">
    <xsd:import namespace="0b316d0f-601a-4cc5-9b7d-b9cbfb1939bb"/>
    <xsd:import namespace="43197380-9d9a-41d2-9183-283aecdde5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316d0f-601a-4cc5-9b7d-b9cbfb1939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Značky obrázků" ma:readOnly="false" ma:fieldId="{5cf76f15-5ced-4ddc-b409-7134ff3c332f}" ma:taxonomyMulti="true" ma:sspId="8574510d-52ad-4a42-8116-c3898fb515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97380-9d9a-41d2-9183-283aecdde5b7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18d2c86d-eb81-47dd-a718-d2fa86c6bbba}" ma:internalName="TaxCatchAll" ma:showField="CatchAllData" ma:web="43197380-9d9a-41d2-9183-283aecdde5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197380-9d9a-41d2-9183-283aecdde5b7" xsi:nil="true"/>
    <lcf76f155ced4ddcb4097134ff3c332f xmlns="0b316d0f-601a-4cc5-9b7d-b9cbfb1939b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39805C6-43C7-4EDB-BB33-D4F63EB017D5}"/>
</file>

<file path=customXml/itemProps2.xml><?xml version="1.0" encoding="utf-8"?>
<ds:datastoreItem xmlns:ds="http://schemas.openxmlformats.org/officeDocument/2006/customXml" ds:itemID="{3CA25CEC-799B-4E1C-A1A7-E1EDF0BB955C}"/>
</file>

<file path=customXml/itemProps3.xml><?xml version="1.0" encoding="utf-8"?>
<ds:datastoreItem xmlns:ds="http://schemas.openxmlformats.org/officeDocument/2006/customXml" ds:itemID="{10149D88-C50B-43AD-8EC6-195785E113B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2081</Words>
  <Application>Microsoft Office PowerPoint</Application>
  <PresentationFormat>Širokoúhlá obrazovka</PresentationFormat>
  <Paragraphs>201</Paragraphs>
  <Slides>19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Century Schoolbook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Marek Šanda</dc:creator>
  <cp:lastModifiedBy>Marek Šanda</cp:lastModifiedBy>
  <cp:revision>1</cp:revision>
  <dcterms:created xsi:type="dcterms:W3CDTF">2025-05-18T07:54:24Z</dcterms:created>
  <dcterms:modified xsi:type="dcterms:W3CDTF">2025-05-18T07:54:34Z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0x0101001C137778C55C224F951B84286EC0B0A7</vt:lpwstr>
  </property>
</Properties>
</file>