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Lst>
  <p:notesMasterIdLst>
    <p:notesMasterId r:id="rId48"/>
  </p:notesMasterIdLst>
  <p:sldIdLst>
    <p:sldId id="257" r:id="rId6"/>
    <p:sldId id="508" r:id="rId7"/>
    <p:sldId id="533" r:id="rId8"/>
    <p:sldId id="507" r:id="rId9"/>
    <p:sldId id="505" r:id="rId10"/>
    <p:sldId id="504" r:id="rId11"/>
    <p:sldId id="503" r:id="rId12"/>
    <p:sldId id="502" r:id="rId13"/>
    <p:sldId id="501" r:id="rId14"/>
    <p:sldId id="500" r:id="rId15"/>
    <p:sldId id="499" r:id="rId16"/>
    <p:sldId id="498" r:id="rId17"/>
    <p:sldId id="497" r:id="rId18"/>
    <p:sldId id="495" r:id="rId19"/>
    <p:sldId id="493" r:id="rId20"/>
    <p:sldId id="492" r:id="rId21"/>
    <p:sldId id="487" r:id="rId22"/>
    <p:sldId id="484" r:id="rId23"/>
    <p:sldId id="483" r:id="rId24"/>
    <p:sldId id="536" r:id="rId25"/>
    <p:sldId id="530" r:id="rId26"/>
    <p:sldId id="531" r:id="rId27"/>
    <p:sldId id="532" r:id="rId28"/>
    <p:sldId id="479" r:id="rId29"/>
    <p:sldId id="478" r:id="rId30"/>
    <p:sldId id="477" r:id="rId31"/>
    <p:sldId id="476" r:id="rId32"/>
    <p:sldId id="475" r:id="rId33"/>
    <p:sldId id="474" r:id="rId34"/>
    <p:sldId id="319" r:id="rId35"/>
    <p:sldId id="464" r:id="rId36"/>
    <p:sldId id="463" r:id="rId37"/>
    <p:sldId id="462" r:id="rId38"/>
    <p:sldId id="458" r:id="rId39"/>
    <p:sldId id="345" r:id="rId40"/>
    <p:sldId id="457" r:id="rId41"/>
    <p:sldId id="456" r:id="rId42"/>
    <p:sldId id="450" r:id="rId43"/>
    <p:sldId id="449" r:id="rId44"/>
    <p:sldId id="448" r:id="rId45"/>
    <p:sldId id="447" r:id="rId46"/>
    <p:sldId id="302" r:id="rId47"/>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FC9"/>
    <a:srgbClr val="E7F719"/>
    <a:srgbClr val="000000"/>
    <a:srgbClr val="F2C100"/>
    <a:srgbClr val="FFFFCC"/>
    <a:srgbClr val="005B8F"/>
    <a:srgbClr val="0066FF"/>
    <a:srgbClr val="004C81"/>
    <a:srgbClr val="899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6" autoAdjust="0"/>
    <p:restoredTop sz="94660"/>
  </p:normalViewPr>
  <p:slideViewPr>
    <p:cSldViewPr snapToGrid="0">
      <p:cViewPr varScale="1">
        <p:scale>
          <a:sx n="101" d="100"/>
          <a:sy n="101" d="100"/>
        </p:scale>
        <p:origin x="150" y="31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k Šanda" userId="2beeaf962a2b7e14" providerId="LiveId" clId="{FA6E8658-C48B-4FCE-A8A5-A04193226B16}"/>
    <pc:docChg chg="undo custSel modSld">
      <pc:chgData name="Marek Šanda" userId="2beeaf962a2b7e14" providerId="LiveId" clId="{FA6E8658-C48B-4FCE-A8A5-A04193226B16}" dt="2025-05-19T07:26:01.309" v="25" actId="1076"/>
      <pc:docMkLst>
        <pc:docMk/>
      </pc:docMkLst>
      <pc:sldChg chg="addSp delSp modSp mod">
        <pc:chgData name="Marek Šanda" userId="2beeaf962a2b7e14" providerId="LiveId" clId="{FA6E8658-C48B-4FCE-A8A5-A04193226B16}" dt="2025-05-19T07:26:01.309" v="25" actId="1076"/>
        <pc:sldMkLst>
          <pc:docMk/>
          <pc:sldMk cId="237391031" sldId="508"/>
        </pc:sldMkLst>
        <pc:spChg chg="add mod">
          <ac:chgData name="Marek Šanda" userId="2beeaf962a2b7e14" providerId="LiveId" clId="{FA6E8658-C48B-4FCE-A8A5-A04193226B16}" dt="2025-05-19T07:26:01.309" v="25" actId="1076"/>
          <ac:spMkLst>
            <pc:docMk/>
            <pc:sldMk cId="237391031" sldId="508"/>
            <ac:spMk id="3" creationId="{083AA572-F558-85D7-1A6A-6E0673BD2C15}"/>
          </ac:spMkLst>
        </pc:spChg>
        <pc:spChg chg="del mod">
          <ac:chgData name="Marek Šanda" userId="2beeaf962a2b7e14" providerId="LiveId" clId="{FA6E8658-C48B-4FCE-A8A5-A04193226B16}" dt="2025-05-19T07:25:46.117" v="23" actId="478"/>
          <ac:spMkLst>
            <pc:docMk/>
            <pc:sldMk cId="237391031" sldId="508"/>
            <ac:spMk id="9" creationId="{0EC166C9-3AE3-4B20-AD03-1AA103A91A89}"/>
          </ac:spMkLst>
        </pc:spChg>
        <pc:picChg chg="mod">
          <ac:chgData name="Marek Šanda" userId="2beeaf962a2b7e14" providerId="LiveId" clId="{FA6E8658-C48B-4FCE-A8A5-A04193226B16}" dt="2025-05-19T07:25:10.505" v="4" actId="1076"/>
          <ac:picMkLst>
            <pc:docMk/>
            <pc:sldMk cId="237391031" sldId="508"/>
            <ac:picMk id="7" creationId="{EBAB7409-DE72-4F01-9D16-161277CEDE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AA6B50C-F469-491B-B67E-83863A32E238}" type="datetimeFigureOut">
              <a:rPr lang="cs-CZ" smtClean="0"/>
              <a:t>19.05.2025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8F76F34-F558-41C1-9DAF-31CAED88BAB3}" type="slidenum">
              <a:rPr lang="cs-CZ" smtClean="0"/>
              <a:t>‹#›</a:t>
            </a:fld>
            <a:endParaRPr lang="cs-CZ"/>
          </a:p>
        </p:txBody>
      </p:sp>
    </p:spTree>
    <p:extLst>
      <p:ext uri="{BB962C8B-B14F-4D97-AF65-F5344CB8AC3E}">
        <p14:creationId xmlns:p14="http://schemas.microsoft.com/office/powerpoint/2010/main" val="40394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rgbClr val="004C8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rgbClr val="004C81"/>
                </a:solidFill>
              </a:defRPr>
            </a:lvl1pPr>
          </a:lstStyle>
          <a:p>
            <a:pPr lvl="0"/>
            <a:r>
              <a:rPr lang="cs-CZ" dirty="0"/>
              <a:t>Autor prezentace</a:t>
            </a:r>
          </a:p>
        </p:txBody>
      </p:sp>
    </p:spTree>
    <p:extLst>
      <p:ext uri="{BB962C8B-B14F-4D97-AF65-F5344CB8AC3E}">
        <p14:creationId xmlns:p14="http://schemas.microsoft.com/office/powerpoint/2010/main" val="159943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185838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85697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254911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4010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Úvod nové části - modrá alterna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solidFill>
                  <a:srgbClr val="004C81"/>
                </a:solidFill>
              </a:defRPr>
            </a:lvl1pPr>
          </a:lstStyle>
          <a:p>
            <a:r>
              <a:rPr lang="cs-CZ" dirty="0"/>
              <a:t>Úvod nové části prezentace</a:t>
            </a:r>
          </a:p>
        </p:txBody>
      </p:sp>
      <p:sp>
        <p:nvSpPr>
          <p:cNvPr id="3" name="Zástupný symbol pro datum 2"/>
          <p:cNvSpPr>
            <a:spLocks noGrp="1"/>
          </p:cNvSpPr>
          <p:nvPr>
            <p:ph type="dt" sz="half" idx="10"/>
          </p:nvPr>
        </p:nvSpPr>
        <p:spPr/>
        <p:txBody>
          <a:bodyPr/>
          <a:lstStyle>
            <a:lvl1pPr>
              <a:defRPr>
                <a:solidFill>
                  <a:srgbClr val="004C81"/>
                </a:solidFill>
              </a:defRPr>
            </a:lvl1p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rgbClr val="004C8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004C81"/>
                </a:solidFill>
              </a:defRPr>
            </a:lvl1pPr>
          </a:lstStyle>
          <a:p>
            <a:pPr lvl="0"/>
            <a:r>
              <a:rPr lang="cs-CZ" dirty="0"/>
              <a:t>Podtext/podtitul</a:t>
            </a:r>
          </a:p>
        </p:txBody>
      </p:sp>
    </p:spTree>
    <p:extLst>
      <p:ext uri="{BB962C8B-B14F-4D97-AF65-F5344CB8AC3E}">
        <p14:creationId xmlns:p14="http://schemas.microsoft.com/office/powerpoint/2010/main" val="170229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p:nvPr>
        </p:nvSpPr>
        <p:spPr>
          <a:xfrm>
            <a:off x="647698" y="1522174"/>
            <a:ext cx="4860000" cy="4644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5"/>
          <p:cNvSpPr>
            <a:spLocks noGrp="1"/>
          </p:cNvSpPr>
          <p:nvPr>
            <p:ph type="body" sz="quarter" idx="13"/>
          </p:nvPr>
        </p:nvSpPr>
        <p:spPr>
          <a:xfrm>
            <a:off x="5867699" y="1522174"/>
            <a:ext cx="4860000" cy="4644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1581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a text (bez grafi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solidFill>
                  <a:srgbClr val="004C81"/>
                </a:solidFill>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8" name="Zástupný symbol pro text 7"/>
          <p:cNvSpPr>
            <a:spLocks noGrp="1"/>
          </p:cNvSpPr>
          <p:nvPr>
            <p:ph type="body" sz="quarter" idx="12"/>
          </p:nvPr>
        </p:nvSpPr>
        <p:spPr>
          <a:xfrm>
            <a:off x="647698" y="1522174"/>
            <a:ext cx="10080625" cy="4644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8719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322825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108075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145710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rgbClr val="004C8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rgbClr val="004C81"/>
                </a:solidFill>
              </a:defRPr>
            </a:lvl1pPr>
          </a:lstStyle>
          <a:p>
            <a:pPr lvl="0"/>
            <a:r>
              <a:rPr lang="cs-CZ" dirty="0"/>
              <a:t>Autor prezentace</a:t>
            </a:r>
          </a:p>
        </p:txBody>
      </p:sp>
    </p:spTree>
    <p:extLst>
      <p:ext uri="{BB962C8B-B14F-4D97-AF65-F5344CB8AC3E}">
        <p14:creationId xmlns:p14="http://schemas.microsoft.com/office/powerpoint/2010/main" val="1416738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3855986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62187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11125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23582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632876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otace a obrázek/graf/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10" name="Zástupný symbol pro obsah 9"/>
          <p:cNvSpPr>
            <a:spLocks noGrp="1"/>
          </p:cNvSpPr>
          <p:nvPr>
            <p:ph sz="quarter" idx="13" hasCustomPrompt="1"/>
          </p:nvPr>
        </p:nvSpPr>
        <p:spPr>
          <a:xfrm>
            <a:off x="4427699" y="1522737"/>
            <a:ext cx="6300000" cy="4643437"/>
          </a:xfrm>
        </p:spPr>
        <p:txBody>
          <a:bodyPr/>
          <a:lstStyle>
            <a:lvl1pPr marL="0" indent="0">
              <a:buNone/>
              <a:defRPr baseline="0"/>
            </a:lvl1pPr>
          </a:lstStyle>
          <a:p>
            <a:pPr lvl="0"/>
            <a:r>
              <a:rPr lang="cs-CZ" dirty="0"/>
              <a:t>Obrázek, graf, multimédia</a:t>
            </a:r>
          </a:p>
        </p:txBody>
      </p:sp>
    </p:spTree>
    <p:extLst>
      <p:ext uri="{BB962C8B-B14F-4D97-AF65-F5344CB8AC3E}">
        <p14:creationId xmlns:p14="http://schemas.microsoft.com/office/powerpoint/2010/main" val="2772395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988716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177314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565463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42649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rgbClr val="004C8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rgbClr val="004C81"/>
                </a:solidFill>
              </a:defRPr>
            </a:lvl1pPr>
          </a:lstStyle>
          <a:p>
            <a:pPr lvl="0"/>
            <a:r>
              <a:rPr lang="cs-CZ" dirty="0"/>
              <a:t>Autor prezentace</a:t>
            </a:r>
          </a:p>
        </p:txBody>
      </p:sp>
    </p:spTree>
    <p:extLst>
      <p:ext uri="{BB962C8B-B14F-4D97-AF65-F5344CB8AC3E}">
        <p14:creationId xmlns:p14="http://schemas.microsoft.com/office/powerpoint/2010/main" val="1778467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ázdný snímek se znak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541785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ázdný snímek bez znak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239019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ávěrečná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lvl1pPr>
              <a:defRPr b="0">
                <a:solidFill>
                  <a:srgbClr val="004C81"/>
                </a:solidFill>
              </a:defRPr>
            </a:lvl1pPr>
          </a:lstStyle>
          <a:p>
            <a:r>
              <a:rPr lang="cs-CZ"/>
              <a:t>22.01.2024</a:t>
            </a:r>
          </a:p>
        </p:txBody>
      </p:sp>
      <p:sp>
        <p:nvSpPr>
          <p:cNvPr id="4" name="Zástupný symbol pro číslo snímku 3"/>
          <p:cNvSpPr>
            <a:spLocks noGrp="1"/>
          </p:cNvSpPr>
          <p:nvPr>
            <p:ph type="sldNum" sz="quarter" idx="11"/>
          </p:nvPr>
        </p:nvSpPr>
        <p:spPr/>
        <p:txBody>
          <a:bodyPr/>
          <a:lstStyle>
            <a:lvl1pPr>
              <a:defRPr>
                <a:solidFill>
                  <a:srgbClr val="004C81"/>
                </a:solidFill>
              </a:defRPr>
            </a:lvl1pPr>
          </a:lstStyle>
          <a:p>
            <a:fld id="{8A904E7C-974F-4A0A-B26C-A8D0EFE07503}" type="slidenum">
              <a:rPr lang="cs-CZ" smtClean="0"/>
              <a:pPr/>
              <a:t>‹#›</a:t>
            </a:fld>
            <a:endParaRPr lang="cs-CZ"/>
          </a:p>
        </p:txBody>
      </p:sp>
      <p:sp>
        <p:nvSpPr>
          <p:cNvPr id="7" name="Zástupný symbol pro text 6"/>
          <p:cNvSpPr>
            <a:spLocks noGrp="1"/>
          </p:cNvSpPr>
          <p:nvPr>
            <p:ph type="body" sz="quarter" idx="12" hasCustomPrompt="1"/>
          </p:nvPr>
        </p:nvSpPr>
        <p:spPr>
          <a:xfrm>
            <a:off x="647698" y="1447799"/>
            <a:ext cx="10080000" cy="4644000"/>
          </a:xfrm>
          <a:ln>
            <a:noFill/>
          </a:ln>
        </p:spPr>
        <p:txBody>
          <a:bodyPr tIns="180000">
            <a:normAutofit/>
          </a:bodyPr>
          <a:lstStyle>
            <a:lvl1pPr marL="0" indent="0" algn="ctr">
              <a:buNone/>
              <a:defRPr sz="2400" b="0" baseline="0">
                <a:ln>
                  <a:noFill/>
                </a:ln>
                <a:solidFill>
                  <a:srgbClr val="004C81"/>
                </a:solidFill>
              </a:defRPr>
            </a:lvl1pPr>
          </a:lstStyle>
          <a:p>
            <a:pPr lvl="0"/>
            <a:r>
              <a:rPr lang="cs-CZ" dirty="0"/>
              <a:t>Prostor pro vizitku, poděkování, výzvu k akci</a:t>
            </a:r>
          </a:p>
        </p:txBody>
      </p:sp>
    </p:spTree>
    <p:extLst>
      <p:ext uri="{BB962C8B-B14F-4D97-AF65-F5344CB8AC3E}">
        <p14:creationId xmlns:p14="http://schemas.microsoft.com/office/powerpoint/2010/main" val="3530950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chemeClr val="bg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chemeClr val="bg1"/>
                </a:solidFill>
              </a:defRPr>
            </a:lvl1pPr>
          </a:lstStyle>
          <a:p>
            <a:pPr lvl="0"/>
            <a:r>
              <a:rPr lang="cs-CZ" dirty="0"/>
              <a:t>Autor prezentace</a:t>
            </a:r>
          </a:p>
        </p:txBody>
      </p:sp>
    </p:spTree>
    <p:extLst>
      <p:ext uri="{BB962C8B-B14F-4D97-AF65-F5344CB8AC3E}">
        <p14:creationId xmlns:p14="http://schemas.microsoft.com/office/powerpoint/2010/main" val="2325399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chemeClr val="bg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chemeClr val="bg1"/>
                </a:solidFill>
              </a:defRPr>
            </a:lvl1pPr>
          </a:lstStyle>
          <a:p>
            <a:pPr lvl="0"/>
            <a:r>
              <a:rPr lang="cs-CZ" dirty="0"/>
              <a:t>Autor prezentace</a:t>
            </a:r>
          </a:p>
        </p:txBody>
      </p:sp>
    </p:spTree>
    <p:extLst>
      <p:ext uri="{BB962C8B-B14F-4D97-AF65-F5344CB8AC3E}">
        <p14:creationId xmlns:p14="http://schemas.microsoft.com/office/powerpoint/2010/main" val="2710230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chemeClr val="bg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chemeClr val="bg1"/>
                </a:solidFill>
              </a:defRPr>
            </a:lvl1pPr>
          </a:lstStyle>
          <a:p>
            <a:pPr lvl="0"/>
            <a:r>
              <a:rPr lang="cs-CZ" dirty="0"/>
              <a:t>Autor prezentace</a:t>
            </a:r>
          </a:p>
        </p:txBody>
      </p:sp>
    </p:spTree>
    <p:extLst>
      <p:ext uri="{BB962C8B-B14F-4D97-AF65-F5344CB8AC3E}">
        <p14:creationId xmlns:p14="http://schemas.microsoft.com/office/powerpoint/2010/main" val="2781340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chemeClr val="bg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chemeClr val="bg1"/>
                </a:solidFill>
              </a:defRPr>
            </a:lvl1pPr>
          </a:lstStyle>
          <a:p>
            <a:pPr lvl="0"/>
            <a:r>
              <a:rPr lang="cs-CZ" dirty="0"/>
              <a:t>Autor prezentace</a:t>
            </a:r>
          </a:p>
        </p:txBody>
      </p:sp>
    </p:spTree>
    <p:extLst>
      <p:ext uri="{BB962C8B-B14F-4D97-AF65-F5344CB8AC3E}">
        <p14:creationId xmlns:p14="http://schemas.microsoft.com/office/powerpoint/2010/main" val="137761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199" y="365125"/>
            <a:ext cx="9896476" cy="3439959"/>
          </a:xfrm>
          <a:ln w="3175">
            <a:noFill/>
          </a:ln>
        </p:spPr>
        <p:txBody>
          <a:bodyPr anchor="b">
            <a:normAutofit/>
          </a:bodyPr>
          <a:lstStyle>
            <a:lvl1pPr>
              <a:defRPr sz="5600" b="1" baseline="0">
                <a:solidFill>
                  <a:schemeClr val="bg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199" y="3914321"/>
            <a:ext cx="9896476" cy="585278"/>
          </a:xfrm>
          <a:ln w="6350" cap="sq">
            <a:noFill/>
            <a:prstDash val="sysDot"/>
            <a:miter lim="800000"/>
          </a:ln>
        </p:spPr>
        <p:txBody>
          <a:bodyPr/>
          <a:lstStyle>
            <a:lvl1pPr marL="0" indent="0">
              <a:buNone/>
              <a:defRPr baseline="0">
                <a:solidFill>
                  <a:schemeClr val="bg1"/>
                </a:solidFill>
              </a:defRPr>
            </a:lvl1pPr>
          </a:lstStyle>
          <a:p>
            <a:pPr lvl="0"/>
            <a:r>
              <a:rPr lang="cs-CZ" dirty="0"/>
              <a:t>Autor prezentace</a:t>
            </a:r>
          </a:p>
        </p:txBody>
      </p:sp>
    </p:spTree>
    <p:extLst>
      <p:ext uri="{BB962C8B-B14F-4D97-AF65-F5344CB8AC3E}">
        <p14:creationId xmlns:p14="http://schemas.microsoft.com/office/powerpoint/2010/main" val="1443552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adpis a obsah (zákla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rgbClr val="004C81">
                    <a:alpha val="50000"/>
                  </a:srgbClr>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62009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134776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200" y="365125"/>
            <a:ext cx="6480000" cy="3439959"/>
          </a:xfrm>
          <a:ln w="3175">
            <a:noFill/>
          </a:ln>
        </p:spPr>
        <p:txBody>
          <a:bodyPr anchor="b">
            <a:normAutofit/>
          </a:bodyPr>
          <a:lstStyle>
            <a:lvl1pPr>
              <a:defRPr sz="5600" b="1" baseline="0">
                <a:solidFill>
                  <a:srgbClr val="004C8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200" y="3914321"/>
            <a:ext cx="6480000" cy="585278"/>
          </a:xfrm>
          <a:ln w="6350" cap="sq">
            <a:noFill/>
            <a:prstDash val="sysDot"/>
            <a:miter lim="800000"/>
          </a:ln>
        </p:spPr>
        <p:txBody>
          <a:bodyPr/>
          <a:lstStyle>
            <a:lvl1pPr marL="0" indent="0">
              <a:buNone/>
              <a:defRPr baseline="0">
                <a:solidFill>
                  <a:srgbClr val="004C81"/>
                </a:solidFill>
              </a:defRPr>
            </a:lvl1pPr>
          </a:lstStyle>
          <a:p>
            <a:pPr lvl="0"/>
            <a:r>
              <a:rPr lang="cs-CZ" dirty="0"/>
              <a:t>Autor prezentace</a:t>
            </a:r>
          </a:p>
        </p:txBody>
      </p:sp>
    </p:spTree>
    <p:extLst>
      <p:ext uri="{BB962C8B-B14F-4D97-AF65-F5344CB8AC3E}">
        <p14:creationId xmlns:p14="http://schemas.microsoft.com/office/powerpoint/2010/main" val="2297111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rgbClr val="004C81">
                    <a:alpha val="50000"/>
                  </a:srgbClr>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031295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510524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1916683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4267836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1825375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Úvod nové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lvl1pPr>
          </a:lstStyle>
          <a:p>
            <a:r>
              <a:rPr lang="cs-CZ" dirty="0"/>
              <a:t>Úvod nové části prezentace</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rgbClr val="899BB4"/>
                </a:solidFill>
              </a:defRPr>
            </a:lvl1pPr>
          </a:lstStyle>
          <a:p>
            <a:pPr lvl="0"/>
            <a:r>
              <a:rPr lang="cs-CZ" dirty="0"/>
              <a:t>Podtext/podtitul</a:t>
            </a:r>
          </a:p>
        </p:txBody>
      </p:sp>
    </p:spTree>
    <p:extLst>
      <p:ext uri="{BB962C8B-B14F-4D97-AF65-F5344CB8AC3E}">
        <p14:creationId xmlns:p14="http://schemas.microsoft.com/office/powerpoint/2010/main" val="3883497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Úvod nové části - modrá alterna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1228725"/>
            <a:ext cx="6619876" cy="3276599"/>
          </a:xfrm>
        </p:spPr>
        <p:txBody>
          <a:bodyPr anchor="b" anchorCtr="0"/>
          <a:lstStyle>
            <a:lvl1pPr>
              <a:defRPr baseline="0">
                <a:solidFill>
                  <a:schemeClr val="bg1"/>
                </a:solidFill>
              </a:defRPr>
            </a:lvl1pPr>
          </a:lstStyle>
          <a:p>
            <a:r>
              <a:rPr lang="cs-CZ" dirty="0"/>
              <a:t>Úvod nové části prezentace</a:t>
            </a:r>
          </a:p>
        </p:txBody>
      </p:sp>
      <p:sp>
        <p:nvSpPr>
          <p:cNvPr id="3" name="Zástupný symbol pro datum 2"/>
          <p:cNvSpPr>
            <a:spLocks noGrp="1"/>
          </p:cNvSpPr>
          <p:nvPr>
            <p:ph type="dt" sz="half" idx="10"/>
          </p:nvPr>
        </p:nvSpPr>
        <p:spPr/>
        <p:txBody>
          <a:bodyPr/>
          <a:lstStyle>
            <a:lvl1pPr>
              <a:defRPr>
                <a:solidFill>
                  <a:schemeClr val="bg1"/>
                </a:solidFill>
              </a:defRPr>
            </a:lvl1p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700" y="4505324"/>
            <a:ext cx="6619874" cy="942975"/>
          </a:xfrm>
        </p:spPr>
        <p:txBody>
          <a:bodyPr/>
          <a:lstStyle>
            <a:lvl1pPr marL="0" indent="0">
              <a:buNone/>
              <a:defRPr>
                <a:solidFill>
                  <a:schemeClr val="bg1"/>
                </a:solidFill>
              </a:defRPr>
            </a:lvl1pPr>
          </a:lstStyle>
          <a:p>
            <a:pPr lvl="0"/>
            <a:r>
              <a:rPr lang="cs-CZ" dirty="0"/>
              <a:t>Podtext/podtitul</a:t>
            </a:r>
          </a:p>
        </p:txBody>
      </p:sp>
    </p:spTree>
    <p:extLst>
      <p:ext uri="{BB962C8B-B14F-4D97-AF65-F5344CB8AC3E}">
        <p14:creationId xmlns:p14="http://schemas.microsoft.com/office/powerpoint/2010/main" val="3640400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p:nvPr>
        </p:nvSpPr>
        <p:spPr>
          <a:xfrm>
            <a:off x="647698" y="1522174"/>
            <a:ext cx="4860000" cy="4644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5"/>
          <p:cNvSpPr>
            <a:spLocks noGrp="1"/>
          </p:cNvSpPr>
          <p:nvPr>
            <p:ph type="body" sz="quarter" idx="13"/>
          </p:nvPr>
        </p:nvSpPr>
        <p:spPr>
          <a:xfrm>
            <a:off x="5867699" y="1522174"/>
            <a:ext cx="4860000" cy="4644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532019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dpis a text (bez grafi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solidFill>
                  <a:srgbClr val="004C81"/>
                </a:solidFill>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8" name="Zástupný symbol pro text 7"/>
          <p:cNvSpPr>
            <a:spLocks noGrp="1"/>
          </p:cNvSpPr>
          <p:nvPr>
            <p:ph type="body" sz="quarter" idx="12"/>
          </p:nvPr>
        </p:nvSpPr>
        <p:spPr>
          <a:xfrm>
            <a:off x="647698" y="1522174"/>
            <a:ext cx="10080625" cy="4644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83968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25607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838199" y="365125"/>
            <a:ext cx="9896476" cy="3439959"/>
          </a:xfrm>
          <a:ln w="3175">
            <a:noFill/>
          </a:ln>
        </p:spPr>
        <p:txBody>
          <a:bodyPr anchor="b">
            <a:normAutofit/>
          </a:bodyPr>
          <a:lstStyle>
            <a:lvl1pPr>
              <a:defRPr sz="5600" b="1" baseline="0">
                <a:solidFill>
                  <a:srgbClr val="004C81"/>
                </a:solidFill>
                <a:latin typeface="Arial" panose="020B0604020202020204" pitchFamily="34" charset="0"/>
                <a:cs typeface="Arial" panose="020B0604020202020204" pitchFamily="34" charset="0"/>
              </a:defRPr>
            </a:lvl1pPr>
          </a:lstStyle>
          <a:p>
            <a:r>
              <a:rPr lang="cs-CZ" dirty="0"/>
              <a:t>Název prezentace</a:t>
            </a:r>
          </a:p>
        </p:txBody>
      </p:sp>
      <p:sp>
        <p:nvSpPr>
          <p:cNvPr id="12" name="Zástupný symbol pro text 11"/>
          <p:cNvSpPr>
            <a:spLocks noGrp="1"/>
          </p:cNvSpPr>
          <p:nvPr>
            <p:ph type="body" sz="quarter" idx="10" hasCustomPrompt="1"/>
          </p:nvPr>
        </p:nvSpPr>
        <p:spPr>
          <a:xfrm>
            <a:off x="838199" y="3914321"/>
            <a:ext cx="9896476" cy="585278"/>
          </a:xfrm>
          <a:ln w="6350" cap="sq">
            <a:noFill/>
            <a:prstDash val="sysDot"/>
            <a:miter lim="800000"/>
          </a:ln>
        </p:spPr>
        <p:txBody>
          <a:bodyPr/>
          <a:lstStyle>
            <a:lvl1pPr marL="0" indent="0">
              <a:buNone/>
              <a:defRPr baseline="0">
                <a:solidFill>
                  <a:srgbClr val="004C81"/>
                </a:solidFill>
              </a:defRPr>
            </a:lvl1pPr>
          </a:lstStyle>
          <a:p>
            <a:pPr lvl="0"/>
            <a:r>
              <a:rPr lang="cs-CZ" dirty="0"/>
              <a:t>Autor prezentace</a:t>
            </a:r>
          </a:p>
        </p:txBody>
      </p:sp>
    </p:spTree>
    <p:extLst>
      <p:ext uri="{BB962C8B-B14F-4D97-AF65-F5344CB8AC3E}">
        <p14:creationId xmlns:p14="http://schemas.microsoft.com/office/powerpoint/2010/main" val="1732786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2025144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183592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Graf, tabulka, 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obsah 5"/>
          <p:cNvSpPr>
            <a:spLocks noGrp="1"/>
          </p:cNvSpPr>
          <p:nvPr>
            <p:ph sz="quarter" idx="12"/>
          </p:nvPr>
        </p:nvSpPr>
        <p:spPr>
          <a:xfrm>
            <a:off x="647074" y="1522174"/>
            <a:ext cx="10080625" cy="4644000"/>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3026686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883501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716862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9903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Anotace s obsah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9" name="Zástupný symbol pro text 8"/>
          <p:cNvSpPr>
            <a:spLocks noGrp="1"/>
          </p:cNvSpPr>
          <p:nvPr>
            <p:ph type="body" sz="quarter" idx="13"/>
          </p:nvPr>
        </p:nvSpPr>
        <p:spPr>
          <a:xfrm>
            <a:off x="4427699" y="1522413"/>
            <a:ext cx="6300000" cy="464376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29476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notace a obrázek/graf/multimé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a:t>Nadpis</a:t>
            </a:r>
          </a:p>
        </p:txBody>
      </p:sp>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
        <p:nvSpPr>
          <p:cNvPr id="6" name="Zástupný symbol pro text 5"/>
          <p:cNvSpPr>
            <a:spLocks noGrp="1"/>
          </p:cNvSpPr>
          <p:nvPr>
            <p:ph type="body" sz="quarter" idx="12" hasCustomPrompt="1"/>
          </p:nvPr>
        </p:nvSpPr>
        <p:spPr>
          <a:xfrm>
            <a:off x="647697" y="1522174"/>
            <a:ext cx="3600000" cy="4644000"/>
          </a:xfrm>
        </p:spPr>
        <p:txBody>
          <a:bodyPr/>
          <a:lstStyle>
            <a:lvl1pPr marL="0" indent="0">
              <a:buNone/>
              <a:defRPr/>
            </a:lvl1pPr>
          </a:lstStyle>
          <a:p>
            <a:pPr lvl="0"/>
            <a:r>
              <a:rPr lang="cs-CZ" dirty="0"/>
              <a:t>Anotace</a:t>
            </a:r>
          </a:p>
        </p:txBody>
      </p:sp>
      <p:sp>
        <p:nvSpPr>
          <p:cNvPr id="10" name="Zástupný symbol pro obsah 9"/>
          <p:cNvSpPr>
            <a:spLocks noGrp="1"/>
          </p:cNvSpPr>
          <p:nvPr>
            <p:ph sz="quarter" idx="13" hasCustomPrompt="1"/>
          </p:nvPr>
        </p:nvSpPr>
        <p:spPr>
          <a:xfrm>
            <a:off x="4427699" y="1522737"/>
            <a:ext cx="6300000" cy="4643437"/>
          </a:xfrm>
        </p:spPr>
        <p:txBody>
          <a:bodyPr/>
          <a:lstStyle>
            <a:lvl1pPr marL="0" indent="0">
              <a:buNone/>
              <a:defRPr baseline="0"/>
            </a:lvl1pPr>
          </a:lstStyle>
          <a:p>
            <a:pPr lvl="0"/>
            <a:r>
              <a:rPr lang="cs-CZ" dirty="0"/>
              <a:t>Obrázek, graf, multimédia</a:t>
            </a:r>
          </a:p>
        </p:txBody>
      </p:sp>
    </p:spTree>
    <p:extLst>
      <p:ext uri="{BB962C8B-B14F-4D97-AF65-F5344CB8AC3E}">
        <p14:creationId xmlns:p14="http://schemas.microsoft.com/office/powerpoint/2010/main" val="1216184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759299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07588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zákla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rgbClr val="004C81">
                    <a:alpha val="50000"/>
                  </a:srgbClr>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059836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5521017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Volná ploc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1769009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ázdný snímek se znak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428262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ázdný snímek bez znak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a:t>22.01.2024</a:t>
            </a:r>
            <a:endParaRPr lang="cs-CZ" dirty="0"/>
          </a:p>
        </p:txBody>
      </p:sp>
      <p:sp>
        <p:nvSpPr>
          <p:cNvPr id="4" name="Zástupný symbol pro číslo snímku 3"/>
          <p:cNvSpPr>
            <a:spLocks noGrp="1"/>
          </p:cNvSpPr>
          <p:nvPr>
            <p:ph type="sldNum" sz="quarter" idx="11"/>
          </p:nvPr>
        </p:nvSpPr>
        <p:spPr/>
        <p:txBody>
          <a:body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021590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Závěrečná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lvl1pPr>
              <a:defRPr b="0">
                <a:solidFill>
                  <a:schemeClr val="bg1"/>
                </a:solidFill>
              </a:defRPr>
            </a:lvl1pPr>
          </a:lstStyle>
          <a:p>
            <a:r>
              <a:rPr lang="cs-CZ"/>
              <a:t>22.01.2024</a:t>
            </a:r>
          </a:p>
        </p:txBody>
      </p:sp>
      <p:sp>
        <p:nvSpPr>
          <p:cNvPr id="4" name="Zástupný symbol pro číslo snímku 3"/>
          <p:cNvSpPr>
            <a:spLocks noGrp="1"/>
          </p:cNvSpPr>
          <p:nvPr>
            <p:ph type="sldNum" sz="quarter" idx="11"/>
          </p:nvPr>
        </p:nvSpPr>
        <p:spPr/>
        <p:txBody>
          <a:bodyPr/>
          <a:lstStyle>
            <a:lvl1pPr>
              <a:defRPr>
                <a:solidFill>
                  <a:schemeClr val="bg1"/>
                </a:solidFill>
              </a:defRPr>
            </a:lvl1pPr>
          </a:lstStyle>
          <a:p>
            <a:fld id="{8A904E7C-974F-4A0A-B26C-A8D0EFE07503}" type="slidenum">
              <a:rPr lang="cs-CZ" smtClean="0"/>
              <a:pPr/>
              <a:t>‹#›</a:t>
            </a:fld>
            <a:endParaRPr lang="cs-CZ"/>
          </a:p>
        </p:txBody>
      </p:sp>
      <p:sp>
        <p:nvSpPr>
          <p:cNvPr id="7" name="Zástupný symbol pro text 6"/>
          <p:cNvSpPr>
            <a:spLocks noGrp="1"/>
          </p:cNvSpPr>
          <p:nvPr>
            <p:ph type="body" sz="quarter" idx="12" hasCustomPrompt="1"/>
          </p:nvPr>
        </p:nvSpPr>
        <p:spPr>
          <a:xfrm>
            <a:off x="647698" y="1447799"/>
            <a:ext cx="10080000" cy="4644000"/>
          </a:xfrm>
          <a:ln>
            <a:noFill/>
          </a:ln>
        </p:spPr>
        <p:txBody>
          <a:bodyPr tIns="180000">
            <a:normAutofit/>
          </a:bodyPr>
          <a:lstStyle>
            <a:lvl1pPr marL="0" indent="0" algn="ctr">
              <a:buNone/>
              <a:defRPr sz="2400" b="0" baseline="0">
                <a:ln>
                  <a:noFill/>
                </a:ln>
                <a:solidFill>
                  <a:schemeClr val="bg1"/>
                </a:solidFill>
              </a:defRPr>
            </a:lvl1pPr>
          </a:lstStyle>
          <a:p>
            <a:pPr lvl="0"/>
            <a:r>
              <a:rPr lang="cs-CZ" dirty="0"/>
              <a:t>Prostor pro vizitku, poděkování, výzvu k akci</a:t>
            </a:r>
          </a:p>
        </p:txBody>
      </p:sp>
    </p:spTree>
    <p:extLst>
      <p:ext uri="{BB962C8B-B14F-4D97-AF65-F5344CB8AC3E}">
        <p14:creationId xmlns:p14="http://schemas.microsoft.com/office/powerpoint/2010/main" val="253872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232124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rgbClr val="004C81">
                    <a:alpha val="50000"/>
                  </a:srgbClr>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60686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47698" y="252000"/>
            <a:ext cx="10080000" cy="1080000"/>
          </a:xfrm>
          <a:ln w="3175">
            <a:noFill/>
          </a:ln>
        </p:spPr>
        <p:txBody>
          <a:bodyPr>
            <a:noAutofit/>
          </a:bodyPr>
          <a:lstStyle>
            <a:lvl1pPr>
              <a:defRPr sz="5600" b="1">
                <a:solidFill>
                  <a:srgbClr val="004C81"/>
                </a:solidFill>
              </a:defRPr>
            </a:lvl1pPr>
          </a:lstStyle>
          <a:p>
            <a:r>
              <a:rPr lang="cs-CZ" dirty="0"/>
              <a:t>Nadpis</a:t>
            </a:r>
          </a:p>
        </p:txBody>
      </p:sp>
      <p:sp>
        <p:nvSpPr>
          <p:cNvPr id="3" name="Zástupný symbol pro obsah 2"/>
          <p:cNvSpPr>
            <a:spLocks noGrp="1"/>
          </p:cNvSpPr>
          <p:nvPr>
            <p:ph idx="1" hasCustomPrompt="1"/>
          </p:nvPr>
        </p:nvSpPr>
        <p:spPr>
          <a:xfrm>
            <a:off x="647698" y="1521367"/>
            <a:ext cx="10080000" cy="4643438"/>
          </a:xfrm>
        </p:spPr>
        <p:txBody>
          <a:bodyPr/>
          <a:lstStyle>
            <a:lvl1pPr marL="228600" indent="-228600">
              <a:buFontTx/>
              <a:buBlip>
                <a:blip r:embed="rId3"/>
              </a:buBlip>
              <a:defRPr baseline="0"/>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cs-CZ" dirty="0"/>
              <a:t>První úroveň</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r>
              <a:rPr lang="cs-CZ"/>
              <a:t>22.01.2024</a:t>
            </a:r>
          </a:p>
        </p:txBody>
      </p:sp>
      <p:sp>
        <p:nvSpPr>
          <p:cNvPr id="6" name="Zástupný symbol pro číslo snímku 5"/>
          <p:cNvSpPr>
            <a:spLocks noGrp="1"/>
          </p:cNvSpPr>
          <p:nvPr>
            <p:ph type="sldNum" sz="quarter" idx="12"/>
          </p:nvPr>
        </p:nvSpPr>
        <p:spPr/>
        <p:txBody>
          <a:bodyPr/>
          <a:lstStyle>
            <a:lvl1pPr>
              <a:defRPr sz="1400" b="1">
                <a:solidFill>
                  <a:schemeClr val="bg1"/>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12231188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jp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2.png"/><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47699" y="252000"/>
            <a:ext cx="10080000" cy="1080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647699" y="1522455"/>
            <a:ext cx="10080000" cy="46434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647698" y="6356349"/>
            <a:ext cx="2743200" cy="365125"/>
          </a:xfrm>
          <a:prstGeom prst="rect">
            <a:avLst/>
          </a:prstGeom>
        </p:spPr>
        <p:txBody>
          <a:bodyPr vert="horz" lIns="91440" tIns="45720" rIns="91440" bIns="45720" rtlCol="0" anchor="ctr"/>
          <a:lstStyle>
            <a:lvl1pPr algn="l">
              <a:defRPr sz="1200" b="0">
                <a:solidFill>
                  <a:schemeClr val="tx1">
                    <a:lumMod val="50000"/>
                    <a:alpha val="50000"/>
                  </a:schemeClr>
                </a:solidFill>
              </a:defRPr>
            </a:lvl1pPr>
          </a:lstStyle>
          <a:p>
            <a:r>
              <a:rPr lang="cs-CZ"/>
              <a:t>22.01.2024</a:t>
            </a:r>
            <a:endParaRPr lang="cs-CZ" dirty="0"/>
          </a:p>
        </p:txBody>
      </p:sp>
      <p:sp>
        <p:nvSpPr>
          <p:cNvPr id="6" name="Zástupný symbol pro číslo snímku 5"/>
          <p:cNvSpPr>
            <a:spLocks noGrp="1"/>
          </p:cNvSpPr>
          <p:nvPr>
            <p:ph type="sldNum" sz="quarter" idx="4"/>
          </p:nvPr>
        </p:nvSpPr>
        <p:spPr>
          <a:xfrm>
            <a:off x="8964827" y="6356350"/>
            <a:ext cx="2743200" cy="365125"/>
          </a:xfrm>
          <a:prstGeom prst="rect">
            <a:avLst/>
          </a:prstGeom>
        </p:spPr>
        <p:txBody>
          <a:bodyPr vert="horz" lIns="91440" tIns="45720" rIns="91440" bIns="45720" rtlCol="0" anchor="ctr"/>
          <a:lstStyle>
            <a:lvl1pPr algn="r">
              <a:defRPr sz="1200" b="1">
                <a:solidFill>
                  <a:schemeClr val="tx1">
                    <a:lumMod val="50000"/>
                    <a:alpha val="50000"/>
                  </a:schemeClr>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40761429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1" r:id="rId3"/>
    <p:sldLayoutId id="2147483660" r:id="rId4"/>
    <p:sldLayoutId id="2147483662" r:id="rId5"/>
    <p:sldLayoutId id="2147483650" r:id="rId6"/>
    <p:sldLayoutId id="2147483663" r:id="rId7"/>
    <p:sldLayoutId id="2147483664" r:id="rId8"/>
    <p:sldLayoutId id="2147483665" r:id="rId9"/>
    <p:sldLayoutId id="2147483666" r:id="rId10"/>
    <p:sldLayoutId id="2147483667" r:id="rId11"/>
    <p:sldLayoutId id="2147483668" r:id="rId12"/>
    <p:sldLayoutId id="2147483669" r:id="rId13"/>
    <p:sldLayoutId id="2147483676" r:id="rId14"/>
    <p:sldLayoutId id="2147483670" r:id="rId15"/>
    <p:sldLayoutId id="2147483671" r:id="rId16"/>
    <p:sldLayoutId id="2147483672" r:id="rId17"/>
    <p:sldLayoutId id="2147483675" r:id="rId18"/>
    <p:sldLayoutId id="2147483673" r:id="rId19"/>
    <p:sldLayoutId id="2147483674" r:id="rId20"/>
    <p:sldLayoutId id="2147483683" r:id="rId21"/>
    <p:sldLayoutId id="2147483684" r:id="rId22"/>
    <p:sldLayoutId id="2147483685" r:id="rId23"/>
    <p:sldLayoutId id="2147483686" r:id="rId24"/>
    <p:sldLayoutId id="2147483699" r:id="rId25"/>
    <p:sldLayoutId id="2147483677" r:id="rId26"/>
    <p:sldLayoutId id="2147483678" r:id="rId27"/>
    <p:sldLayoutId id="2147483679" r:id="rId28"/>
    <p:sldLayoutId id="2147483680" r:id="rId29"/>
    <p:sldLayoutId id="2147483682" r:id="rId30"/>
    <p:sldLayoutId id="2147483681" r:id="rId31"/>
    <p:sldLayoutId id="2147483658" r:id="rId32"/>
  </p:sldLayoutIdLst>
  <p:hf hdr="0" ftr="0"/>
  <p:txStyles>
    <p:titleStyle>
      <a:lvl1pPr algn="l" defTabSz="914400" rtl="0" eaLnBrk="1" latinLnBrk="0" hangingPunct="1">
        <a:lnSpc>
          <a:spcPct val="90000"/>
        </a:lnSpc>
        <a:spcBef>
          <a:spcPct val="0"/>
        </a:spcBef>
        <a:buNone/>
        <a:defRPr sz="5600" b="1" kern="1200">
          <a:solidFill>
            <a:srgbClr val="004C8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3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47699" y="252000"/>
            <a:ext cx="10080000" cy="1080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647699" y="1522455"/>
            <a:ext cx="10080000" cy="46434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647698" y="6356349"/>
            <a:ext cx="2743200" cy="365125"/>
          </a:xfrm>
          <a:prstGeom prst="rect">
            <a:avLst/>
          </a:prstGeom>
        </p:spPr>
        <p:txBody>
          <a:bodyPr vert="horz" lIns="91440" tIns="45720" rIns="91440" bIns="45720" rtlCol="0" anchor="ctr"/>
          <a:lstStyle>
            <a:lvl1pPr algn="l">
              <a:defRPr sz="1200" b="0">
                <a:solidFill>
                  <a:schemeClr val="tx1">
                    <a:lumMod val="50000"/>
                    <a:alpha val="50000"/>
                  </a:schemeClr>
                </a:solidFill>
              </a:defRPr>
            </a:lvl1pPr>
          </a:lstStyle>
          <a:p>
            <a:r>
              <a:rPr lang="cs-CZ"/>
              <a:t>22.01.2024</a:t>
            </a:r>
            <a:endParaRPr lang="cs-CZ" dirty="0"/>
          </a:p>
        </p:txBody>
      </p:sp>
      <p:sp>
        <p:nvSpPr>
          <p:cNvPr id="6" name="Zástupný symbol pro číslo snímku 5"/>
          <p:cNvSpPr>
            <a:spLocks noGrp="1"/>
          </p:cNvSpPr>
          <p:nvPr>
            <p:ph type="sldNum" sz="quarter" idx="4"/>
          </p:nvPr>
        </p:nvSpPr>
        <p:spPr>
          <a:xfrm>
            <a:off x="8964827" y="6356350"/>
            <a:ext cx="2743200" cy="365125"/>
          </a:xfrm>
          <a:prstGeom prst="rect">
            <a:avLst/>
          </a:prstGeom>
        </p:spPr>
        <p:txBody>
          <a:bodyPr vert="horz" lIns="91440" tIns="45720" rIns="91440" bIns="45720" rtlCol="0" anchor="ctr"/>
          <a:lstStyle>
            <a:lvl1pPr algn="r">
              <a:defRPr sz="1200" b="1">
                <a:solidFill>
                  <a:schemeClr val="tx1">
                    <a:lumMod val="50000"/>
                    <a:alpha val="50000"/>
                  </a:schemeClr>
                </a:solidFill>
              </a:defRPr>
            </a:lvl1pPr>
          </a:lstStyle>
          <a:p>
            <a:fld id="{8A904E7C-974F-4A0A-B26C-A8D0EFE07503}" type="slidenum">
              <a:rPr lang="cs-CZ" smtClean="0"/>
              <a:pPr/>
              <a:t>‹#›</a:t>
            </a:fld>
            <a:endParaRPr lang="cs-CZ" dirty="0"/>
          </a:p>
        </p:txBody>
      </p:sp>
    </p:spTree>
    <p:extLst>
      <p:ext uri="{BB962C8B-B14F-4D97-AF65-F5344CB8AC3E}">
        <p14:creationId xmlns:p14="http://schemas.microsoft.com/office/powerpoint/2010/main" val="3119141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hdr="0" ftr="0"/>
  <p:txStyles>
    <p:titleStyle>
      <a:lvl1pPr algn="l" defTabSz="914400" rtl="0" eaLnBrk="1" latinLnBrk="0" hangingPunct="1">
        <a:lnSpc>
          <a:spcPct val="90000"/>
        </a:lnSpc>
        <a:spcBef>
          <a:spcPct val="0"/>
        </a:spcBef>
        <a:buNone/>
        <a:defRPr sz="5600" b="1" kern="1200">
          <a:solidFill>
            <a:srgbClr val="004C8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3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8.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6.xml"/><Relationship Id="rId4" Type="http://schemas.openxmlformats.org/officeDocument/2006/relationships/hyperlink" Target="mailto:antonin.vavrda@pcr.cz"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706306" y="8389"/>
            <a:ext cx="10316828" cy="6753138"/>
          </a:xfrm>
          <a:prstGeom prst="rect">
            <a:avLst/>
          </a:prstGeom>
        </p:spPr>
      </p:pic>
      <p:sp>
        <p:nvSpPr>
          <p:cNvPr id="5" name="Zástupný symbol pro text 4">
            <a:extLst>
              <a:ext uri="{FF2B5EF4-FFF2-40B4-BE49-F238E27FC236}">
                <a16:creationId xmlns:a16="http://schemas.microsoft.com/office/drawing/2014/main" id="{25B3F062-0D2B-4BCB-BC4A-04F1CD8DF04C}"/>
              </a:ext>
            </a:extLst>
          </p:cNvPr>
          <p:cNvSpPr>
            <a:spLocks noGrp="1"/>
          </p:cNvSpPr>
          <p:nvPr>
            <p:ph type="body" sz="quarter" idx="10"/>
          </p:nvPr>
        </p:nvSpPr>
        <p:spPr>
          <a:xfrm>
            <a:off x="838199" y="5626099"/>
            <a:ext cx="4270696" cy="1135428"/>
          </a:xfrm>
        </p:spPr>
        <p:txBody>
          <a:bodyPr>
            <a:normAutofit/>
          </a:bodyPr>
          <a:lstStyle/>
          <a:p>
            <a:r>
              <a:rPr lang="cs-CZ" sz="1200" b="1" dirty="0">
                <a:solidFill>
                  <a:srgbClr val="000000"/>
                </a:solidFill>
                <a:latin typeface="Century Schoolbook" panose="02040604050505020304" pitchFamily="18" charset="0"/>
              </a:rPr>
              <a:t>pplk. Antonín Vavrda</a:t>
            </a:r>
          </a:p>
          <a:p>
            <a:r>
              <a:rPr lang="cs-CZ" sz="1200" b="1" dirty="0">
                <a:solidFill>
                  <a:srgbClr val="000000"/>
                </a:solidFill>
                <a:latin typeface="Century Schoolbook" panose="02040604050505020304" pitchFamily="18" charset="0"/>
              </a:rPr>
              <a:t>Národní centrála proti organizovanému zločinu</a:t>
            </a:r>
          </a:p>
          <a:p>
            <a:r>
              <a:rPr lang="cs-CZ" sz="1200" b="1" dirty="0">
                <a:solidFill>
                  <a:srgbClr val="000000"/>
                </a:solidFill>
                <a:latin typeface="Century Schoolbook" panose="02040604050505020304" pitchFamily="18" charset="0"/>
              </a:rPr>
              <a:t>Služby kriminální policie a vyšetřování  </a:t>
            </a:r>
          </a:p>
          <a:p>
            <a:r>
              <a:rPr lang="cs-CZ" sz="1200" b="1" dirty="0">
                <a:solidFill>
                  <a:srgbClr val="000000"/>
                </a:solidFill>
                <a:latin typeface="Century Schoolbook" panose="02040604050505020304" pitchFamily="18" charset="0"/>
              </a:rPr>
              <a:t>Odbor mezinárodní spolupráce a metodiky</a:t>
            </a:r>
          </a:p>
          <a:p>
            <a:endParaRPr lang="cs-CZ" b="1" dirty="0">
              <a:solidFill>
                <a:srgbClr val="000000"/>
              </a:solidFill>
              <a:latin typeface="Century Schoolbook" panose="02040604050505020304" pitchFamily="18" charset="0"/>
            </a:endParaRPr>
          </a:p>
          <a:p>
            <a:endParaRPr lang="cs-CZ" dirty="0"/>
          </a:p>
        </p:txBody>
      </p:sp>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706306" y="8389"/>
            <a:ext cx="10316827" cy="4344780"/>
          </a:xfrm>
          <a:solidFill>
            <a:schemeClr val="accent5">
              <a:lumMod val="20000"/>
              <a:lumOff val="80000"/>
            </a:schemeClr>
          </a:solidFill>
        </p:spPr>
        <p:txBody>
          <a:bodyPr>
            <a:normAutofit/>
          </a:bodyPr>
          <a:lstStyle/>
          <a:p>
            <a:pPr algn="ctr"/>
            <a:r>
              <a:rPr lang="cs-CZ" sz="7300" dirty="0">
                <a:solidFill>
                  <a:srgbClr val="C00000"/>
                </a:solidFill>
                <a:latin typeface="Century Schoolbook" panose="02040604050505020304" pitchFamily="18" charset="0"/>
              </a:rPr>
              <a:t>OBCHOD   S   LIDMI</a:t>
            </a:r>
            <a:br>
              <a:rPr lang="cs-CZ" sz="6600" dirty="0">
                <a:solidFill>
                  <a:srgbClr val="C00000"/>
                </a:solidFill>
                <a:latin typeface="Century Schoolbook" panose="02040604050505020304" pitchFamily="18" charset="0"/>
              </a:rPr>
            </a:br>
            <a:br>
              <a:rPr lang="cs-CZ" sz="4000" dirty="0">
                <a:solidFill>
                  <a:srgbClr val="C00000"/>
                </a:solidFill>
                <a:latin typeface="Century Schoolbook" panose="02040604050505020304" pitchFamily="18" charset="0"/>
              </a:rPr>
            </a:br>
            <a:r>
              <a:rPr lang="cs-CZ" sz="4000" dirty="0">
                <a:solidFill>
                  <a:srgbClr val="A50021"/>
                </a:solidFill>
                <a:latin typeface="Century Schoolbook" panose="02040604050505020304" pitchFamily="18" charset="0"/>
              </a:rPr>
              <a:t>  </a:t>
            </a:r>
            <a:r>
              <a:rPr lang="cs-CZ" sz="4400" b="0" dirty="0">
                <a:solidFill>
                  <a:srgbClr val="0000FF"/>
                </a:solidFill>
                <a:latin typeface="Century Schoolbook" panose="02040604050505020304" pitchFamily="18" charset="0"/>
              </a:rPr>
              <a:t>PREZENTACE   PROBLEMATIKY   NA   KONFERENCI   ARMÁDY   SPÁSY  DNE  20. 5. 2025</a:t>
            </a:r>
            <a:br>
              <a:rPr lang="cs-CZ" sz="4000" dirty="0">
                <a:solidFill>
                  <a:srgbClr val="0000FF"/>
                </a:solidFill>
                <a:latin typeface="Century Schoolbook" panose="02040604050505020304" pitchFamily="18" charset="0"/>
              </a:rPr>
            </a:br>
            <a:endParaRPr lang="cs-CZ" sz="4000" dirty="0"/>
          </a:p>
        </p:txBody>
      </p:sp>
    </p:spTree>
    <p:extLst>
      <p:ext uri="{BB962C8B-B14F-4D97-AF65-F5344CB8AC3E}">
        <p14:creationId xmlns:p14="http://schemas.microsoft.com/office/powerpoint/2010/main" val="95329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6D7CB233-77C6-442A-AAC7-46724FEA9FD1}"/>
              </a:ext>
            </a:extLst>
          </p:cNvPr>
          <p:cNvSpPr/>
          <p:nvPr/>
        </p:nvSpPr>
        <p:spPr>
          <a:xfrm>
            <a:off x="406401" y="100668"/>
            <a:ext cx="10642598" cy="6247864"/>
          </a:xfrm>
          <a:prstGeom prst="rect">
            <a:avLst/>
          </a:prstGeom>
        </p:spPr>
        <p:txBody>
          <a:bodyPr wrap="square">
            <a:spAutoFit/>
          </a:bodyPr>
          <a:lstStyle/>
          <a:p>
            <a:pPr algn="ctr"/>
            <a:r>
              <a:rPr lang="cs-CZ" sz="2800" b="1" dirty="0">
                <a:solidFill>
                  <a:srgbClr val="000000"/>
                </a:solidFill>
                <a:latin typeface="Century Schoolbook" panose="02040604050505020304" pitchFamily="18" charset="0"/>
              </a:rPr>
              <a:t>Článek 3 </a:t>
            </a:r>
          </a:p>
          <a:p>
            <a:pPr algn="ctr"/>
            <a:endParaRPr lang="cs-CZ" sz="2000" b="1" dirty="0">
              <a:solidFill>
                <a:srgbClr val="000000"/>
              </a:solidFill>
              <a:latin typeface="Century Schoolbook" panose="02040604050505020304" pitchFamily="18" charset="0"/>
            </a:endParaRPr>
          </a:p>
          <a:p>
            <a:pPr algn="ctr"/>
            <a:r>
              <a:rPr lang="cs-CZ" sz="2400" b="1" dirty="0">
                <a:solidFill>
                  <a:srgbClr val="000000"/>
                </a:solidFill>
                <a:latin typeface="Century Schoolbook" panose="02040604050505020304" pitchFamily="18" charset="0"/>
              </a:rPr>
              <a:t>Použité pojmy </a:t>
            </a:r>
          </a:p>
          <a:p>
            <a:pPr algn="ctr"/>
            <a:endParaRPr lang="cs-CZ" sz="2000" dirty="0">
              <a:solidFill>
                <a:srgbClr val="000000"/>
              </a:solidFill>
              <a:latin typeface="Century Schoolbook" panose="02040604050505020304" pitchFamily="18" charset="0"/>
            </a:endParaRPr>
          </a:p>
          <a:p>
            <a:pPr algn="just"/>
            <a:r>
              <a:rPr lang="cs-CZ" sz="2000" dirty="0">
                <a:solidFill>
                  <a:srgbClr val="000000"/>
                </a:solidFill>
                <a:latin typeface="Century Schoolbook" panose="02040604050505020304" pitchFamily="18" charset="0"/>
              </a:rPr>
              <a:t>	</a:t>
            </a:r>
            <a:r>
              <a:rPr lang="cs-CZ" sz="2400" dirty="0">
                <a:solidFill>
                  <a:srgbClr val="000000"/>
                </a:solidFill>
                <a:latin typeface="Century Schoolbook" panose="02040604050505020304" pitchFamily="18" charset="0"/>
              </a:rPr>
              <a:t>Pro účely tohoto Protokolu:  </a:t>
            </a:r>
          </a:p>
          <a:p>
            <a:pPr marL="457200" indent="-457200" algn="just">
              <a:buAutoNum type="alphaLcParenBoth"/>
            </a:pPr>
            <a:r>
              <a:rPr lang="cs-CZ" sz="2400" dirty="0">
                <a:solidFill>
                  <a:srgbClr val="000000"/>
                </a:solidFill>
                <a:highlight>
                  <a:srgbClr val="FFFF00"/>
                </a:highlight>
                <a:latin typeface="Century Schoolbook" panose="02040604050505020304" pitchFamily="18" charset="0"/>
              </a:rPr>
              <a:t>"obchodování s lidmi" znamená najmutí, přepravu, předání, přechovávání nebo přijetí osob za účelem vykořisťování</a:t>
            </a:r>
            <a:r>
              <a:rPr lang="cs-CZ" sz="2400" dirty="0">
                <a:solidFill>
                  <a:srgbClr val="000000"/>
                </a:solidFill>
                <a:latin typeface="Century Schoolbook" panose="02040604050505020304" pitchFamily="18" charset="0"/>
              </a:rPr>
              <a:t>, a to prostřednictvím pohrůžky násilím nebo použití násilí či jiných forem donucení, prostřednictvím únosu, podvodu, uvedení v omyl nebo zneužití moci či stavu zvláštní zranitelnosti nebo prostřednictvím poskytnutí nebo přijetí plateb či výhod s cílem získat souhlas osoby mající kontrolu nad jinou osobou. Vykořisťování zahrnuje přinejmenším zneužívání prostituce jiných, jiné formy sexuálního vykořisťování, nucenou práci nebo služby, otroctví nebo podobné praktiky jako je otroctví, nevolnictví nebo odnětí orgánů;  </a:t>
            </a:r>
          </a:p>
          <a:p>
            <a:pPr algn="just"/>
            <a:endParaRPr lang="cs-CZ" sz="2400" dirty="0">
              <a:solidFill>
                <a:srgbClr val="000000"/>
              </a:solidFill>
              <a:latin typeface="Century Schoolbook" panose="02040604050505020304" pitchFamily="18" charset="0"/>
            </a:endParaRP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75254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1881E454-826C-4CDE-A0DD-372D5869D077}"/>
              </a:ext>
            </a:extLst>
          </p:cNvPr>
          <p:cNvSpPr/>
          <p:nvPr/>
        </p:nvSpPr>
        <p:spPr>
          <a:xfrm>
            <a:off x="533399" y="474345"/>
            <a:ext cx="10502901" cy="3724096"/>
          </a:xfrm>
          <a:prstGeom prst="rect">
            <a:avLst/>
          </a:prstGeom>
        </p:spPr>
        <p:txBody>
          <a:bodyPr wrap="square">
            <a:spAutoFit/>
          </a:bodyPr>
          <a:lstStyle/>
          <a:p>
            <a:pPr algn="just"/>
            <a:r>
              <a:rPr lang="cs-CZ" sz="2000" dirty="0">
                <a:solidFill>
                  <a:srgbClr val="000000"/>
                </a:solidFill>
                <a:latin typeface="Century Schoolbook" panose="02040604050505020304" pitchFamily="18" charset="0"/>
              </a:rPr>
              <a:t>(</a:t>
            </a:r>
            <a:r>
              <a:rPr lang="cs-CZ" sz="2400" dirty="0">
                <a:solidFill>
                  <a:srgbClr val="000000"/>
                </a:solidFill>
                <a:latin typeface="Century Schoolbook" panose="02040604050505020304" pitchFamily="18" charset="0"/>
              </a:rPr>
              <a:t>b) </a:t>
            </a:r>
            <a:r>
              <a:rPr lang="cs-CZ" sz="2400" dirty="0">
                <a:solidFill>
                  <a:srgbClr val="000000"/>
                </a:solidFill>
                <a:highlight>
                  <a:srgbClr val="FFFF00"/>
                </a:highlight>
                <a:latin typeface="Century Schoolbook" panose="02040604050505020304" pitchFamily="18" charset="0"/>
              </a:rPr>
              <a:t>souhlas oběti obchodování s lidmi se zamýšleným vykořisťováním uvedeným v bodu (a) tohoto článku nebude brán v úvahu, jestliže byl použit jakýkoliv prostředek uvedený v bodu (a); </a:t>
            </a:r>
          </a:p>
          <a:p>
            <a:pPr algn="just"/>
            <a:endParaRPr lang="cs-CZ" sz="2400" dirty="0">
              <a:solidFill>
                <a:srgbClr val="000000"/>
              </a:solidFill>
              <a:highlight>
                <a:srgbClr val="FFFF00"/>
              </a:highlight>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(c) najmutí, přeprava, předání, přechovávání nebo přijetí dítěte za účelem vykořisťování bude považováno za "obchodování s lidmi", i když nezahrnuje žádný z prostředků uvedených v bodu (a) tohoto článku;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(d) </a:t>
            </a:r>
            <a:r>
              <a:rPr lang="cs-CZ" sz="2400" dirty="0">
                <a:solidFill>
                  <a:srgbClr val="000000"/>
                </a:solidFill>
                <a:highlight>
                  <a:srgbClr val="FFFF00"/>
                </a:highlight>
                <a:latin typeface="Century Schoolbook" panose="02040604050505020304" pitchFamily="18" charset="0"/>
              </a:rPr>
              <a:t>"dítě" znamená jakoukoliv osobu mladší osmnácti let</a:t>
            </a:r>
            <a:r>
              <a:rPr lang="cs-CZ" sz="2400" dirty="0">
                <a:solidFill>
                  <a:srgbClr val="000000"/>
                </a:solidFill>
                <a:latin typeface="Century Schoolbook" panose="02040604050505020304" pitchFamily="18" charset="0"/>
              </a:rPr>
              <a:t>.</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41863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8E6890EA-3F2D-44C5-B068-F224916ABC37}"/>
              </a:ext>
            </a:extLst>
          </p:cNvPr>
          <p:cNvSpPr/>
          <p:nvPr/>
        </p:nvSpPr>
        <p:spPr>
          <a:xfrm>
            <a:off x="533399" y="474345"/>
            <a:ext cx="10502901" cy="6001643"/>
          </a:xfrm>
          <a:prstGeom prst="rect">
            <a:avLst/>
          </a:prstGeom>
        </p:spPr>
        <p:txBody>
          <a:bodyPr wrap="square">
            <a:spAutoFit/>
          </a:bodyPr>
          <a:lstStyle/>
          <a:p>
            <a:pPr algn="ctr"/>
            <a:r>
              <a:rPr lang="cs-CZ" sz="3200" b="1" dirty="0">
                <a:solidFill>
                  <a:srgbClr val="0000FF"/>
                </a:solidFill>
                <a:latin typeface="Century Schoolbook" panose="02040604050505020304" pitchFamily="18" charset="0"/>
              </a:rPr>
              <a:t>Úmluva Rady Evropy o opatřeních proti obchodování s lidmi </a:t>
            </a:r>
          </a:p>
          <a:p>
            <a:r>
              <a:rPr lang="cs-CZ" sz="2400" dirty="0">
                <a:solidFill>
                  <a:srgbClr val="0000FF"/>
                </a:solidFill>
                <a:latin typeface="Century Schoolbook" panose="02040604050505020304" pitchFamily="18" charset="0"/>
              </a:rPr>
              <a:t>(přijata Výborem ministrů dne 3. května 2005)</a:t>
            </a:r>
          </a:p>
          <a:p>
            <a:endParaRPr lang="cs-CZ" sz="2000" dirty="0">
              <a:solidFill>
                <a:srgbClr val="0000FF"/>
              </a:solidFill>
              <a:latin typeface="Century Schoolbook" panose="02040604050505020304" pitchFamily="18" charset="0"/>
            </a:endParaRPr>
          </a:p>
          <a:p>
            <a:r>
              <a:rPr lang="cs-CZ" sz="2400" b="1" dirty="0">
                <a:solidFill>
                  <a:srgbClr val="000000"/>
                </a:solidFill>
                <a:latin typeface="Century Schoolbook" panose="02040604050505020304" pitchFamily="18" charset="0"/>
              </a:rPr>
              <a:t>Preambule</a:t>
            </a:r>
            <a:r>
              <a:rPr lang="cs-CZ" sz="2000" b="1" dirty="0">
                <a:solidFill>
                  <a:srgbClr val="000000"/>
                </a:solidFill>
                <a:latin typeface="Century Schoolbook" panose="02040604050505020304" pitchFamily="18" charset="0"/>
              </a:rPr>
              <a:t> </a:t>
            </a:r>
          </a:p>
          <a:p>
            <a:endParaRPr lang="cs-CZ" sz="2000" b="1"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Členské státy Rady Evropy a ostatní signatáři této Úmluvy, </a:t>
            </a:r>
          </a:p>
          <a:p>
            <a:pPr algn="just"/>
            <a:r>
              <a:rPr lang="cs-CZ" sz="2400" dirty="0">
                <a:solidFill>
                  <a:srgbClr val="000000"/>
                </a:solidFill>
                <a:latin typeface="Century Schoolbook" panose="02040604050505020304" pitchFamily="18" charset="0"/>
              </a:rPr>
              <a:t>majíce na zřeteli, že cílem Rady Evropy je dosažení větší jednoty mezi jejími členy, </a:t>
            </a:r>
          </a:p>
          <a:p>
            <a:pPr algn="just"/>
            <a:r>
              <a:rPr lang="cs-CZ" sz="2400" dirty="0">
                <a:solidFill>
                  <a:srgbClr val="000000"/>
                </a:solidFill>
                <a:latin typeface="Century Schoolbook" panose="02040604050505020304" pitchFamily="18" charset="0"/>
              </a:rPr>
              <a:t>majíce na zřeteli, že obchodování s lidmi představuje porušování lidských práv a zásah do důstojnosti a integrity člověka; </a:t>
            </a:r>
          </a:p>
          <a:p>
            <a:pPr algn="just"/>
            <a:r>
              <a:rPr lang="cs-CZ" sz="2400" dirty="0">
                <a:solidFill>
                  <a:srgbClr val="000000"/>
                </a:solidFill>
                <a:latin typeface="Century Schoolbook" panose="02040604050505020304" pitchFamily="18" charset="0"/>
              </a:rPr>
              <a:t>majíce na zřeteli, že obchodování s lidmi může vyústit v otroctví oběti; </a:t>
            </a:r>
          </a:p>
          <a:p>
            <a:pPr algn="just"/>
            <a:r>
              <a:rPr lang="cs-CZ" sz="2400" dirty="0">
                <a:solidFill>
                  <a:srgbClr val="000000"/>
                </a:solidFill>
                <a:latin typeface="Century Schoolbook" panose="02040604050505020304" pitchFamily="18" charset="0"/>
              </a:rPr>
              <a:t>majíce na zřeteli, že dodržování práv obětí, ochrana obětí a potírání obchodování s lidmi musí být prvořadými cíli; </a:t>
            </a:r>
          </a:p>
          <a:p>
            <a:pPr algn="ctr"/>
            <a:endParaRPr lang="cs-CZ" sz="2000" b="1" dirty="0">
              <a:solidFill>
                <a:srgbClr val="0000FF"/>
              </a:solidFill>
              <a:latin typeface="Century Schoolbook" panose="02040604050505020304" pitchFamily="18" charset="0"/>
            </a:endParaRP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0701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61992BF8-ED9E-4641-BC3F-1EAFF74403EE}"/>
              </a:ext>
            </a:extLst>
          </p:cNvPr>
          <p:cNvSpPr/>
          <p:nvPr/>
        </p:nvSpPr>
        <p:spPr>
          <a:xfrm>
            <a:off x="533399" y="474345"/>
            <a:ext cx="10502901" cy="2985433"/>
          </a:xfrm>
          <a:prstGeom prst="rect">
            <a:avLst/>
          </a:prstGeom>
        </p:spPr>
        <p:txBody>
          <a:bodyPr wrap="square">
            <a:spAutoFit/>
          </a:bodyPr>
          <a:lstStyle/>
          <a:p>
            <a:pPr algn="just"/>
            <a:r>
              <a:rPr lang="cs-CZ" sz="2400" dirty="0">
                <a:solidFill>
                  <a:srgbClr val="000000"/>
                </a:solidFill>
                <a:highlight>
                  <a:srgbClr val="FFFF00"/>
                </a:highlight>
                <a:latin typeface="Century Schoolbook" panose="02040604050505020304" pitchFamily="18" charset="0"/>
              </a:rPr>
              <a:t>berouce v úvahu Úmluvu Organizace spojených národů proti nadnárodnímu organizovanému zločinu a Protokol k ní o předcházení, potlačování a trestání obchodování s lidmi, zejména se ženami a dětmi doplňující Úmluvu organizace spojených národů proti nadnárodnímu organizovanému zločinu, s cílem zlepšit ochranu, kterou poskytují, a zlepšit jimi zavedené standardy;</a:t>
            </a:r>
            <a:r>
              <a:rPr lang="cs-CZ" sz="2400" dirty="0">
                <a:solidFill>
                  <a:srgbClr val="000000"/>
                </a:solidFill>
                <a:latin typeface="Century Schoolbook" panose="02040604050505020304" pitchFamily="18" charset="0"/>
              </a:rPr>
              <a:t> </a:t>
            </a:r>
          </a:p>
          <a:p>
            <a:pPr algn="ctr"/>
            <a:endParaRPr lang="cs-CZ" sz="2400" b="1" dirty="0">
              <a:solidFill>
                <a:srgbClr val="0000FF"/>
              </a:solidFill>
              <a:latin typeface="Century Schoolbook" panose="02040604050505020304" pitchFamily="18" charset="0"/>
            </a:endParaRP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2610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66B9F3B7-FB30-4743-BB05-3AD88AB5A2DB}"/>
              </a:ext>
            </a:extLst>
          </p:cNvPr>
          <p:cNvSpPr txBox="1">
            <a:spLocks/>
          </p:cNvSpPr>
          <p:nvPr/>
        </p:nvSpPr>
        <p:spPr>
          <a:xfrm>
            <a:off x="293146" y="252000"/>
            <a:ext cx="10641553" cy="1208500"/>
          </a:xfrm>
          <a:prstGeom prst="rect">
            <a:avLst/>
          </a:prstGeom>
          <a:solidFill>
            <a:schemeClr val="accent4">
              <a:lumMod val="20000"/>
              <a:lumOff val="80000"/>
            </a:schemeClr>
          </a:solidFill>
          <a:ln w="3175">
            <a:solidFill>
              <a:schemeClr val="accent4">
                <a:lumMod val="20000"/>
                <a:lumOff val="80000"/>
              </a:schemeClr>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4000">
                <a:solidFill>
                  <a:srgbClr val="C00000"/>
                </a:solidFill>
                <a:latin typeface="Century Schoolbook" panose="02040604050505020304" pitchFamily="18" charset="0"/>
              </a:rPr>
              <a:t>FORMY   TRESTNÉ   ČINNOSTI OBCHODOVÁNÍ  S  LIDMI  VE  SVĚTĚ</a:t>
            </a:r>
            <a:endParaRPr lang="cs-CZ" sz="4000" dirty="0"/>
          </a:p>
        </p:txBody>
      </p:sp>
      <p:sp>
        <p:nvSpPr>
          <p:cNvPr id="10" name="Obdélník 9">
            <a:extLst>
              <a:ext uri="{FF2B5EF4-FFF2-40B4-BE49-F238E27FC236}">
                <a16:creationId xmlns:a16="http://schemas.microsoft.com/office/drawing/2014/main" id="{2438259B-6D1A-470E-B073-7419A528D85F}"/>
              </a:ext>
            </a:extLst>
          </p:cNvPr>
          <p:cNvSpPr/>
          <p:nvPr/>
        </p:nvSpPr>
        <p:spPr>
          <a:xfrm>
            <a:off x="293146" y="1460500"/>
            <a:ext cx="10641552" cy="4708981"/>
          </a:xfrm>
          <a:prstGeom prst="rect">
            <a:avLst/>
          </a:prstGeom>
        </p:spPr>
        <p:txBody>
          <a:bodyPr wrap="square">
            <a:spAutoFit/>
          </a:bodyPr>
          <a:lstStyle/>
          <a:p>
            <a:pPr algn="just"/>
            <a:endParaRPr lang="cs-CZ"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Obchodování s lidmi má ve světě více rozličných forem. Tato rozličnost je způsobována celou řadou okolností, mezi něž patří např. konkrétní region, kde k obchodování s lidmi dochází, tradice, poptávka a nabídka apod. V obecné rovině lze za nejobvyklejší formy obchodování s lidmi ve světě označit sexuální vykořisťování a nucenou nebo otrockou práci.  </a:t>
            </a:r>
          </a:p>
          <a:p>
            <a:pPr algn="just"/>
            <a:r>
              <a:rPr lang="cs-CZ" sz="2400" dirty="0">
                <a:solidFill>
                  <a:srgbClr val="000000"/>
                </a:solidFill>
                <a:latin typeface="Century Schoolbook" panose="02040604050505020304" pitchFamily="18" charset="0"/>
              </a:rPr>
              <a:t>Podle odhadů různých mezinárodních organizací v roce 2022 vykonává na celém světě nucenou práci, je dotčeno nějakou formou obchodování s lidmi nebo žije v nuceném sňatku až 50 000 000 lidí. Poměrně známé jsou případy nucené práce dětí a sexuálního zneužívání dětí v Asii, přetrvávající otroctví v Africe, nelegální migrace na hranicích Mexika a USA, obchodování s lidskými orgány v latinské Americe.</a:t>
            </a: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48885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9244ACF3-3385-4645-A8D2-95F2C3015C9D}"/>
              </a:ext>
            </a:extLst>
          </p:cNvPr>
          <p:cNvSpPr/>
          <p:nvPr/>
        </p:nvSpPr>
        <p:spPr>
          <a:xfrm>
            <a:off x="420472" y="58849"/>
            <a:ext cx="10514226" cy="6555641"/>
          </a:xfrm>
          <a:prstGeom prst="rect">
            <a:avLst/>
          </a:prstGeom>
        </p:spPr>
        <p:txBody>
          <a:bodyPr wrap="square">
            <a:spAutoFit/>
          </a:bodyPr>
          <a:lstStyle/>
          <a:p>
            <a:pPr algn="just"/>
            <a:endParaRPr lang="cs-CZ" sz="2400" dirty="0">
              <a:solidFill>
                <a:srgbClr val="000000"/>
              </a:solidFill>
              <a:latin typeface="Century Schoolbook" panose="02040604050505020304" pitchFamily="18" charset="0"/>
            </a:endParaRP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Obchodování s lidmi je trestnou činností výrazně globálního charakteru a státní hranice jednotlivých zemí nemají pro pachatele prakticky žádný význam. Jedná se současně o trestnou činnost velmi sofistikovanou, na které se zpravidla podílí větší množství osob.</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Nebezpečnost a nelidskost obchodování s lidmi je možno spatřovat v řadě dimenzí. Pravděpodobně tou nejzávažnější je naprosté popření všech základních práv a osobních svobod člověka, v řadě případů již v jeho dětském věku. Motivem pachatelů je přitom výhradně finanční zisk a obchodovaný člověk má z pohledu těchto pachatelů v podstatě nulovou hodnotu, respektive stejnou hodnotu jako třeba pilník – pilník opracovává výrobky, které poté generují zisk a když se pilník ztupí,  opatří se jiný.</a:t>
            </a:r>
          </a:p>
          <a:p>
            <a:pPr algn="just"/>
            <a:endParaRPr lang="cs-CZ" sz="2000" dirty="0">
              <a:solidFill>
                <a:srgbClr val="000000"/>
              </a:solidFill>
              <a:latin typeface="Century Schoolbook" panose="02040604050505020304" pitchFamily="18" charset="0"/>
            </a:endParaRPr>
          </a:p>
          <a:p>
            <a:pPr algn="just"/>
            <a:r>
              <a:rPr lang="cs-CZ" sz="2000" b="1" dirty="0">
                <a:solidFill>
                  <a:schemeClr val="accent6">
                    <a:lumMod val="75000"/>
                  </a:schemeClr>
                </a:solidFill>
                <a:latin typeface="Century Schoolbook" panose="02040604050505020304" pitchFamily="18" charset="0"/>
              </a:rPr>
              <a:t> </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64025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AC24499D-186A-456B-9D33-F46499CCD84F}"/>
              </a:ext>
            </a:extLst>
          </p:cNvPr>
          <p:cNvSpPr/>
          <p:nvPr/>
        </p:nvSpPr>
        <p:spPr>
          <a:xfrm>
            <a:off x="420472" y="58849"/>
            <a:ext cx="10514226" cy="6494085"/>
          </a:xfrm>
          <a:prstGeom prst="rect">
            <a:avLst/>
          </a:prstGeom>
        </p:spPr>
        <p:txBody>
          <a:bodyPr wrap="square">
            <a:spAutoFit/>
          </a:bodyPr>
          <a:lstStyle/>
          <a:p>
            <a:pPr algn="just"/>
            <a:endParaRPr lang="cs-CZ" sz="2000" dirty="0">
              <a:solidFill>
                <a:srgbClr val="000000"/>
              </a:solidFill>
              <a:latin typeface="Century Schoolbook" panose="02040604050505020304" pitchFamily="18" charset="0"/>
            </a:endParaRPr>
          </a:p>
          <a:p>
            <a:pPr algn="just"/>
            <a:endParaRPr lang="cs-CZ" sz="20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V roce 2007 se ve Velké Británii konala pod záštitou OSN mezinárodní konference k problematice obchodování s lidmi a boji s touto trestnou činností u příležitosti dvoustého výročí uzavření amerických přístavů pro lodě s otroky. Otroctví bylo jako v poslední velké světové zemi zrušeno v USA roku 1865 a jako v poslední světové zemi v Mauretánii v roce 1980, přesto však bylo na uvedené konferenci konstatováno, že v nezanedbatelné míře přetrvává ve světě doposud.</a:t>
            </a:r>
          </a:p>
          <a:p>
            <a:pPr algn="just"/>
            <a:endParaRPr lang="cs-CZ" sz="2000" dirty="0">
              <a:solidFill>
                <a:srgbClr val="000000"/>
              </a:solidFill>
              <a:latin typeface="Century Schoolbook" panose="02040604050505020304" pitchFamily="18" charset="0"/>
            </a:endParaRPr>
          </a:p>
          <a:p>
            <a:pPr algn="just"/>
            <a:r>
              <a:rPr lang="cs-CZ" sz="2800" b="1" i="1" dirty="0">
                <a:solidFill>
                  <a:schemeClr val="accent6">
                    <a:lumMod val="75000"/>
                  </a:schemeClr>
                </a:solidFill>
                <a:latin typeface="Century Schoolbook" panose="02040604050505020304" pitchFamily="18" charset="0"/>
              </a:rPr>
              <a:t>„</a:t>
            </a:r>
            <a:r>
              <a:rPr lang="cs-CZ" sz="2800" b="1" i="1" dirty="0" err="1">
                <a:solidFill>
                  <a:schemeClr val="accent6">
                    <a:lumMod val="75000"/>
                  </a:schemeClr>
                </a:solidFill>
                <a:latin typeface="Century Schoolbook" panose="02040604050505020304" pitchFamily="18" charset="0"/>
              </a:rPr>
              <a:t>Diogénes</a:t>
            </a:r>
            <a:r>
              <a:rPr lang="cs-CZ" sz="2800" b="1" i="1" dirty="0">
                <a:solidFill>
                  <a:schemeClr val="accent6">
                    <a:lumMod val="75000"/>
                  </a:schemeClr>
                </a:solidFill>
                <a:latin typeface="Century Schoolbook" panose="02040604050505020304" pitchFamily="18" charset="0"/>
              </a:rPr>
              <a:t> měl jediného otroka, Mana, a ten mu utekl. Když mu ukazovali, kde je, soudil, že nestojí za námahu přivést ho zpátky. Prohlásil : „Byla by to hanba, kdyby </a:t>
            </a:r>
            <a:r>
              <a:rPr lang="cs-CZ" sz="2800" b="1" i="1" dirty="0" err="1">
                <a:solidFill>
                  <a:schemeClr val="accent6">
                    <a:lumMod val="75000"/>
                  </a:schemeClr>
                </a:solidFill>
                <a:latin typeface="Century Schoolbook" panose="02040604050505020304" pitchFamily="18" charset="0"/>
              </a:rPr>
              <a:t>Manes</a:t>
            </a:r>
            <a:r>
              <a:rPr lang="cs-CZ" sz="2800" b="1" i="1" dirty="0">
                <a:solidFill>
                  <a:schemeClr val="accent6">
                    <a:lumMod val="75000"/>
                  </a:schemeClr>
                </a:solidFill>
                <a:latin typeface="Century Schoolbook" panose="02040604050505020304" pitchFamily="18" charset="0"/>
              </a:rPr>
              <a:t> mohl žít bez Diogena a Diogenes bez Mana ne.“</a:t>
            </a:r>
            <a:r>
              <a:rPr lang="cs-CZ" sz="2800" b="1" dirty="0">
                <a:solidFill>
                  <a:schemeClr val="accent6">
                    <a:lumMod val="75000"/>
                  </a:schemeClr>
                </a:solidFill>
                <a:latin typeface="Century Schoolbook" panose="02040604050505020304" pitchFamily="18" charset="0"/>
              </a:rPr>
              <a:t>                             </a:t>
            </a:r>
          </a:p>
          <a:p>
            <a:pPr algn="just"/>
            <a:r>
              <a:rPr lang="cs-CZ" sz="2800" b="1" dirty="0">
                <a:solidFill>
                  <a:schemeClr val="accent6">
                    <a:lumMod val="75000"/>
                  </a:schemeClr>
                </a:solidFill>
                <a:latin typeface="Century Schoolbook" panose="02040604050505020304" pitchFamily="18" charset="0"/>
              </a:rPr>
              <a:t>                                                                                                                       								citát Seneca </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143886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500CBF8E-EB68-40DA-BE44-797636176C89}"/>
              </a:ext>
            </a:extLst>
          </p:cNvPr>
          <p:cNvSpPr txBox="1">
            <a:spLocks/>
          </p:cNvSpPr>
          <p:nvPr/>
        </p:nvSpPr>
        <p:spPr>
          <a:xfrm>
            <a:off x="293146" y="0"/>
            <a:ext cx="10641553" cy="1765300"/>
          </a:xfrm>
          <a:prstGeom prst="rect">
            <a:avLst/>
          </a:prstGeom>
          <a:solidFill>
            <a:schemeClr val="accent4">
              <a:lumMod val="20000"/>
              <a:lumOff val="80000"/>
            </a:schemeClr>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4000">
                <a:solidFill>
                  <a:srgbClr val="C00000"/>
                </a:solidFill>
                <a:latin typeface="Century Schoolbook" panose="02040604050505020304" pitchFamily="18" charset="0"/>
              </a:rPr>
              <a:t>FORMY   TRESTNÉ   ČINNOSTI OBCHODOVÁNÍ   S   LIDMI   V   ČESKÉ   REPUBLICE</a:t>
            </a:r>
            <a:endParaRPr lang="cs-CZ" sz="4000" dirty="0"/>
          </a:p>
        </p:txBody>
      </p:sp>
      <p:sp>
        <p:nvSpPr>
          <p:cNvPr id="10" name="Obdélník 9">
            <a:extLst>
              <a:ext uri="{FF2B5EF4-FFF2-40B4-BE49-F238E27FC236}">
                <a16:creationId xmlns:a16="http://schemas.microsoft.com/office/drawing/2014/main" id="{7A714045-D091-4A5F-86F2-2EE0A089F4CC}"/>
              </a:ext>
            </a:extLst>
          </p:cNvPr>
          <p:cNvSpPr/>
          <p:nvPr/>
        </p:nvSpPr>
        <p:spPr>
          <a:xfrm>
            <a:off x="293145" y="1883509"/>
            <a:ext cx="10641553" cy="3877985"/>
          </a:xfrm>
          <a:prstGeom prst="rect">
            <a:avLst/>
          </a:prstGeom>
        </p:spPr>
        <p:txBody>
          <a:bodyPr wrap="square">
            <a:spAutoFit/>
          </a:bodyPr>
          <a:lstStyle/>
          <a:p>
            <a:pPr algn="just"/>
            <a:endParaRPr lang="cs-CZ" dirty="0">
              <a:latin typeface="Century Schoolbook" panose="02040604050505020304" pitchFamily="18" charset="0"/>
            </a:endParaRPr>
          </a:p>
          <a:p>
            <a:pPr algn="just"/>
            <a:endParaRPr lang="cs-CZ" dirty="0">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V podmínkách České republiky se trestná činnost obchodování s lidmi počala vyskytovat v průběhu let 1990-1991. Nejprve byly zaznamenány případy sexuálního vykořisťování, postupně se potom v průběhu 90. let minulého století obchodování s lidmi na území ČR stabilizovalo a přetrvává v prakticky nezměněné podobě do současnosti. Trestná činnost obchodování s lidmi na území České republiky je v této době soustředěna především do forem sexuálního a pracovního vykořisťování. Doprovodným souvisejícím jevem je potom nelegální migrace.</a:t>
            </a:r>
          </a:p>
          <a:p>
            <a:pPr algn="just"/>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85490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2">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3"/>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9E6A2C80-2AA0-4124-A800-2DC9B161D9B1}"/>
              </a:ext>
            </a:extLst>
          </p:cNvPr>
          <p:cNvSpPr/>
          <p:nvPr/>
        </p:nvSpPr>
        <p:spPr>
          <a:xfrm>
            <a:off x="406760" y="252000"/>
            <a:ext cx="10641552" cy="6432530"/>
          </a:xfrm>
          <a:prstGeom prst="rect">
            <a:avLst/>
          </a:prstGeom>
        </p:spPr>
        <p:txBody>
          <a:bodyPr wrap="square">
            <a:spAutoFit/>
          </a:bodyPr>
          <a:lstStyle/>
          <a:p>
            <a:pPr algn="just"/>
            <a:r>
              <a:rPr lang="cs-CZ" sz="2400" b="1" dirty="0">
                <a:solidFill>
                  <a:srgbClr val="C00000"/>
                </a:solidFill>
                <a:latin typeface="Century Schoolbook" panose="02040604050505020304" pitchFamily="18" charset="0"/>
              </a:rPr>
              <a:t>Sexuální vykořisťování</a:t>
            </a:r>
            <a:r>
              <a:rPr lang="cs-CZ" sz="2400" dirty="0">
                <a:solidFill>
                  <a:srgbClr val="C00000"/>
                </a:solidFill>
                <a:latin typeface="Century Schoolbook" panose="02040604050505020304" pitchFamily="18" charset="0"/>
              </a:rPr>
              <a:t>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Od roku 1990 procházelo na území České republiky různými etapami. V období 90. let se scéna sexuálního vykořisťování soustřeďovala především v nočních klubech, nacházejících se většinou v lokalitách u hranic se SRN a Rakouskem a ve větších městech, rozšířena byla do značné míry i pouliční prostituce (lokalita Dubí). Na přelomu milénia započal přesun prostituční scény a tím i prostředí pro sexuální vykořisťování do tzv. „privátů“, eskortních služeb a nabídky sexuálních služeb prostřednictvím Internetu. Tento trend pokračuje prakticky až do současnosti, klasických „kamenných“ nočních klubů se již na území České republiky nachází velmi malé množství ve srovnání se zmíněnými 90. lety. Výrazně k ukončení provozu „kamenných“ nočních klubů přispěla i opatření přijatá v souvislosti s epidemií </a:t>
            </a:r>
            <a:r>
              <a:rPr lang="cs-CZ" sz="2400" dirty="0" err="1">
                <a:solidFill>
                  <a:srgbClr val="000000"/>
                </a:solidFill>
                <a:latin typeface="Century Schoolbook" panose="02040604050505020304" pitchFamily="18" charset="0"/>
              </a:rPr>
              <a:t>Covid</a:t>
            </a:r>
            <a:r>
              <a:rPr lang="cs-CZ" sz="2400" dirty="0">
                <a:solidFill>
                  <a:srgbClr val="000000"/>
                </a:solidFill>
                <a:latin typeface="Century Schoolbook" panose="02040604050505020304" pitchFamily="18" charset="0"/>
              </a:rPr>
              <a:t> 19. </a:t>
            </a:r>
          </a:p>
          <a:p>
            <a:pPr algn="just"/>
            <a:endParaRPr lang="cs-CZ" sz="2000" b="1" dirty="0">
              <a:solidFill>
                <a:srgbClr val="000000"/>
              </a:solidFill>
              <a:latin typeface="Century Schoolbook" panose="02040604050505020304" pitchFamily="18" charset="0"/>
            </a:endParaRPr>
          </a:p>
          <a:p>
            <a:pPr algn="just"/>
            <a:endParaRPr lang="cs-CZ" sz="2000"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387609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2280B6C7-5163-4429-BAE2-7B1F456F9423}"/>
              </a:ext>
            </a:extLst>
          </p:cNvPr>
          <p:cNvSpPr/>
          <p:nvPr/>
        </p:nvSpPr>
        <p:spPr>
          <a:xfrm>
            <a:off x="293147" y="0"/>
            <a:ext cx="10641553" cy="7632859"/>
          </a:xfrm>
          <a:prstGeom prst="rect">
            <a:avLst/>
          </a:prstGeom>
        </p:spPr>
        <p:txBody>
          <a:bodyPr wrap="square">
            <a:spAutoFit/>
          </a:bodyPr>
          <a:lstStyle/>
          <a:p>
            <a:pPr algn="just"/>
            <a:r>
              <a:rPr lang="cs-CZ" sz="2400" b="1" dirty="0">
                <a:solidFill>
                  <a:srgbClr val="C00000"/>
                </a:solidFill>
                <a:latin typeface="Century Schoolbook" panose="02040604050505020304" pitchFamily="18" charset="0"/>
              </a:rPr>
              <a:t>Pracovní vykořisťování</a:t>
            </a:r>
            <a:r>
              <a:rPr lang="cs-CZ" sz="2400" dirty="0">
                <a:solidFill>
                  <a:srgbClr val="C00000"/>
                </a:solidFill>
                <a:latin typeface="Century Schoolbook" panose="02040604050505020304" pitchFamily="18" charset="0"/>
              </a:rPr>
              <a:t>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Pracovním vykořisťováním jsou na území České republiky postiženi jak cizinci, tak občané ČR. Čeští občané jsou skupinami organizovaného zločinu pracovně vykořisťováni i v zahraničí, dlouhodobě je největší množství takových případů zaznamenáváno ve Velké Británii. Nejčastějšími obětmi pracovního vykořisťování jsou příslušníci romské menšiny, sociálně slabé skupiny obyvatelstva, lidé s nízkým vzděláním, v posledních letech jsou zaznamenávány případy pracovního vykořisťování bezdomovců. Právě v kategorii pracovního vykořisťování jsou velmi významné některé aktivity vytyčované např. ve Strategii prevence kriminality (komplexně řešit napětí v sociálně citlivých lokalitách, podporovat zvýšení finanční gramotnosti, nesmlouvavý boj proti lichvě). Kupříkladu právě lichvářské úvěry, využívané občany v sociálně slabých lokalitách nebo občany s nižší finanční gramotností vytvářejí prostor pro obchodníky s lidmi, kteří takto zadluženým občanům nabízejí snadné vysoké výdělky v zahraničí. Rovněž Národní strategie boje proti obchodování s lidmi se pracovním vykořisťováním zabývá.</a:t>
            </a:r>
          </a:p>
          <a:p>
            <a:pPr algn="just"/>
            <a:endParaRPr lang="cs-CZ" sz="2000" dirty="0">
              <a:solidFill>
                <a:srgbClr val="000000"/>
              </a:solidFill>
              <a:latin typeface="Century Schoolbook" panose="02040604050505020304" pitchFamily="18" charset="0"/>
            </a:endParaRPr>
          </a:p>
          <a:p>
            <a:pPr algn="just"/>
            <a:endParaRPr lang="cs-CZ" sz="2000" dirty="0">
              <a:solidFill>
                <a:srgbClr val="000000"/>
              </a:solidFill>
              <a:latin typeface="Century Schoolbook" panose="02040604050505020304" pitchFamily="18" charset="0"/>
            </a:endParaRP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9771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3" name="Obdélník 2">
            <a:extLst>
              <a:ext uri="{FF2B5EF4-FFF2-40B4-BE49-F238E27FC236}">
                <a16:creationId xmlns:a16="http://schemas.microsoft.com/office/drawing/2014/main" id="{083AA572-F558-85D7-1A6A-6E0673BD2C15}"/>
              </a:ext>
            </a:extLst>
          </p:cNvPr>
          <p:cNvSpPr/>
          <p:nvPr/>
        </p:nvSpPr>
        <p:spPr>
          <a:xfrm>
            <a:off x="520369" y="151179"/>
            <a:ext cx="10641555" cy="6555641"/>
          </a:xfrm>
          <a:prstGeom prst="rect">
            <a:avLst/>
          </a:prstGeom>
        </p:spPr>
        <p:txBody>
          <a:bodyPr wrap="square">
            <a:spAutoFit/>
          </a:bodyPr>
          <a:lstStyle/>
          <a:p>
            <a:pPr lvl="1" algn="ctr"/>
            <a:r>
              <a:rPr lang="cs-CZ" altLang="cs-CZ" sz="4800" b="1" dirty="0">
                <a:solidFill>
                  <a:srgbClr val="C00000"/>
                </a:solidFill>
                <a:latin typeface="Century Schoolbook" panose="02040604050505020304" pitchFamily="18" charset="0"/>
              </a:rPr>
              <a:t>Definice obchodování s lidmi</a:t>
            </a:r>
          </a:p>
          <a:p>
            <a:pPr lvl="1" algn="ctr"/>
            <a:endParaRPr lang="cs-CZ" altLang="cs-CZ" sz="3600" dirty="0">
              <a:solidFill>
                <a:srgbClr val="C00000"/>
              </a:solidFill>
              <a:latin typeface="Century Schoolbook" panose="02040604050505020304" pitchFamily="18" charset="0"/>
            </a:endParaRPr>
          </a:p>
          <a:p>
            <a:pPr lvl="1" algn="ctr"/>
            <a:endParaRPr lang="cs-CZ" altLang="cs-CZ" sz="3600" dirty="0">
              <a:solidFill>
                <a:srgbClr val="C00000"/>
              </a:solidFill>
              <a:latin typeface="Century Schoolbook" panose="02040604050505020304" pitchFamily="18" charset="0"/>
            </a:endParaRPr>
          </a:p>
          <a:p>
            <a:pPr algn="just">
              <a:buNone/>
            </a:pPr>
            <a:r>
              <a:rPr lang="cs-CZ" altLang="cs-CZ" sz="2800" b="1" dirty="0">
                <a:solidFill>
                  <a:schemeClr val="accent3">
                    <a:lumMod val="75000"/>
                  </a:schemeClr>
                </a:solidFill>
                <a:latin typeface="Century Schoolbook" panose="02040604050505020304" pitchFamily="18" charset="0"/>
              </a:rPr>
              <a:t>Obchodováním</a:t>
            </a:r>
            <a:r>
              <a:rPr lang="en-GB" altLang="cs-CZ" sz="2800" b="1" dirty="0">
                <a:solidFill>
                  <a:schemeClr val="accent3">
                    <a:lumMod val="75000"/>
                  </a:schemeClr>
                </a:solidFill>
                <a:latin typeface="Century Schoolbook" panose="02040604050505020304" pitchFamily="18" charset="0"/>
              </a:rPr>
              <a:t> s </a:t>
            </a:r>
            <a:r>
              <a:rPr lang="cs-CZ" altLang="cs-CZ" sz="2800" b="1" dirty="0">
                <a:solidFill>
                  <a:schemeClr val="accent3">
                    <a:lumMod val="75000"/>
                  </a:schemeClr>
                </a:solidFill>
                <a:latin typeface="Century Schoolbook" panose="02040604050505020304" pitchFamily="18" charset="0"/>
              </a:rPr>
              <a:t>lidmi</a:t>
            </a:r>
            <a:r>
              <a:rPr lang="en-GB" altLang="cs-CZ" sz="2800" b="1" dirty="0">
                <a:solidFill>
                  <a:schemeClr val="accent3">
                    <a:lumMod val="75000"/>
                  </a:schemeClr>
                </a:solidFill>
                <a:latin typeface="Century Schoolbook" panose="02040604050505020304" pitchFamily="18" charset="0"/>
              </a:rPr>
              <a:t> se </a:t>
            </a:r>
            <a:r>
              <a:rPr lang="cs-CZ" altLang="cs-CZ" sz="2800" b="1" dirty="0">
                <a:solidFill>
                  <a:schemeClr val="accent3">
                    <a:lumMod val="75000"/>
                  </a:schemeClr>
                </a:solidFill>
                <a:latin typeface="Century Schoolbook" panose="02040604050505020304" pitchFamily="18" charset="0"/>
              </a:rPr>
              <a:t>rozumí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najímání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přepravování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převádění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přechovávání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nebo</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přijímání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osob</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na</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základě</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vyhrožování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únosu</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podvodu</a:t>
            </a:r>
            <a:r>
              <a:rPr lang="en-GB" altLang="cs-CZ" sz="2800" b="1" dirty="0">
                <a:solidFill>
                  <a:schemeClr val="accent3">
                    <a:lumMod val="75000"/>
                  </a:schemeClr>
                </a:solidFill>
                <a:latin typeface="Century Schoolbook" panose="02040604050505020304" pitchFamily="18" charset="0"/>
              </a:rPr>
              <a:t> a </a:t>
            </a:r>
            <a:r>
              <a:rPr lang="cs-CZ" altLang="cs-CZ" sz="2800" b="1" dirty="0">
                <a:solidFill>
                  <a:schemeClr val="accent3">
                    <a:lumMod val="75000"/>
                  </a:schemeClr>
                </a:solidFill>
                <a:latin typeface="Century Schoolbook" panose="02040604050505020304" pitchFamily="18" charset="0"/>
              </a:rPr>
              <a:t>jiných forem</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nátlaku</a:t>
            </a:r>
            <a:r>
              <a:rPr lang="en-GB" altLang="cs-CZ" sz="2800" b="1" dirty="0">
                <a:solidFill>
                  <a:schemeClr val="accent3">
                    <a:lumMod val="75000"/>
                  </a:schemeClr>
                </a:solidFill>
                <a:latin typeface="Century Schoolbook" panose="02040604050505020304" pitchFamily="18" charset="0"/>
              </a:rPr>
              <a:t> s </a:t>
            </a:r>
            <a:r>
              <a:rPr lang="cs-CZ" altLang="cs-CZ" sz="2800" b="1" dirty="0">
                <a:solidFill>
                  <a:schemeClr val="accent3">
                    <a:lumMod val="75000"/>
                  </a:schemeClr>
                </a:solidFill>
                <a:latin typeface="Century Schoolbook" panose="02040604050505020304" pitchFamily="18" charset="0"/>
              </a:rPr>
              <a:t>úmyslem</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druhou osobu zneužívat</a:t>
            </a:r>
            <a:r>
              <a:rPr lang="en-GB" altLang="cs-CZ" sz="2800" b="1" dirty="0">
                <a:solidFill>
                  <a:schemeClr val="accent3">
                    <a:lumMod val="75000"/>
                  </a:schemeClr>
                </a:solidFill>
                <a:latin typeface="Century Schoolbook" panose="02040604050505020304" pitchFamily="18" charset="0"/>
              </a:rPr>
              <a:t>. To se </a:t>
            </a:r>
            <a:r>
              <a:rPr lang="cs-CZ" altLang="cs-CZ" sz="2800" b="1" dirty="0">
                <a:solidFill>
                  <a:schemeClr val="accent3">
                    <a:lumMod val="75000"/>
                  </a:schemeClr>
                </a:solidFill>
                <a:latin typeface="Century Schoolbook" panose="02040604050505020304" pitchFamily="18" charset="0"/>
              </a:rPr>
              <a:t>týká nejen prostituce</a:t>
            </a:r>
            <a:r>
              <a:rPr lang="en-GB" altLang="cs-CZ" sz="2800" b="1" dirty="0">
                <a:solidFill>
                  <a:schemeClr val="accent3">
                    <a:lumMod val="75000"/>
                  </a:schemeClr>
                </a:solidFill>
                <a:latin typeface="Century Schoolbook" panose="02040604050505020304" pitchFamily="18" charset="0"/>
              </a:rPr>
              <a:t> a </a:t>
            </a:r>
            <a:r>
              <a:rPr lang="cs-CZ" altLang="cs-CZ" sz="2800" b="1" dirty="0">
                <a:solidFill>
                  <a:schemeClr val="accent3">
                    <a:lumMod val="75000"/>
                  </a:schemeClr>
                </a:solidFill>
                <a:latin typeface="Century Schoolbook" panose="02040604050505020304" pitchFamily="18" charset="0"/>
              </a:rPr>
              <a:t>jiných forem sexuálního zneužívání</a:t>
            </a:r>
            <a:r>
              <a:rPr lang="en-GB" altLang="cs-CZ" sz="2800" b="1" dirty="0">
                <a:solidFill>
                  <a:schemeClr val="accent3">
                    <a:lumMod val="75000"/>
                  </a:schemeClr>
                </a:solidFill>
                <a:latin typeface="Century Schoolbook" panose="02040604050505020304" pitchFamily="18" charset="0"/>
              </a:rPr>
              <a:t>, ale </a:t>
            </a:r>
            <a:r>
              <a:rPr lang="cs-CZ" altLang="cs-CZ" sz="2800" b="1" dirty="0">
                <a:solidFill>
                  <a:schemeClr val="accent3">
                    <a:lumMod val="75000"/>
                  </a:schemeClr>
                </a:solidFill>
                <a:latin typeface="Century Schoolbook" panose="02040604050505020304" pitchFamily="18" charset="0"/>
              </a:rPr>
              <a:t>rovněž oblastí nucených prací a služeb</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či</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jiných podob otroctví</a:t>
            </a: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například odjímání orgánů</a:t>
            </a:r>
            <a:r>
              <a:rPr lang="en-GB" altLang="cs-CZ" sz="2800" b="1" dirty="0">
                <a:solidFill>
                  <a:schemeClr val="accent3">
                    <a:lumMod val="75000"/>
                  </a:schemeClr>
                </a:solidFill>
                <a:latin typeface="Century Schoolbook" panose="02040604050505020304" pitchFamily="18" charset="0"/>
              </a:rPr>
              <a:t>.</a:t>
            </a:r>
            <a:endParaRPr lang="cs-CZ" altLang="cs-CZ" sz="2800" b="1" dirty="0">
              <a:solidFill>
                <a:schemeClr val="accent3">
                  <a:lumMod val="75000"/>
                </a:schemeClr>
              </a:solidFill>
              <a:latin typeface="Century Schoolbook" panose="02040604050505020304" pitchFamily="18" charset="0"/>
            </a:endParaRPr>
          </a:p>
          <a:p>
            <a:pPr algn="just">
              <a:buNone/>
            </a:pPr>
            <a:endParaRPr lang="cs-CZ" altLang="cs-CZ" sz="2800" b="1" dirty="0">
              <a:solidFill>
                <a:schemeClr val="accent3">
                  <a:lumMod val="75000"/>
                </a:schemeClr>
              </a:solidFill>
              <a:latin typeface="Century Schoolbook" panose="02040604050505020304" pitchFamily="18" charset="0"/>
            </a:endParaRPr>
          </a:p>
          <a:p>
            <a:pPr algn="just">
              <a:buNone/>
            </a:pPr>
            <a:endParaRPr lang="en-GB" altLang="cs-CZ" sz="2800" b="1" dirty="0">
              <a:solidFill>
                <a:schemeClr val="accent3">
                  <a:lumMod val="75000"/>
                </a:schemeClr>
              </a:solidFill>
              <a:latin typeface="Century Schoolbook" panose="02040604050505020304" pitchFamily="18" charset="0"/>
            </a:endParaRPr>
          </a:p>
          <a:p>
            <a:pPr algn="just">
              <a:buNone/>
            </a:pPr>
            <a:r>
              <a:rPr lang="en-GB" altLang="cs-CZ" sz="2800" b="1" dirty="0">
                <a:solidFill>
                  <a:schemeClr val="accent3">
                    <a:lumMod val="75000"/>
                  </a:schemeClr>
                </a:solidFill>
                <a:latin typeface="Century Schoolbook" panose="02040604050505020304" pitchFamily="18" charset="0"/>
              </a:rPr>
              <a:t>                                    </a:t>
            </a:r>
            <a:r>
              <a:rPr lang="cs-CZ" altLang="cs-CZ" sz="2800" b="1" dirty="0">
                <a:solidFill>
                  <a:schemeClr val="accent3">
                    <a:lumMod val="75000"/>
                  </a:schemeClr>
                </a:solidFill>
                <a:latin typeface="Century Schoolbook" panose="02040604050505020304" pitchFamily="18" charset="0"/>
              </a:rPr>
              <a:t>                         </a:t>
            </a:r>
            <a:r>
              <a:rPr lang="en-GB" altLang="cs-CZ" sz="2800" b="1" dirty="0">
                <a:solidFill>
                  <a:schemeClr val="accent3">
                    <a:lumMod val="75000"/>
                  </a:schemeClr>
                </a:solidFill>
                <a:latin typeface="Century Schoolbook" panose="02040604050505020304" pitchFamily="18" charset="0"/>
              </a:rPr>
              <a:t>( OSN, Palermo 2000</a:t>
            </a:r>
            <a:r>
              <a:rPr lang="cs-CZ" altLang="cs-CZ" sz="2800" b="1" dirty="0">
                <a:solidFill>
                  <a:schemeClr val="accent3">
                    <a:lumMod val="75000"/>
                  </a:schemeClr>
                </a:solidFill>
                <a:latin typeface="Century Schoolbook" panose="02040604050505020304" pitchFamily="18" charset="0"/>
              </a:rPr>
              <a:t> </a:t>
            </a:r>
            <a:r>
              <a:rPr lang="en-GB" altLang="cs-CZ" sz="2800" b="1" dirty="0">
                <a:solidFill>
                  <a:schemeClr val="accent3">
                    <a:lumMod val="75000"/>
                  </a:schemeClr>
                </a:solidFill>
                <a:latin typeface="Century Schoolbook" panose="02040604050505020304" pitchFamily="18" charset="0"/>
              </a:rPr>
              <a:t>)</a:t>
            </a:r>
            <a:r>
              <a:rPr lang="en-GB" altLang="cs-CZ" sz="2800" dirty="0">
                <a:solidFill>
                  <a:schemeClr val="accent3">
                    <a:lumMod val="75000"/>
                  </a:schemeClr>
                </a:solidFill>
                <a:latin typeface="Century Schoolbook" panose="02040604050505020304" pitchFamily="18" charset="0"/>
              </a:rPr>
              <a:t> </a:t>
            </a:r>
            <a:endParaRPr lang="cs-CZ" altLang="cs-CZ" sz="2800" dirty="0">
              <a:solidFill>
                <a:schemeClr val="accent3">
                  <a:lumMod val="75000"/>
                </a:schemeClr>
              </a:solidFill>
              <a:latin typeface="Century Schoolbook" panose="02040604050505020304" pitchFamily="18" charset="0"/>
            </a:endParaRPr>
          </a:p>
          <a:p>
            <a:pPr algn="just"/>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3739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7FD27DE2-EA57-48E0-9D77-2275D572BD80}"/>
              </a:ext>
            </a:extLst>
          </p:cNvPr>
          <p:cNvSpPr txBox="1">
            <a:spLocks/>
          </p:cNvSpPr>
          <p:nvPr/>
        </p:nvSpPr>
        <p:spPr>
          <a:xfrm>
            <a:off x="293149" y="133723"/>
            <a:ext cx="10755850" cy="3295277"/>
          </a:xfrm>
          <a:prstGeom prst="rect">
            <a:avLst/>
          </a:prstGeom>
          <a:solidFill>
            <a:schemeClr val="accent4">
              <a:lumMod val="20000"/>
              <a:lumOff val="80000"/>
            </a:schemeClr>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sz="5400" dirty="0">
                <a:solidFill>
                  <a:srgbClr val="C00000"/>
                </a:solidFill>
                <a:latin typeface="Century Schoolbook" panose="02040604050505020304" pitchFamily="18" charset="0"/>
              </a:rPr>
              <a:t>MEZINÁRODNÍ   DOKUMENTY   NEMAJÍCÍ   </a:t>
            </a:r>
          </a:p>
          <a:p>
            <a:pPr algn="ctr"/>
            <a:r>
              <a:rPr lang="cs-CZ" sz="5400" dirty="0">
                <a:solidFill>
                  <a:srgbClr val="C00000"/>
                </a:solidFill>
                <a:latin typeface="Century Schoolbook" panose="02040604050505020304" pitchFamily="18" charset="0"/>
              </a:rPr>
              <a:t>POVAHU   TRESTNĚ  -  PRÁVNÍ</a:t>
            </a:r>
          </a:p>
        </p:txBody>
      </p:sp>
    </p:spTree>
    <p:extLst>
      <p:ext uri="{BB962C8B-B14F-4D97-AF65-F5344CB8AC3E}">
        <p14:creationId xmlns:p14="http://schemas.microsoft.com/office/powerpoint/2010/main" val="89794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500CBF8E-EB68-40DA-BE44-797636176C89}"/>
              </a:ext>
            </a:extLst>
          </p:cNvPr>
          <p:cNvSpPr txBox="1">
            <a:spLocks/>
          </p:cNvSpPr>
          <p:nvPr/>
        </p:nvSpPr>
        <p:spPr>
          <a:xfrm>
            <a:off x="293146" y="0"/>
            <a:ext cx="10641553" cy="1206326"/>
          </a:xfrm>
          <a:prstGeom prst="rect">
            <a:avLst/>
          </a:prstGeom>
          <a:solidFill>
            <a:schemeClr val="bg1"/>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3600" dirty="0">
                <a:solidFill>
                  <a:srgbClr val="0000FF"/>
                </a:solidFill>
                <a:latin typeface="Century Schoolbook" panose="02040604050505020304" pitchFamily="18" charset="0"/>
              </a:rPr>
              <a:t>POJEM  NUCENÁ  A  OTROCKÁ  PRÁCE  -  DEFINICE  </a:t>
            </a:r>
            <a:endParaRPr lang="cs-CZ" sz="3600" dirty="0">
              <a:solidFill>
                <a:srgbClr val="0000FF"/>
              </a:solidFill>
            </a:endParaRPr>
          </a:p>
        </p:txBody>
      </p:sp>
      <p:sp>
        <p:nvSpPr>
          <p:cNvPr id="10" name="Obdélník 9">
            <a:extLst>
              <a:ext uri="{FF2B5EF4-FFF2-40B4-BE49-F238E27FC236}">
                <a16:creationId xmlns:a16="http://schemas.microsoft.com/office/drawing/2014/main" id="{7A714045-D091-4A5F-86F2-2EE0A089F4CC}"/>
              </a:ext>
            </a:extLst>
          </p:cNvPr>
          <p:cNvSpPr/>
          <p:nvPr/>
        </p:nvSpPr>
        <p:spPr>
          <a:xfrm>
            <a:off x="293145" y="1773689"/>
            <a:ext cx="10641553" cy="3877985"/>
          </a:xfrm>
          <a:prstGeom prst="rect">
            <a:avLst/>
          </a:prstGeom>
        </p:spPr>
        <p:txBody>
          <a:bodyPr wrap="square">
            <a:spAutoFit/>
          </a:bodyPr>
          <a:lstStyle/>
          <a:p>
            <a:pPr algn="just"/>
            <a:r>
              <a:rPr lang="cs-CZ" sz="2400" dirty="0">
                <a:solidFill>
                  <a:srgbClr val="000000"/>
                </a:solidFill>
                <a:latin typeface="Century Schoolbook" panose="02040604050505020304" pitchFamily="18" charset="0"/>
              </a:rPr>
              <a:t>Nucená práce nebo povinná práce je práce nebo služba, která je od osoby vymáhána pod pohrůžkou trestu. Taková osoba se na danou práci nenabídla dobrovolně, vykonává je proti vlastní vůli z vůle jiné osoby, skupiny osob nebo zákona. Nejde jen o práci manuální, vynucována může být právě tak práce duševní.</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Nucená práce je taková, pokud ji zaměstnanec není schopen odmítnout.</a:t>
            </a:r>
            <a:r>
              <a:rPr lang="cs-CZ" dirty="0"/>
              <a:t> </a:t>
            </a:r>
          </a:p>
          <a:p>
            <a:pPr algn="just"/>
            <a:endParaRPr lang="cs-CZ" sz="2400" dirty="0">
              <a:solidFill>
                <a:srgbClr val="000000"/>
              </a:solidFill>
              <a:latin typeface="Century Schoolbook" panose="02040604050505020304" pitchFamily="18" charset="0"/>
            </a:endParaRPr>
          </a:p>
          <a:p>
            <a:pPr algn="just"/>
            <a:endParaRPr lang="cs-CZ" dirty="0">
              <a:latin typeface="Century Schoolbook" panose="02040604050505020304" pitchFamily="18" charset="0"/>
            </a:endParaRPr>
          </a:p>
          <a:p>
            <a:pPr algn="just"/>
            <a:endParaRPr lang="cs-CZ" dirty="0">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45602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B389C23F-9480-42F8-BF71-D8F5223F97EC}"/>
              </a:ext>
            </a:extLst>
          </p:cNvPr>
          <p:cNvSpPr/>
          <p:nvPr/>
        </p:nvSpPr>
        <p:spPr>
          <a:xfrm>
            <a:off x="293148" y="252000"/>
            <a:ext cx="10641552" cy="5909310"/>
          </a:xfrm>
          <a:prstGeom prst="rect">
            <a:avLst/>
          </a:prstGeom>
        </p:spPr>
        <p:txBody>
          <a:bodyPr wrap="square">
            <a:spAutoFit/>
          </a:bodyPr>
          <a:lstStyle/>
          <a:p>
            <a:pPr algn="just"/>
            <a:r>
              <a:rPr lang="cs-CZ" sz="2400" dirty="0">
                <a:solidFill>
                  <a:srgbClr val="000000"/>
                </a:solidFill>
                <a:latin typeface="Century Schoolbook" panose="02040604050505020304" pitchFamily="18" charset="0"/>
              </a:rPr>
              <a:t>Otrocká práce je krutá praxe, která zahrnuje vykořisťování pracovníků v nejistých a nelidských podmínkách. Účelem otrocké práce je přinutit lidi pracovat dlouhé hodiny, často bez adekvátní mzdy, a v podmínkách ohrožujících jejich zdraví a bezpečnost. Otrocká práce je porušením základních lidských práv a je celosvětově nezákonná.</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Otroctví je označení pro stav nesvobody, při kterém jsou lidé (otroci) po právní i faktické stránce obchodovatelným majetkem zbaveným osobní svobody a je využíváno jejich práce; takový společenský řád se pak nazývá otrokářství. V širším slova smyslu se hovoří o otroctví i v případech, kdy je jedna osoba na druhé natolik závislá, že je nucena pro ni proti své vůli pracovat a je tím zbavena osobní svobody, byť se teoreticky nejedná o stav protiprávní nebo právem přímo definovaný.</a:t>
            </a:r>
          </a:p>
          <a:p>
            <a:pPr algn="just"/>
            <a:endParaRPr lang="cs-CZ" sz="2400" dirty="0">
              <a:solidFill>
                <a:srgbClr val="000000"/>
              </a:solidFill>
              <a:latin typeface="Century Schoolbook" panose="02040604050505020304" pitchFamily="18" charset="0"/>
            </a:endParaRPr>
          </a:p>
          <a:p>
            <a:pPr algn="just"/>
            <a:endParaRPr lang="cs-CZ" sz="2400" dirty="0">
              <a:solidFill>
                <a:srgbClr val="000000"/>
              </a:solidFill>
              <a:latin typeface="Century Schoolbook" panose="02040604050505020304" pitchFamily="18" charset="0"/>
            </a:endParaRP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413680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B389C23F-9480-42F8-BF71-D8F5223F97EC}"/>
              </a:ext>
            </a:extLst>
          </p:cNvPr>
          <p:cNvSpPr/>
          <p:nvPr/>
        </p:nvSpPr>
        <p:spPr>
          <a:xfrm>
            <a:off x="406400" y="952500"/>
            <a:ext cx="10528300" cy="4678204"/>
          </a:xfrm>
          <a:prstGeom prst="rect">
            <a:avLst/>
          </a:prstGeom>
        </p:spPr>
        <p:txBody>
          <a:bodyPr wrap="square">
            <a:spAutoFit/>
          </a:bodyPr>
          <a:lstStyle/>
          <a:p>
            <a:pPr algn="just"/>
            <a:r>
              <a:rPr lang="cs-CZ" sz="2800" b="1" dirty="0">
                <a:solidFill>
                  <a:srgbClr val="000000"/>
                </a:solidFill>
                <a:latin typeface="Century Schoolbook" panose="02040604050505020304" pitchFamily="18" charset="0"/>
              </a:rPr>
              <a:t>Federální ministerstvo zahraničních věcí sděluje, že dne 28. června 1930 byla na 14. zasedání generální konference Mezinárodní organizace práce přijata Úmluva o nucené nebo povinné práci (č. 29). Ratifikace Úmluvy Československou republikou byla zapsána dne 30. října 1957 generálním ředitelem Mezinárodního úřadu práce. Podle svého článku 28 Úmluva vstoupila pro Československou republiku v platnost dnem 30. října 1958.</a:t>
            </a:r>
          </a:p>
          <a:p>
            <a:pPr algn="just"/>
            <a:endParaRPr lang="cs-CZ" sz="2800" dirty="0">
              <a:solidFill>
                <a:srgbClr val="000000"/>
              </a:solidFill>
              <a:latin typeface="Century Schoolbook" panose="02040604050505020304" pitchFamily="18" charset="0"/>
            </a:endParaRP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199652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73D509DA-F88D-478D-B462-416F33A7E157}"/>
              </a:ext>
            </a:extLst>
          </p:cNvPr>
          <p:cNvSpPr/>
          <p:nvPr/>
        </p:nvSpPr>
        <p:spPr>
          <a:xfrm>
            <a:off x="420471" y="252000"/>
            <a:ext cx="10641552" cy="4867102"/>
          </a:xfrm>
          <a:prstGeom prst="rect">
            <a:avLst/>
          </a:prstGeom>
        </p:spPr>
        <p:txBody>
          <a:bodyPr wrap="square">
            <a:spAutoFit/>
          </a:bodyPr>
          <a:lstStyle/>
          <a:p>
            <a:pPr algn="ctr">
              <a:lnSpc>
                <a:spcPct val="107000"/>
              </a:lnSpc>
              <a:spcAft>
                <a:spcPts val="800"/>
              </a:spcAft>
            </a:pPr>
            <a:r>
              <a:rPr lang="cs-CZ" sz="3200" b="1" dirty="0">
                <a:solidFill>
                  <a:srgbClr val="0000FF"/>
                </a:solidFill>
                <a:latin typeface="Century Schoolbook" panose="02040604050505020304" pitchFamily="18" charset="0"/>
                <a:ea typeface="Calibri" panose="020F0502020204030204" pitchFamily="34" charset="0"/>
                <a:cs typeface="Times New Roman" panose="02020603050405020304" pitchFamily="18" charset="0"/>
              </a:rPr>
              <a:t>PROBLEMATIKA  ZPROSTŘEDKOVÁNÍ  PRÁCE – PRACOVNÍ AGENTURY</a:t>
            </a:r>
            <a:endParaRPr lang="cs-CZ" sz="3200" dirty="0">
              <a:solidFill>
                <a:srgbClr val="0000FF"/>
              </a:solidFill>
              <a:latin typeface="Century Schoolbook" panose="020406040505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cs-CZ" sz="2400" b="1" dirty="0">
                <a:solidFill>
                  <a:srgbClr val="000000"/>
                </a:solidFill>
                <a:latin typeface="Century Schoolbook" panose="02040604050505020304" pitchFamily="18" charset="0"/>
                <a:ea typeface="Calibri" panose="020F0502020204030204" pitchFamily="34" charset="0"/>
                <a:cs typeface="Times New Roman" panose="02020603050405020304" pitchFamily="18" charset="0"/>
              </a:rPr>
              <a:t> </a:t>
            </a:r>
            <a:endParaRPr lang="cs-CZ" sz="2400" dirty="0">
              <a:solidFill>
                <a:srgbClr val="000000"/>
              </a:solidFill>
              <a:latin typeface="Century Schoolbook" panose="020406040505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cs-CZ" sz="2400" dirty="0">
                <a:solidFill>
                  <a:srgbClr val="000000"/>
                </a:solidFill>
                <a:latin typeface="Century Schoolbook" panose="02040604050505020304" pitchFamily="18" charset="0"/>
                <a:ea typeface="Calibri" panose="020F0502020204030204" pitchFamily="34" charset="0"/>
                <a:cs typeface="Times New Roman" panose="02020603050405020304" pitchFamily="18" charset="0"/>
              </a:rPr>
              <a:t>Trestná činnost obchodování s lidmi formou pracovního vykořisťování má v podmínkách České republiky již po několik let vzestupnou tendenci. Značnou měrou k tomu přispívá agenturní zaměstnávání, tedy zprostředkování práce jiným subjektem. Zprostředkování práce je směřováno především na cizince, kteří se zdržují na území České republiky, stejně tak jsou ale služby těchto agentur nabízeny i občanům ČR, kteří hledají práci v zahraničí. </a:t>
            </a:r>
          </a:p>
          <a:p>
            <a:pPr algn="just">
              <a:lnSpc>
                <a:spcPct val="107000"/>
              </a:lnSpc>
              <a:spcAft>
                <a:spcPts val="800"/>
              </a:spcAft>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41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38997351-416B-4336-8AB8-5AF18F04B22B}"/>
              </a:ext>
            </a:extLst>
          </p:cNvPr>
          <p:cNvSpPr/>
          <p:nvPr/>
        </p:nvSpPr>
        <p:spPr>
          <a:xfrm>
            <a:off x="446567" y="191386"/>
            <a:ext cx="10569598" cy="6734729"/>
          </a:xfrm>
          <a:prstGeom prst="rect">
            <a:avLst/>
          </a:prstGeom>
        </p:spPr>
        <p:txBody>
          <a:bodyPr wrap="square">
            <a:spAutoFit/>
          </a:bodyPr>
          <a:lstStyle/>
          <a:p>
            <a:r>
              <a:rPr lang="cs-CZ" sz="2400" b="1" dirty="0">
                <a:solidFill>
                  <a:srgbClr val="0000FF"/>
                </a:solidFill>
                <a:latin typeface="Century Schoolbook" panose="02040604050505020304" pitchFamily="18" charset="0"/>
              </a:rPr>
              <a:t>Zastřené zprostředkování</a:t>
            </a:r>
          </a:p>
          <a:p>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Zastřené zprostředkování zaměstnání - činnost právnické osoby nebo fyzické osoby, spočívající v </a:t>
            </a:r>
            <a:r>
              <a:rPr lang="cs-CZ" sz="2400" b="1" dirty="0">
                <a:solidFill>
                  <a:srgbClr val="000000"/>
                </a:solidFill>
                <a:latin typeface="Century Schoolbook" panose="02040604050505020304" pitchFamily="18" charset="0"/>
              </a:rPr>
              <a:t>pronájmu pracovní síly</a:t>
            </a:r>
            <a:r>
              <a:rPr lang="cs-CZ" sz="2400" dirty="0">
                <a:solidFill>
                  <a:srgbClr val="000000"/>
                </a:solidFill>
                <a:latin typeface="Century Schoolbook" panose="02040604050505020304" pitchFamily="18" charset="0"/>
              </a:rPr>
              <a:t> jiné právnické osobě nebo fyzické osobě, aniž by byly dodrženy podmínky pro zprostředkování zaměstnání podle § 14 odst. 1 písm. b).</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Dle </a:t>
            </a:r>
            <a:r>
              <a:rPr lang="cs-CZ" sz="2400" dirty="0" err="1">
                <a:solidFill>
                  <a:srgbClr val="000000"/>
                </a:solidFill>
                <a:latin typeface="Century Schoolbook" panose="02040604050505020304" pitchFamily="18" charset="0"/>
              </a:rPr>
              <a:t>ust</a:t>
            </a:r>
            <a:r>
              <a:rPr lang="cs-CZ" sz="2400" dirty="0">
                <a:solidFill>
                  <a:srgbClr val="000000"/>
                </a:solidFill>
                <a:latin typeface="Century Schoolbook" panose="02040604050505020304" pitchFamily="18" charset="0"/>
              </a:rPr>
              <a:t>. § 14 odst. 1 písm. b) Zákona o zaměstnanosti zprostředkováním zaměstnání se rozumí </a:t>
            </a:r>
            <a:r>
              <a:rPr lang="cs-CZ" sz="2400" b="1" dirty="0">
                <a:solidFill>
                  <a:srgbClr val="000000"/>
                </a:solidFill>
                <a:latin typeface="Century Schoolbook" panose="02040604050505020304" pitchFamily="18" charset="0"/>
              </a:rPr>
              <a:t>zaměstnávání fyzických osob za účelem výkonu jejich práce pro uživatele</a:t>
            </a:r>
            <a:r>
              <a:rPr lang="cs-CZ" sz="2400" dirty="0">
                <a:solidFill>
                  <a:srgbClr val="000000"/>
                </a:solidFill>
                <a:latin typeface="Century Schoolbook" panose="02040604050505020304" pitchFamily="18" charset="0"/>
              </a:rPr>
              <a:t>, kterým se rozumí jiná právnická nebo fyzická osoba, která práci přiděluje a dohlíží na její provedení (dále jen "uživatel").</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Tímto jednáním jsou vytvářeny podmínky pro pracovní vykořisťování, případně obchodování s lidmi. Zastřené zprostředkování práce má výrazný přesah i do daňové trestné činnosti, nedochází k plnění povinných odvodů.</a:t>
            </a:r>
          </a:p>
          <a:p>
            <a:pPr algn="just">
              <a:lnSpc>
                <a:spcPct val="107000"/>
              </a:lnSpc>
              <a:spcAft>
                <a:spcPts val="800"/>
              </a:spcAft>
            </a:pPr>
            <a:endParaRPr lang="cs-CZ" sz="2400" b="1" dirty="0">
              <a:solidFill>
                <a:srgbClr val="000000"/>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38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5568F659-C6B8-4701-A009-4ED1EF970E7E}"/>
              </a:ext>
            </a:extLst>
          </p:cNvPr>
          <p:cNvSpPr txBox="1">
            <a:spLocks/>
          </p:cNvSpPr>
          <p:nvPr/>
        </p:nvSpPr>
        <p:spPr>
          <a:xfrm>
            <a:off x="293147" y="0"/>
            <a:ext cx="10641552" cy="1198159"/>
          </a:xfrm>
          <a:prstGeom prst="rect">
            <a:avLst/>
          </a:prstGeom>
          <a:solidFill>
            <a:schemeClr val="accent4">
              <a:lumMod val="20000"/>
              <a:lumOff val="80000"/>
            </a:schemeClr>
          </a:solidFill>
          <a:ln w="3175">
            <a:noFill/>
          </a:ln>
        </p:spPr>
        <p:txBody>
          <a:bodyPr vert="horz" lIns="91440" tIns="45720" rIns="91440" bIns="45720" rtlCol="0" anchor="b">
            <a:norm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4000">
                <a:solidFill>
                  <a:srgbClr val="C00000"/>
                </a:solidFill>
                <a:latin typeface="Century Schoolbook" panose="02040604050505020304" pitchFamily="18" charset="0"/>
              </a:rPr>
              <a:t>PRÁVNÍ   ÚPRAVA   PROBLEMATIKY OBCHODOVÁNÍ  S  LIDMI  V  ČR</a:t>
            </a:r>
            <a:endParaRPr lang="cs-CZ" sz="4000" dirty="0"/>
          </a:p>
        </p:txBody>
      </p:sp>
      <p:sp>
        <p:nvSpPr>
          <p:cNvPr id="10" name="Obdélník 9">
            <a:extLst>
              <a:ext uri="{FF2B5EF4-FFF2-40B4-BE49-F238E27FC236}">
                <a16:creationId xmlns:a16="http://schemas.microsoft.com/office/drawing/2014/main" id="{5044B478-8B60-4EE7-AE48-52779B0CB332}"/>
              </a:ext>
            </a:extLst>
          </p:cNvPr>
          <p:cNvSpPr/>
          <p:nvPr/>
        </p:nvSpPr>
        <p:spPr>
          <a:xfrm>
            <a:off x="293147" y="1198159"/>
            <a:ext cx="10641552" cy="6032421"/>
          </a:xfrm>
          <a:prstGeom prst="rect">
            <a:avLst/>
          </a:prstGeom>
        </p:spPr>
        <p:txBody>
          <a:bodyPr wrap="square">
            <a:spAutoFit/>
          </a:bodyPr>
          <a:lstStyle/>
          <a:p>
            <a:pPr algn="ctr"/>
            <a:r>
              <a:rPr lang="cs-CZ" sz="2800" b="1" dirty="0">
                <a:solidFill>
                  <a:srgbClr val="0000FF"/>
                </a:solidFill>
                <a:latin typeface="Century Schoolbook" panose="02040604050505020304" pitchFamily="18" charset="0"/>
              </a:rPr>
              <a:t>ZÁKON  č. 40 / 2009 Sb. – TRESTNÍ  ZÁKONÍK</a:t>
            </a:r>
          </a:p>
          <a:p>
            <a:pPr algn="just"/>
            <a:endParaRPr lang="cs-CZ" sz="800" dirty="0">
              <a:solidFill>
                <a:srgbClr val="000000"/>
              </a:solidFill>
              <a:latin typeface="Century Schoolbook" panose="02040604050505020304" pitchFamily="18" charset="0"/>
            </a:endParaRPr>
          </a:p>
          <a:p>
            <a:r>
              <a:rPr lang="cs-CZ" sz="2400" b="1" dirty="0">
                <a:solidFill>
                  <a:srgbClr val="000000"/>
                </a:solidFill>
                <a:highlight>
                  <a:srgbClr val="F2C100"/>
                </a:highlight>
                <a:latin typeface="Century Schoolbook" panose="02040604050505020304" pitchFamily="18" charset="0"/>
              </a:rPr>
              <a:t>Trestné činy proti svobodě</a:t>
            </a:r>
          </a:p>
          <a:p>
            <a:endParaRPr lang="cs-CZ" sz="2400" dirty="0">
              <a:solidFill>
                <a:srgbClr val="000000"/>
              </a:solidFill>
              <a:highlight>
                <a:srgbClr val="F2C100"/>
              </a:highlight>
              <a:latin typeface="Century Schoolbook" panose="02040604050505020304" pitchFamily="18" charset="0"/>
            </a:endParaRPr>
          </a:p>
          <a:p>
            <a:r>
              <a:rPr lang="cs-CZ" sz="2400" b="1" dirty="0">
                <a:solidFill>
                  <a:srgbClr val="000000"/>
                </a:solidFill>
                <a:latin typeface="Century Schoolbook" panose="02040604050505020304" pitchFamily="18" charset="0"/>
              </a:rPr>
              <a:t>§ 168 Obchodování s lidmi</a:t>
            </a:r>
          </a:p>
          <a:p>
            <a:endParaRPr lang="cs-CZ" sz="2000" b="1"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(1</a:t>
            </a:r>
            <a:r>
              <a:rPr lang="cs-CZ" sz="2400" i="1" dirty="0">
                <a:solidFill>
                  <a:srgbClr val="000000"/>
                </a:solidFill>
                <a:latin typeface="Century Schoolbook" panose="02040604050505020304" pitchFamily="18" charset="0"/>
              </a:rPr>
              <a:t>)</a:t>
            </a:r>
            <a:r>
              <a:rPr lang="cs-CZ" sz="2400" dirty="0">
                <a:solidFill>
                  <a:srgbClr val="000000"/>
                </a:solidFill>
                <a:latin typeface="Century Schoolbook" panose="02040604050505020304" pitchFamily="18" charset="0"/>
              </a:rPr>
              <a:t> Kdo přiměje, zjedná, najme, zláká, svede, dopraví, ukryje, zadržuje, přijme nebo vydá dítě, aby ho bylo užito</a:t>
            </a:r>
          </a:p>
          <a:p>
            <a:pPr algn="just"/>
            <a:r>
              <a:rPr lang="cs-CZ" sz="2400" b="1" dirty="0">
                <a:solidFill>
                  <a:srgbClr val="000000"/>
                </a:solidFill>
                <a:latin typeface="Century Schoolbook" panose="02040604050505020304" pitchFamily="18" charset="0"/>
              </a:rPr>
              <a:t>a)</a:t>
            </a:r>
            <a:r>
              <a:rPr lang="cs-CZ" sz="2400" dirty="0">
                <a:solidFill>
                  <a:srgbClr val="000000"/>
                </a:solidFill>
                <a:latin typeface="Century Schoolbook" panose="02040604050505020304" pitchFamily="18" charset="0"/>
              </a:rPr>
              <a:t> jiným k pohlavnímu styku nebo k jiným formám sexuálního zneužívání nebo obtěžování anebo k výrobě pornografického díla   </a:t>
            </a:r>
          </a:p>
          <a:p>
            <a:pPr algn="just"/>
            <a:r>
              <a:rPr lang="cs-CZ" sz="2400" b="1" dirty="0">
                <a:solidFill>
                  <a:srgbClr val="000000"/>
                </a:solidFill>
                <a:latin typeface="Century Schoolbook" panose="02040604050505020304" pitchFamily="18" charset="0"/>
              </a:rPr>
              <a:t>b)</a:t>
            </a:r>
            <a:r>
              <a:rPr lang="cs-CZ" sz="2400" dirty="0">
                <a:solidFill>
                  <a:srgbClr val="000000"/>
                </a:solidFill>
                <a:latin typeface="Century Schoolbook" panose="02040604050505020304" pitchFamily="18" charset="0"/>
              </a:rPr>
              <a:t> jiným k odběru tkáně, buňky nebo orgánu z jeho těla,</a:t>
            </a:r>
          </a:p>
          <a:p>
            <a:pPr algn="just"/>
            <a:r>
              <a:rPr lang="cs-CZ" sz="2400" b="1" dirty="0">
                <a:solidFill>
                  <a:srgbClr val="000000"/>
                </a:solidFill>
                <a:latin typeface="Century Schoolbook" panose="02040604050505020304" pitchFamily="18" charset="0"/>
              </a:rPr>
              <a:t>c)</a:t>
            </a:r>
            <a:r>
              <a:rPr lang="cs-CZ" sz="2400" dirty="0">
                <a:solidFill>
                  <a:srgbClr val="000000"/>
                </a:solidFill>
                <a:latin typeface="Century Schoolbook" panose="02040604050505020304" pitchFamily="18" charset="0"/>
              </a:rPr>
              <a:t> k službě v ozbrojených silách,</a:t>
            </a:r>
          </a:p>
          <a:p>
            <a:pPr algn="just"/>
            <a:r>
              <a:rPr lang="cs-CZ" sz="2400" b="1" dirty="0">
                <a:solidFill>
                  <a:srgbClr val="000000"/>
                </a:solidFill>
                <a:latin typeface="Century Schoolbook" panose="02040604050505020304" pitchFamily="18" charset="0"/>
              </a:rPr>
              <a:t>d)</a:t>
            </a:r>
            <a:r>
              <a:rPr lang="cs-CZ" sz="2400" dirty="0">
                <a:solidFill>
                  <a:srgbClr val="000000"/>
                </a:solidFill>
                <a:latin typeface="Century Schoolbook" panose="02040604050505020304" pitchFamily="18" charset="0"/>
              </a:rPr>
              <a:t> </a:t>
            </a:r>
            <a:r>
              <a:rPr lang="cs-CZ" sz="2400" dirty="0">
                <a:solidFill>
                  <a:srgbClr val="000000"/>
                </a:solidFill>
                <a:highlight>
                  <a:srgbClr val="FFFF00"/>
                </a:highlight>
                <a:latin typeface="Century Schoolbook" panose="02040604050505020304" pitchFamily="18" charset="0"/>
              </a:rPr>
              <a:t>k otroctví nebo nevolnictví, nebo</a:t>
            </a:r>
          </a:p>
          <a:p>
            <a:pPr algn="just"/>
            <a:r>
              <a:rPr lang="cs-CZ" sz="2400" b="1" dirty="0">
                <a:solidFill>
                  <a:srgbClr val="000000"/>
                </a:solidFill>
                <a:highlight>
                  <a:srgbClr val="FFFF00"/>
                </a:highlight>
                <a:latin typeface="Century Schoolbook" panose="02040604050505020304" pitchFamily="18" charset="0"/>
              </a:rPr>
              <a:t>e)</a:t>
            </a:r>
            <a:r>
              <a:rPr lang="cs-CZ" sz="2400" dirty="0">
                <a:solidFill>
                  <a:srgbClr val="000000"/>
                </a:solidFill>
                <a:highlight>
                  <a:srgbClr val="FFFF00"/>
                </a:highlight>
                <a:latin typeface="Century Schoolbook" panose="02040604050505020304" pitchFamily="18" charset="0"/>
              </a:rPr>
              <a:t> k nuceným pracím nebo k jiným formám vykořisťování, anebo</a:t>
            </a:r>
          </a:p>
          <a:p>
            <a:pPr algn="just"/>
            <a:r>
              <a:rPr lang="cs-CZ" sz="2400" dirty="0">
                <a:solidFill>
                  <a:srgbClr val="000000"/>
                </a:solidFill>
                <a:highlight>
                  <a:srgbClr val="FFFF00"/>
                </a:highlight>
                <a:latin typeface="Century Schoolbook" panose="02040604050505020304" pitchFamily="18" charset="0"/>
              </a:rPr>
              <a:t>kdo kořistí z takového jednání,</a:t>
            </a:r>
          </a:p>
          <a:p>
            <a:pPr algn="just"/>
            <a:r>
              <a:rPr lang="cs-CZ" sz="2400" dirty="0">
                <a:solidFill>
                  <a:srgbClr val="000000"/>
                </a:solidFill>
                <a:latin typeface="Century Schoolbook" panose="02040604050505020304" pitchFamily="18" charset="0"/>
              </a:rPr>
              <a:t>bude potrestán odnětím svobody na dvě léta až deset let.</a:t>
            </a: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117313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B44158B8-82F2-46BA-852F-1CC1AC97F609}"/>
              </a:ext>
            </a:extLst>
          </p:cNvPr>
          <p:cNvSpPr/>
          <p:nvPr/>
        </p:nvSpPr>
        <p:spPr>
          <a:xfrm>
            <a:off x="293147" y="0"/>
            <a:ext cx="10641550" cy="6647974"/>
          </a:xfrm>
          <a:prstGeom prst="rect">
            <a:avLst/>
          </a:prstGeom>
        </p:spPr>
        <p:txBody>
          <a:bodyPr wrap="square">
            <a:spAutoFit/>
          </a:bodyPr>
          <a:lstStyle/>
          <a:p>
            <a:pPr algn="just"/>
            <a:endParaRPr lang="cs-CZ" sz="2400" b="1"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(2)</a:t>
            </a:r>
            <a:r>
              <a:rPr lang="cs-CZ" sz="2400" dirty="0">
                <a:solidFill>
                  <a:srgbClr val="000000"/>
                </a:solidFill>
                <a:latin typeface="Century Schoolbook" panose="02040604050505020304" pitchFamily="18" charset="0"/>
              </a:rPr>
              <a:t> Stejně bude potrestán, kdo jinou osobu než uvedenou v odstavci 1 za použití násilí, pohrůžky násilí nebo jiné těžké újmy nebo lsti anebo zneužívaje jejího omylu, tísně nebo závislosti, přiměje, zjedná, najme, zláká, svede, dopraví, ukryje, zadržuje, přijme nebo vydá, aby jí bylo užito</a:t>
            </a:r>
          </a:p>
          <a:p>
            <a:pPr algn="just"/>
            <a:endParaRPr lang="cs-CZ" sz="2400" dirty="0">
              <a:solidFill>
                <a:srgbClr val="000000"/>
              </a:solidFill>
              <a:latin typeface="Century Schoolbook" panose="02040604050505020304" pitchFamily="18" charset="0"/>
            </a:endParaRPr>
          </a:p>
          <a:p>
            <a:pPr marL="457200" indent="-457200" algn="just">
              <a:buAutoNum type="alphaLcParenR"/>
            </a:pPr>
            <a:r>
              <a:rPr lang="cs-CZ" sz="2400" dirty="0">
                <a:solidFill>
                  <a:srgbClr val="000000"/>
                </a:solidFill>
                <a:latin typeface="Century Schoolbook" panose="02040604050505020304" pitchFamily="18" charset="0"/>
              </a:rPr>
              <a:t>jiným k pohlavnímu styku nebo k jiným formám sexuálního zneužívání nebo obtěžování anebo k výrobě pornografického díla,  </a:t>
            </a:r>
          </a:p>
          <a:p>
            <a:pPr algn="just"/>
            <a:r>
              <a:rPr lang="cs-CZ" sz="2400" dirty="0">
                <a:solidFill>
                  <a:srgbClr val="000000"/>
                </a:solidFill>
                <a:latin typeface="Century Schoolbook" panose="02040604050505020304" pitchFamily="18" charset="0"/>
              </a:rPr>
              <a:t>   	 </a:t>
            </a:r>
          </a:p>
          <a:p>
            <a:pPr algn="just"/>
            <a:r>
              <a:rPr lang="cs-CZ" sz="2400" b="1" dirty="0">
                <a:solidFill>
                  <a:srgbClr val="000000"/>
                </a:solidFill>
                <a:latin typeface="Century Schoolbook" panose="02040604050505020304" pitchFamily="18" charset="0"/>
              </a:rPr>
              <a:t>b)</a:t>
            </a:r>
            <a:r>
              <a:rPr lang="cs-CZ" sz="2400" dirty="0">
                <a:solidFill>
                  <a:srgbClr val="000000"/>
                </a:solidFill>
                <a:latin typeface="Century Schoolbook" panose="02040604050505020304" pitchFamily="18" charset="0"/>
              </a:rPr>
              <a:t> jiným k odběru tkáně, buňky nebo orgánu z jejího těla,</a:t>
            </a:r>
          </a:p>
          <a:p>
            <a:pPr algn="just"/>
            <a:endParaRPr lang="cs-CZ" sz="2400"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c)</a:t>
            </a:r>
            <a:r>
              <a:rPr lang="cs-CZ" sz="2400" dirty="0">
                <a:solidFill>
                  <a:srgbClr val="000000"/>
                </a:solidFill>
                <a:latin typeface="Century Schoolbook" panose="02040604050505020304" pitchFamily="18" charset="0"/>
              </a:rPr>
              <a:t> k službě v ozbrojených silách,</a:t>
            </a:r>
          </a:p>
          <a:p>
            <a:pPr algn="just"/>
            <a:endParaRPr lang="cs-CZ" sz="2400"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d)</a:t>
            </a:r>
            <a:r>
              <a:rPr lang="cs-CZ" sz="2400" dirty="0">
                <a:solidFill>
                  <a:srgbClr val="000000"/>
                </a:solidFill>
                <a:latin typeface="Century Schoolbook" panose="02040604050505020304" pitchFamily="18" charset="0"/>
              </a:rPr>
              <a:t> </a:t>
            </a:r>
            <a:r>
              <a:rPr lang="cs-CZ" sz="2400" dirty="0">
                <a:solidFill>
                  <a:srgbClr val="000000"/>
                </a:solidFill>
                <a:highlight>
                  <a:srgbClr val="FFFF00"/>
                </a:highlight>
                <a:latin typeface="Century Schoolbook" panose="02040604050505020304" pitchFamily="18" charset="0"/>
              </a:rPr>
              <a:t>k otroctví nebo nevolnictví, nebo</a:t>
            </a:r>
          </a:p>
          <a:p>
            <a:pPr algn="just"/>
            <a:endParaRPr lang="cs-CZ" sz="2400"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e)</a:t>
            </a:r>
            <a:r>
              <a:rPr lang="cs-CZ" sz="2400" dirty="0">
                <a:solidFill>
                  <a:srgbClr val="000000"/>
                </a:solidFill>
                <a:latin typeface="Century Schoolbook" panose="02040604050505020304" pitchFamily="18" charset="0"/>
              </a:rPr>
              <a:t> </a:t>
            </a:r>
            <a:r>
              <a:rPr lang="cs-CZ" sz="2400" dirty="0">
                <a:solidFill>
                  <a:srgbClr val="000000"/>
                </a:solidFill>
                <a:highlight>
                  <a:srgbClr val="FFFF00"/>
                </a:highlight>
                <a:latin typeface="Century Schoolbook" panose="02040604050505020304" pitchFamily="18" charset="0"/>
              </a:rPr>
              <a:t>k nuceným pracím nebo k jiným formám vykořisťování, anebo</a:t>
            </a:r>
          </a:p>
          <a:p>
            <a:pPr algn="just"/>
            <a:r>
              <a:rPr lang="cs-CZ" sz="2400" dirty="0">
                <a:solidFill>
                  <a:srgbClr val="000000"/>
                </a:solidFill>
                <a:highlight>
                  <a:srgbClr val="FFFF00"/>
                </a:highlight>
                <a:latin typeface="Century Schoolbook" panose="02040604050505020304" pitchFamily="18" charset="0"/>
              </a:rPr>
              <a:t>kdo kořistí z takového jednání.</a:t>
            </a: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383980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0B216B96-60FF-4A8F-B89A-BFC63E616644}"/>
              </a:ext>
            </a:extLst>
          </p:cNvPr>
          <p:cNvSpPr/>
          <p:nvPr/>
        </p:nvSpPr>
        <p:spPr>
          <a:xfrm>
            <a:off x="293147" y="0"/>
            <a:ext cx="10641550" cy="6494085"/>
          </a:xfrm>
          <a:prstGeom prst="rect">
            <a:avLst/>
          </a:prstGeom>
        </p:spPr>
        <p:txBody>
          <a:bodyPr wrap="square">
            <a:spAutoFit/>
          </a:bodyPr>
          <a:lstStyle/>
          <a:p>
            <a:pPr algn="just"/>
            <a:endParaRPr lang="cs-CZ" sz="2400" b="1" dirty="0">
              <a:solidFill>
                <a:srgbClr val="000000"/>
              </a:solidFill>
              <a:latin typeface="Century Schoolbook" panose="02040604050505020304" pitchFamily="18" charset="0"/>
            </a:endParaRPr>
          </a:p>
          <a:p>
            <a:pPr algn="just"/>
            <a:endParaRPr lang="cs-CZ" sz="2400" b="1"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(3)</a:t>
            </a:r>
            <a:r>
              <a:rPr lang="cs-CZ" sz="2400" dirty="0">
                <a:solidFill>
                  <a:srgbClr val="000000"/>
                </a:solidFill>
                <a:latin typeface="Century Schoolbook" panose="02040604050505020304" pitchFamily="18" charset="0"/>
              </a:rPr>
              <a:t> Odnětím svobody na pět až dvanáct let nebo propadnutím majetku bude pachatel potrestán,</a:t>
            </a:r>
          </a:p>
          <a:p>
            <a:pPr algn="just"/>
            <a:endParaRPr lang="cs-CZ" sz="2400" dirty="0">
              <a:solidFill>
                <a:srgbClr val="000000"/>
              </a:solidFill>
              <a:latin typeface="Century Schoolbook" panose="02040604050505020304" pitchFamily="18" charset="0"/>
            </a:endParaRPr>
          </a:p>
          <a:p>
            <a:pPr marL="457200" indent="-457200" algn="just">
              <a:buAutoNum type="alphaLcParenR"/>
            </a:pPr>
            <a:r>
              <a:rPr lang="cs-CZ" sz="2400" dirty="0">
                <a:solidFill>
                  <a:srgbClr val="000000"/>
                </a:solidFill>
                <a:latin typeface="Century Schoolbook" panose="02040604050505020304" pitchFamily="18" charset="0"/>
              </a:rPr>
              <a:t>spáchá-li čin uvedený v odstavci 1 nebo 2 jako člen organizované skupiny,</a:t>
            </a:r>
          </a:p>
          <a:p>
            <a:pPr marL="457200" indent="-457200" algn="just">
              <a:buAutoNum type="alphaLcParenR"/>
            </a:pPr>
            <a:endParaRPr lang="cs-CZ" sz="2400"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b)</a:t>
            </a:r>
            <a:r>
              <a:rPr lang="cs-CZ" sz="2400" dirty="0">
                <a:solidFill>
                  <a:srgbClr val="000000"/>
                </a:solidFill>
                <a:latin typeface="Century Schoolbook" panose="02040604050505020304" pitchFamily="18" charset="0"/>
              </a:rPr>
              <a:t> vydá-li takovým činem jiného v nebezpečí těžké újmy na zdraví nebo smrti,</a:t>
            </a:r>
          </a:p>
          <a:p>
            <a:pPr algn="just"/>
            <a:endParaRPr lang="cs-CZ" sz="2400"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c)</a:t>
            </a:r>
            <a:r>
              <a:rPr lang="cs-CZ" sz="2400" dirty="0">
                <a:solidFill>
                  <a:srgbClr val="000000"/>
                </a:solidFill>
                <a:latin typeface="Century Schoolbook" panose="02040604050505020304" pitchFamily="18" charset="0"/>
              </a:rPr>
              <a:t> spáchá-li takový čin v úmyslu získat pro sebe nebo pro jiného značný prospěch, nebo</a:t>
            </a:r>
          </a:p>
          <a:p>
            <a:pPr algn="just"/>
            <a:endParaRPr lang="cs-CZ" sz="2400" dirty="0">
              <a:solidFill>
                <a:srgbClr val="000000"/>
              </a:solidFill>
              <a:latin typeface="Century Schoolbook" panose="02040604050505020304" pitchFamily="18" charset="0"/>
            </a:endParaRPr>
          </a:p>
          <a:p>
            <a:pPr algn="just"/>
            <a:r>
              <a:rPr lang="cs-CZ" sz="2400" b="1" dirty="0">
                <a:solidFill>
                  <a:srgbClr val="000000"/>
                </a:solidFill>
                <a:latin typeface="Century Schoolbook" panose="02040604050505020304" pitchFamily="18" charset="0"/>
              </a:rPr>
              <a:t>d)</a:t>
            </a:r>
            <a:r>
              <a:rPr lang="cs-CZ" sz="2400" dirty="0">
                <a:solidFill>
                  <a:srgbClr val="000000"/>
                </a:solidFill>
                <a:latin typeface="Century Schoolbook" panose="02040604050505020304" pitchFamily="18" charset="0"/>
              </a:rPr>
              <a:t> spáchá-li takový čin v úmyslu, aby jiného bylo užito k prostituci.</a:t>
            </a:r>
          </a:p>
          <a:p>
            <a:pPr algn="just"/>
            <a:endParaRPr lang="cs-CZ" sz="2000"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422650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4F51FC7D-4672-412B-A2CF-B71D7AB92AE9}"/>
              </a:ext>
            </a:extLst>
          </p:cNvPr>
          <p:cNvSpPr/>
          <p:nvPr/>
        </p:nvSpPr>
        <p:spPr>
          <a:xfrm>
            <a:off x="293147" y="0"/>
            <a:ext cx="10641550" cy="7663636"/>
          </a:xfrm>
          <a:prstGeom prst="rect">
            <a:avLst/>
          </a:prstGeom>
        </p:spPr>
        <p:txBody>
          <a:bodyPr wrap="square">
            <a:spAutoFit/>
          </a:bodyPr>
          <a:lstStyle/>
          <a:p>
            <a:r>
              <a:rPr lang="cs-CZ" sz="2400" b="1" dirty="0">
                <a:solidFill>
                  <a:srgbClr val="000000"/>
                </a:solidFill>
                <a:latin typeface="Century Schoolbook" panose="02040604050505020304" pitchFamily="18" charset="0"/>
              </a:rPr>
              <a:t>(4)</a:t>
            </a:r>
            <a:r>
              <a:rPr lang="cs-CZ" sz="2400" dirty="0">
                <a:solidFill>
                  <a:srgbClr val="000000"/>
                </a:solidFill>
                <a:latin typeface="Century Schoolbook" panose="02040604050505020304" pitchFamily="18" charset="0"/>
              </a:rPr>
              <a:t> Odnětím svobody na osm až patnáct let nebo propadnutím majetku bude pachatel potrestán,</a:t>
            </a:r>
          </a:p>
          <a:p>
            <a:r>
              <a:rPr lang="cs-CZ" sz="2400" b="1" dirty="0">
                <a:solidFill>
                  <a:srgbClr val="000000"/>
                </a:solidFill>
                <a:latin typeface="Century Schoolbook" panose="02040604050505020304" pitchFamily="18" charset="0"/>
              </a:rPr>
              <a:t>a)</a:t>
            </a:r>
            <a:r>
              <a:rPr lang="cs-CZ" sz="2400" dirty="0">
                <a:solidFill>
                  <a:srgbClr val="000000"/>
                </a:solidFill>
                <a:latin typeface="Century Schoolbook" panose="02040604050505020304" pitchFamily="18" charset="0"/>
              </a:rPr>
              <a:t> způsobí-li činem uvedeným v odstavci 1 nebo 2 těžkou újmu na zdraví,</a:t>
            </a:r>
          </a:p>
          <a:p>
            <a:r>
              <a:rPr lang="cs-CZ" sz="2400" b="1" dirty="0">
                <a:solidFill>
                  <a:srgbClr val="000000"/>
                </a:solidFill>
                <a:latin typeface="Century Schoolbook" panose="02040604050505020304" pitchFamily="18" charset="0"/>
              </a:rPr>
              <a:t>b)</a:t>
            </a:r>
            <a:r>
              <a:rPr lang="cs-CZ" sz="2400" dirty="0">
                <a:solidFill>
                  <a:srgbClr val="000000"/>
                </a:solidFill>
                <a:latin typeface="Century Schoolbook" panose="02040604050505020304" pitchFamily="18" charset="0"/>
              </a:rPr>
              <a:t> spáchá-li takový čin v úmyslu získat pro sebe nebo pro jiného prospěch velkého rozsahu, nebo</a:t>
            </a:r>
          </a:p>
          <a:p>
            <a:r>
              <a:rPr lang="cs-CZ" sz="2400" b="1" dirty="0">
                <a:solidFill>
                  <a:srgbClr val="000000"/>
                </a:solidFill>
                <a:latin typeface="Century Schoolbook" panose="02040604050505020304" pitchFamily="18" charset="0"/>
              </a:rPr>
              <a:t>c)</a:t>
            </a:r>
            <a:r>
              <a:rPr lang="cs-CZ" sz="2400" dirty="0">
                <a:solidFill>
                  <a:srgbClr val="000000"/>
                </a:solidFill>
                <a:latin typeface="Century Schoolbook" panose="02040604050505020304" pitchFamily="18" charset="0"/>
              </a:rPr>
              <a:t> spáchá-li takový čin ve spojení s organizovanou skupinou působící ve více státech.</a:t>
            </a:r>
          </a:p>
          <a:p>
            <a:endParaRPr lang="cs-CZ" sz="2400" dirty="0">
              <a:solidFill>
                <a:srgbClr val="000000"/>
              </a:solidFill>
              <a:latin typeface="Century Schoolbook" panose="02040604050505020304" pitchFamily="18" charset="0"/>
            </a:endParaRPr>
          </a:p>
          <a:p>
            <a:r>
              <a:rPr lang="cs-CZ" sz="2400" b="1" dirty="0">
                <a:solidFill>
                  <a:srgbClr val="000000"/>
                </a:solidFill>
                <a:latin typeface="Century Schoolbook" panose="02040604050505020304" pitchFamily="18" charset="0"/>
              </a:rPr>
              <a:t>(5)</a:t>
            </a:r>
            <a:r>
              <a:rPr lang="cs-CZ" sz="2400" dirty="0">
                <a:solidFill>
                  <a:srgbClr val="000000"/>
                </a:solidFill>
                <a:latin typeface="Century Schoolbook" panose="02040604050505020304" pitchFamily="18" charset="0"/>
              </a:rPr>
              <a:t> Odnětím svobody na deset až osmnáct let nebo propadnutím majetku bude pachatel potrestán, způsobí-li činem uvedeným v odstavci 1 nebo 2 smrt.</a:t>
            </a:r>
          </a:p>
          <a:p>
            <a:endParaRPr lang="cs-CZ" sz="2400" dirty="0">
              <a:solidFill>
                <a:srgbClr val="000000"/>
              </a:solidFill>
              <a:latin typeface="Century Schoolbook" panose="02040604050505020304" pitchFamily="18" charset="0"/>
            </a:endParaRPr>
          </a:p>
          <a:p>
            <a:r>
              <a:rPr lang="cs-CZ" sz="2400" b="1" dirty="0">
                <a:solidFill>
                  <a:srgbClr val="000000"/>
                </a:solidFill>
                <a:latin typeface="Century Schoolbook" panose="02040604050505020304" pitchFamily="18" charset="0"/>
              </a:rPr>
              <a:t>(6)</a:t>
            </a:r>
            <a:r>
              <a:rPr lang="cs-CZ" sz="2400" dirty="0">
                <a:solidFill>
                  <a:srgbClr val="000000"/>
                </a:solidFill>
                <a:latin typeface="Century Schoolbook" panose="02040604050505020304" pitchFamily="18" charset="0"/>
              </a:rPr>
              <a:t> Příprava je trestná.</a:t>
            </a:r>
          </a:p>
          <a:p>
            <a:endParaRPr lang="cs-CZ" sz="2400" dirty="0">
              <a:solidFill>
                <a:srgbClr val="000000"/>
              </a:solidFill>
              <a:latin typeface="Century Schoolbook" panose="02040604050505020304" pitchFamily="18" charset="0"/>
            </a:endParaRPr>
          </a:p>
          <a:p>
            <a:endParaRPr lang="cs-CZ" sz="2400" dirty="0">
              <a:solidFill>
                <a:srgbClr val="000000"/>
              </a:solidFill>
              <a:latin typeface="Century Schoolbook" panose="02040604050505020304" pitchFamily="18" charset="0"/>
            </a:endParaRPr>
          </a:p>
          <a:p>
            <a:r>
              <a:rPr lang="cs-CZ" sz="2400" dirty="0">
                <a:solidFill>
                  <a:srgbClr val="000000"/>
                </a:solidFill>
                <a:latin typeface="Century Schoolbook" panose="02040604050505020304" pitchFamily="18" charset="0"/>
              </a:rPr>
              <a:t>Výroba pornografického díla zmiňovaná v ustanovení odst. 2, písm. a) § 168 je uváděna rovněž jako skutková podstata trestného činu dle § 192 </a:t>
            </a:r>
            <a:r>
              <a:rPr lang="cs-CZ" sz="2400" dirty="0" err="1">
                <a:solidFill>
                  <a:srgbClr val="000000"/>
                </a:solidFill>
                <a:latin typeface="Century Schoolbook" panose="02040604050505020304" pitchFamily="18" charset="0"/>
              </a:rPr>
              <a:t>tr</a:t>
            </a:r>
            <a:r>
              <a:rPr lang="cs-CZ" sz="2400" dirty="0">
                <a:solidFill>
                  <a:srgbClr val="000000"/>
                </a:solidFill>
                <a:latin typeface="Century Schoolbook" panose="02040604050505020304" pitchFamily="18" charset="0"/>
              </a:rPr>
              <a:t>. zákoníku, avšak ve vztahu k samotnému výrobci pornografického díla.</a:t>
            </a:r>
          </a:p>
          <a:p>
            <a:pPr algn="just"/>
            <a:endParaRPr lang="cs-CZ" sz="2400"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a:p>
            <a:pPr algn="ctr"/>
            <a:endParaRPr lang="cs-CZ"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414581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7FD27DE2-EA57-48E0-9D77-2275D572BD80}"/>
              </a:ext>
            </a:extLst>
          </p:cNvPr>
          <p:cNvSpPr txBox="1">
            <a:spLocks/>
          </p:cNvSpPr>
          <p:nvPr/>
        </p:nvSpPr>
        <p:spPr>
          <a:xfrm>
            <a:off x="293149" y="133723"/>
            <a:ext cx="10755850" cy="3295277"/>
          </a:xfrm>
          <a:prstGeom prst="rect">
            <a:avLst/>
          </a:prstGeom>
          <a:solidFill>
            <a:schemeClr val="accent4">
              <a:lumMod val="20000"/>
              <a:lumOff val="80000"/>
            </a:schemeClr>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sz="5400" dirty="0">
                <a:solidFill>
                  <a:srgbClr val="C00000"/>
                </a:solidFill>
                <a:latin typeface="Century Schoolbook" panose="02040604050505020304" pitchFamily="18" charset="0"/>
              </a:rPr>
              <a:t>MEZINÁRODNÍ   DOKUMENTY   </a:t>
            </a:r>
          </a:p>
          <a:p>
            <a:pPr algn="ctr"/>
            <a:r>
              <a:rPr lang="cs-CZ" sz="5400" dirty="0">
                <a:solidFill>
                  <a:srgbClr val="C00000"/>
                </a:solidFill>
                <a:latin typeface="Century Schoolbook" panose="02040604050505020304" pitchFamily="18" charset="0"/>
              </a:rPr>
              <a:t>POVAHY   TRESTNĚ  -  PRÁVNÍ</a:t>
            </a:r>
          </a:p>
        </p:txBody>
      </p:sp>
    </p:spTree>
    <p:extLst>
      <p:ext uri="{BB962C8B-B14F-4D97-AF65-F5344CB8AC3E}">
        <p14:creationId xmlns:p14="http://schemas.microsoft.com/office/powerpoint/2010/main" val="4043098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CB1F0CB-CF5D-4643-A757-DB395BBE8A07}"/>
              </a:ext>
            </a:extLst>
          </p:cNvPr>
          <p:cNvPicPr>
            <a:picLocks noChangeAspect="1"/>
          </p:cNvPicPr>
          <p:nvPr/>
        </p:nvPicPr>
        <p:blipFill rotWithShape="1">
          <a:blip r:embed="rId2">
            <a:extLst>
              <a:ext uri="{28A0092B-C50C-407E-A947-70E740481C1C}">
                <a14:useLocalDpi xmlns:a14="http://schemas.microsoft.com/office/drawing/2010/main"/>
              </a:ext>
            </a:extLst>
          </a:blip>
          <a:srcRect r="142" b="15745"/>
          <a:stretch/>
        </p:blipFill>
        <p:spPr>
          <a:xfrm>
            <a:off x="293147" y="637953"/>
            <a:ext cx="10723018" cy="5847907"/>
          </a:xfrm>
          <a:prstGeom prst="rect">
            <a:avLst/>
          </a:prstGeom>
        </p:spPr>
      </p:pic>
      <p:pic>
        <p:nvPicPr>
          <p:cNvPr id="8" name="Obrázek 7">
            <a:extLst>
              <a:ext uri="{FF2B5EF4-FFF2-40B4-BE49-F238E27FC236}">
                <a16:creationId xmlns:a16="http://schemas.microsoft.com/office/drawing/2014/main" id="{98E4C238-655B-4C19-9771-CC730DED911C}"/>
              </a:ext>
            </a:extLst>
          </p:cNvPr>
          <p:cNvPicPr/>
          <p:nvPr/>
        </p:nvPicPr>
        <p:blipFill rotWithShape="1">
          <a:blip r:embed="rId3"/>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pic>
        <p:nvPicPr>
          <p:cNvPr id="5" name="Obrázek 4">
            <a:extLst>
              <a:ext uri="{FF2B5EF4-FFF2-40B4-BE49-F238E27FC236}">
                <a16:creationId xmlns:a16="http://schemas.microsoft.com/office/drawing/2014/main" id="{18D3B11C-4AA8-4895-8390-236D12CD2425}"/>
              </a:ext>
            </a:extLst>
          </p:cNvPr>
          <p:cNvPicPr>
            <a:picLocks noChangeAspect="1"/>
          </p:cNvPicPr>
          <p:nvPr/>
        </p:nvPicPr>
        <p:blipFill rotWithShape="1">
          <a:blip r:embed="rId2">
            <a:extLst>
              <a:ext uri="{28A0092B-C50C-407E-A947-70E740481C1C}">
                <a14:useLocalDpi xmlns:a14="http://schemas.microsoft.com/office/drawing/2010/main"/>
              </a:ext>
            </a:extLst>
          </a:blip>
          <a:srcRect r="142" b="15745"/>
          <a:stretch/>
        </p:blipFill>
        <p:spPr>
          <a:xfrm>
            <a:off x="293147" y="505046"/>
            <a:ext cx="10723018" cy="5847907"/>
          </a:xfrm>
          <a:prstGeom prst="rect">
            <a:avLst/>
          </a:prstGeom>
        </p:spPr>
      </p:pic>
      <p:pic>
        <p:nvPicPr>
          <p:cNvPr id="7" name="Picture 4">
            <a:extLst>
              <a:ext uri="{FF2B5EF4-FFF2-40B4-BE49-F238E27FC236}">
                <a16:creationId xmlns:a16="http://schemas.microsoft.com/office/drawing/2014/main" id="{80853A02-51E2-4FBA-92EC-974385C1CF0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175835" y="637953"/>
            <a:ext cx="8606118" cy="5582093"/>
          </a:xfrm>
          <a:prstGeom prst="rect">
            <a:avLst/>
          </a:prstGeom>
          <a:noFill/>
          <a:ln>
            <a:noFill/>
          </a:ln>
          <a:effectLst/>
        </p:spPr>
      </p:pic>
    </p:spTree>
    <p:extLst>
      <p:ext uri="{BB962C8B-B14F-4D97-AF65-F5344CB8AC3E}">
        <p14:creationId xmlns:p14="http://schemas.microsoft.com/office/powerpoint/2010/main" val="313282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FEFC64AC-FE4D-4CC5-9411-E0E7D1DA32A4}"/>
              </a:ext>
            </a:extLst>
          </p:cNvPr>
          <p:cNvSpPr txBox="1">
            <a:spLocks/>
          </p:cNvSpPr>
          <p:nvPr/>
        </p:nvSpPr>
        <p:spPr>
          <a:xfrm>
            <a:off x="293146" y="0"/>
            <a:ext cx="10641553" cy="1765300"/>
          </a:xfrm>
          <a:prstGeom prst="rect">
            <a:avLst/>
          </a:prstGeom>
          <a:solidFill>
            <a:schemeClr val="accent4">
              <a:lumMod val="20000"/>
              <a:lumOff val="80000"/>
            </a:schemeClr>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3600">
                <a:solidFill>
                  <a:srgbClr val="C00000"/>
                </a:solidFill>
                <a:latin typeface="Century Schoolbook" panose="02040604050505020304" pitchFamily="18" charset="0"/>
              </a:rPr>
              <a:t>NÁRODNÍ  DOKUMENTY  K  PROBLEMATICE OBCHODOVÁNÍ  S  LIDMI  V  RÁMCI  ČR</a:t>
            </a:r>
            <a:endParaRPr lang="cs-CZ" sz="3600" dirty="0"/>
          </a:p>
        </p:txBody>
      </p:sp>
      <p:sp>
        <p:nvSpPr>
          <p:cNvPr id="10" name="Obdélník 9">
            <a:extLst>
              <a:ext uri="{FF2B5EF4-FFF2-40B4-BE49-F238E27FC236}">
                <a16:creationId xmlns:a16="http://schemas.microsoft.com/office/drawing/2014/main" id="{680FFEFB-A922-4AB6-B06F-FC9DA78ACA7E}"/>
              </a:ext>
            </a:extLst>
          </p:cNvPr>
          <p:cNvSpPr/>
          <p:nvPr/>
        </p:nvSpPr>
        <p:spPr>
          <a:xfrm>
            <a:off x="293146" y="1765300"/>
            <a:ext cx="10641552" cy="5016758"/>
          </a:xfrm>
          <a:prstGeom prst="rect">
            <a:avLst/>
          </a:prstGeom>
        </p:spPr>
        <p:txBody>
          <a:bodyPr wrap="square">
            <a:spAutoFit/>
          </a:bodyPr>
          <a:lstStyle/>
          <a:p>
            <a:pPr algn="ctr"/>
            <a:r>
              <a:rPr lang="cs-CZ" sz="3200" b="1" dirty="0">
                <a:solidFill>
                  <a:srgbClr val="0000FF"/>
                </a:solidFill>
                <a:latin typeface="Century Schoolbook" panose="02040604050505020304" pitchFamily="18" charset="0"/>
              </a:rPr>
              <a:t>STRATEGIE   PREVENCE   KRIMINALITY</a:t>
            </a:r>
          </a:p>
          <a:p>
            <a:pPr algn="ctr"/>
            <a:endParaRPr lang="cs-CZ" sz="2800" b="1" dirty="0">
              <a:solidFill>
                <a:srgbClr val="0000FF"/>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První Strategie prevence kriminality byla přijata v roce 1996 a od té doby se v České republice pravidelně aktualizuje, v současnosti je přijata na období let 2022 – 2027.</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Strategie vychází z priorit daných Programovým prohlášením vlády ČR, mezi které patří mj. :</a:t>
            </a:r>
          </a:p>
          <a:p>
            <a:pPr algn="just"/>
            <a:endParaRPr lang="cs-CZ" sz="2400"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„klást důraz na preventivní programy, úzkou komunikaci s místními samosprávami a na vybalancování prvků prevence a represe tak, aby se efektivně eliminovaly příčiny vzniku sociálních střetů“, </a:t>
            </a:r>
          </a:p>
          <a:p>
            <a:pPr algn="ctr"/>
            <a:r>
              <a:rPr lang="cs-CZ" sz="2000" dirty="0">
                <a:solidFill>
                  <a:srgbClr val="000000"/>
                </a:solidFill>
                <a:latin typeface="Century Schoolbook" panose="02040604050505020304" pitchFamily="18" charset="0"/>
              </a:rPr>
              <a:t> </a:t>
            </a:r>
          </a:p>
        </p:txBody>
      </p:sp>
    </p:spTree>
    <p:extLst>
      <p:ext uri="{BB962C8B-B14F-4D97-AF65-F5344CB8AC3E}">
        <p14:creationId xmlns:p14="http://schemas.microsoft.com/office/powerpoint/2010/main" val="1866366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8F9A0D0F-21A6-41EF-9394-16225BC7D794}"/>
              </a:ext>
            </a:extLst>
          </p:cNvPr>
          <p:cNvSpPr/>
          <p:nvPr/>
        </p:nvSpPr>
        <p:spPr>
          <a:xfrm>
            <a:off x="420472" y="252000"/>
            <a:ext cx="10514226" cy="4832092"/>
          </a:xfrm>
          <a:prstGeom prst="rect">
            <a:avLst/>
          </a:prstGeom>
        </p:spPr>
        <p:txBody>
          <a:bodyPr wrap="square">
            <a:spAutoFit/>
          </a:bodyPr>
          <a:lstStyle/>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„komplexně řešit napětí v sociálně citlivých lokalitách“, </a:t>
            </a: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„usilovat o vysoký standard ochrany lidských práv“,</a:t>
            </a: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„minimalizovat rizika recidivy po propuštění“,</a:t>
            </a: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 „posílit ochranu obětí trestné činnosti“,</a:t>
            </a: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 „podporovat zvýšení finanční gramotnosti“, </a:t>
            </a: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„nesmlouvavý boj proti lichvě“,</a:t>
            </a: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 „rozvoj občanské společnosti a podpora nestátních neziskových organizací“ </a:t>
            </a:r>
          </a:p>
          <a:p>
            <a:pPr algn="just"/>
            <a:endParaRPr lang="cs-CZ" sz="2400" dirty="0">
              <a:solidFill>
                <a:srgbClr val="000000"/>
              </a:solidFill>
              <a:latin typeface="Century Schoolbook" panose="02040604050505020304" pitchFamily="18" charset="0"/>
            </a:endParaRP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Vydavatelem i gestorem Strategie je Ministerstvo vnitra České republiky.</a:t>
            </a:r>
          </a:p>
          <a:p>
            <a:pPr algn="ctr"/>
            <a:r>
              <a:rPr lang="cs-CZ" sz="2000" dirty="0">
                <a:solidFill>
                  <a:srgbClr val="000000"/>
                </a:solidFill>
                <a:latin typeface="Century Schoolbook" panose="02040604050505020304" pitchFamily="18" charset="0"/>
              </a:rPr>
              <a:t> </a:t>
            </a:r>
          </a:p>
        </p:txBody>
      </p:sp>
    </p:spTree>
    <p:extLst>
      <p:ext uri="{BB962C8B-B14F-4D97-AF65-F5344CB8AC3E}">
        <p14:creationId xmlns:p14="http://schemas.microsoft.com/office/powerpoint/2010/main" val="3235136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23E39C0E-CDF6-404F-AA9D-B187A63156FB}"/>
              </a:ext>
            </a:extLst>
          </p:cNvPr>
          <p:cNvSpPr/>
          <p:nvPr/>
        </p:nvSpPr>
        <p:spPr>
          <a:xfrm>
            <a:off x="293147" y="58847"/>
            <a:ext cx="10641551" cy="6678751"/>
          </a:xfrm>
          <a:prstGeom prst="rect">
            <a:avLst/>
          </a:prstGeom>
        </p:spPr>
        <p:txBody>
          <a:bodyPr wrap="square">
            <a:spAutoFit/>
          </a:bodyPr>
          <a:lstStyle/>
          <a:p>
            <a:pPr algn="ctr"/>
            <a:r>
              <a:rPr lang="cs-CZ" sz="3200" b="1" dirty="0">
                <a:solidFill>
                  <a:srgbClr val="0000FF"/>
                </a:solidFill>
                <a:latin typeface="Century Schoolbook" panose="02040604050505020304" pitchFamily="18" charset="0"/>
              </a:rPr>
              <a:t>NÁRODNÍ   STRATEGIE   BOJE   PROTI   OBCHODOVÁNÍ   S   LIDMI   NA   OBDOBÍ   LET 2020 – 2023</a:t>
            </a:r>
          </a:p>
          <a:p>
            <a:pPr algn="ctr"/>
            <a:endParaRPr lang="cs-CZ" sz="2800" b="1" dirty="0">
              <a:solidFill>
                <a:srgbClr val="0000FF"/>
              </a:solidFill>
              <a:latin typeface="Century Schoolbook" panose="02040604050505020304" pitchFamily="18" charset="0"/>
            </a:endParaRPr>
          </a:p>
          <a:p>
            <a:pPr algn="just"/>
            <a:endParaRPr lang="cs-CZ" sz="2000" b="1" dirty="0">
              <a:solidFill>
                <a:srgbClr val="0000FF"/>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Národní strategie boje proti obchodování s lidmi je na národní úrovni jedním z klíčových dokumentů, který určuje zaměření státních orgánů a institucí i nevládních a mezivládních organizací v oblasti obchodování s lidmi v daném období.</a:t>
            </a:r>
          </a:p>
          <a:p>
            <a:pPr algn="just"/>
            <a:r>
              <a:rPr lang="cs-CZ" sz="2400" dirty="0">
                <a:solidFill>
                  <a:srgbClr val="000000"/>
                </a:solidFill>
                <a:latin typeface="Century Schoolbook" panose="02040604050505020304" pitchFamily="18" charset="0"/>
              </a:rPr>
              <a:t>Tvorba Národní strategie boje proti obchodování s lidmi vychází z celé řady podkladů, kterými jsou například Programové prohlášení vlády ČR, vyhodnocení plnění úkolů uložených v předchozí Národní strategii, z vývoje situace v oblasti obchodování s lidmi v uplynulém období a z řady dalších podkladů.</a:t>
            </a:r>
          </a:p>
          <a:p>
            <a:pPr algn="just"/>
            <a:r>
              <a:rPr lang="cs-CZ" sz="2400" dirty="0">
                <a:solidFill>
                  <a:srgbClr val="000000"/>
                </a:solidFill>
                <a:latin typeface="Century Schoolbook" panose="02040604050505020304" pitchFamily="18" charset="0"/>
              </a:rPr>
              <a:t>Tvorba Národní strategie boje proti obchodování s lidmi a dohled na jejím plněním je v gesci Ministerstva vnitra České republiky.</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544928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59F234E5-7F42-40D0-80E3-648A15661EB6}"/>
              </a:ext>
            </a:extLst>
          </p:cNvPr>
          <p:cNvSpPr txBox="1">
            <a:spLocks/>
          </p:cNvSpPr>
          <p:nvPr/>
        </p:nvSpPr>
        <p:spPr>
          <a:xfrm>
            <a:off x="293146" y="0"/>
            <a:ext cx="10641553" cy="1765300"/>
          </a:xfrm>
          <a:prstGeom prst="rect">
            <a:avLst/>
          </a:prstGeom>
          <a:solidFill>
            <a:schemeClr val="accent4">
              <a:lumMod val="20000"/>
              <a:lumOff val="80000"/>
            </a:schemeClr>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3600">
                <a:solidFill>
                  <a:srgbClr val="C00000"/>
                </a:solidFill>
                <a:latin typeface="Century Schoolbook" panose="02040604050505020304" pitchFamily="18" charset="0"/>
              </a:rPr>
              <a:t>INSTITUCIONÁLNÍ   ZAJIŠTĚNÍ   PROBLEMATIKY  OBCHODOVÁNÍ  S  LIDMI  V  RÁMCI  ČR</a:t>
            </a:r>
            <a:endParaRPr lang="cs-CZ" sz="3600" dirty="0"/>
          </a:p>
        </p:txBody>
      </p:sp>
      <p:sp>
        <p:nvSpPr>
          <p:cNvPr id="10" name="Obdélník 9">
            <a:extLst>
              <a:ext uri="{FF2B5EF4-FFF2-40B4-BE49-F238E27FC236}">
                <a16:creationId xmlns:a16="http://schemas.microsoft.com/office/drawing/2014/main" id="{5FBAD005-1924-4AA0-886B-CE0AF18027B8}"/>
              </a:ext>
            </a:extLst>
          </p:cNvPr>
          <p:cNvSpPr/>
          <p:nvPr/>
        </p:nvSpPr>
        <p:spPr>
          <a:xfrm>
            <a:off x="293146" y="1765300"/>
            <a:ext cx="10641552" cy="5478423"/>
          </a:xfrm>
          <a:prstGeom prst="rect">
            <a:avLst/>
          </a:prstGeom>
        </p:spPr>
        <p:txBody>
          <a:bodyPr wrap="square">
            <a:spAutoFit/>
          </a:bodyPr>
          <a:lstStyle/>
          <a:p>
            <a:r>
              <a:rPr lang="cs-CZ" sz="2400" b="1" dirty="0">
                <a:solidFill>
                  <a:srgbClr val="0000FF"/>
                </a:solidFill>
                <a:latin typeface="Century Schoolbook" panose="02040604050505020304" pitchFamily="18" charset="0"/>
              </a:rPr>
              <a:t>Odbor prevence kriminality Ministerstva vnitra ČR</a:t>
            </a:r>
          </a:p>
          <a:p>
            <a:endParaRPr lang="cs-CZ" sz="2400" dirty="0">
              <a:solidFill>
                <a:srgbClr val="000000"/>
              </a:solidFill>
              <a:latin typeface="Century Schoolbook" panose="02040604050505020304" pitchFamily="18" charset="0"/>
            </a:endParaRPr>
          </a:p>
          <a:p>
            <a:r>
              <a:rPr lang="cs-CZ" sz="2400" dirty="0">
                <a:solidFill>
                  <a:srgbClr val="000000"/>
                </a:solidFill>
                <a:latin typeface="Century Schoolbook" panose="02040604050505020304" pitchFamily="18" charset="0"/>
              </a:rPr>
              <a:t>Pracovníci Odboru prevence kriminality Ministerstva vnitra v oblasti obchodování s lidmi plní řadu důležitých úkolů  :</a:t>
            </a:r>
          </a:p>
          <a:p>
            <a:endParaRPr lang="cs-CZ" dirty="0"/>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zajišťují koordinaci všech subjektů při činnostech souvisejících s fungováním </a:t>
            </a:r>
            <a:r>
              <a:rPr lang="cs-CZ" sz="2400" dirty="0">
                <a:solidFill>
                  <a:srgbClr val="000000"/>
                </a:solidFill>
                <a:highlight>
                  <a:srgbClr val="FFFF00"/>
                </a:highlight>
                <a:latin typeface="Century Schoolbook" panose="02040604050505020304" pitchFamily="18" charset="0"/>
              </a:rPr>
              <a:t>Programu podpory a ochrany obětí obchodování s lidmi</a:t>
            </a:r>
            <a:r>
              <a:rPr lang="cs-CZ" sz="2400" dirty="0">
                <a:solidFill>
                  <a:srgbClr val="000000"/>
                </a:solidFill>
                <a:latin typeface="Century Schoolbook" panose="02040604050505020304" pitchFamily="18" charset="0"/>
              </a:rPr>
              <a:t>. Jsou subjektem, který koordinuje činnosti všech státních orgánů a nevládních i mezivládních organizací, které se na fungování Programu přímo podílejí</a:t>
            </a:r>
            <a:endParaRPr lang="cs-CZ" dirty="0">
              <a:solidFill>
                <a:srgbClr val="000000"/>
              </a:solidFill>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zprostředkovávají a částečně i zajišťují finanční pokrytí všech činností souvisejících s fungováním Programu a předkládají pravidelně I. náměstkovi ministra vnitra zprávy o fungování Programu a případné návrhy na změny a doplnění stávajících mechanismů</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545442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CB1F0CB-CF5D-4643-A757-DB395BBE8A07}"/>
              </a:ext>
            </a:extLst>
          </p:cNvPr>
          <p:cNvPicPr>
            <a:picLocks noChangeAspect="1"/>
          </p:cNvPicPr>
          <p:nvPr/>
        </p:nvPicPr>
        <p:blipFill rotWithShape="1">
          <a:blip r:embed="rId2">
            <a:extLst>
              <a:ext uri="{28A0092B-C50C-407E-A947-70E740481C1C}">
                <a14:useLocalDpi xmlns:a14="http://schemas.microsoft.com/office/drawing/2010/main"/>
              </a:ext>
            </a:extLst>
          </a:blip>
          <a:srcRect r="142" b="15745"/>
          <a:stretch/>
        </p:blipFill>
        <p:spPr>
          <a:xfrm>
            <a:off x="647698" y="1765300"/>
            <a:ext cx="10287001" cy="4840700"/>
          </a:xfrm>
          <a:prstGeom prst="rect">
            <a:avLst/>
          </a:prstGeom>
        </p:spPr>
      </p:pic>
      <p:pic>
        <p:nvPicPr>
          <p:cNvPr id="8" name="Obrázek 7">
            <a:extLst>
              <a:ext uri="{FF2B5EF4-FFF2-40B4-BE49-F238E27FC236}">
                <a16:creationId xmlns:a16="http://schemas.microsoft.com/office/drawing/2014/main" id="{98E4C238-655B-4C19-9771-CC730DED911C}"/>
              </a:ext>
            </a:extLst>
          </p:cNvPr>
          <p:cNvPicPr/>
          <p:nvPr/>
        </p:nvPicPr>
        <p:blipFill rotWithShape="1">
          <a:blip r:embed="rId3"/>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Obdélník 1">
            <a:extLst>
              <a:ext uri="{FF2B5EF4-FFF2-40B4-BE49-F238E27FC236}">
                <a16:creationId xmlns:a16="http://schemas.microsoft.com/office/drawing/2014/main" id="{F6780F90-189C-443E-936B-0604F574DD31}"/>
              </a:ext>
            </a:extLst>
          </p:cNvPr>
          <p:cNvSpPr/>
          <p:nvPr/>
        </p:nvSpPr>
        <p:spPr>
          <a:xfrm>
            <a:off x="293146" y="252000"/>
            <a:ext cx="10641551" cy="5478423"/>
          </a:xfrm>
          <a:prstGeom prst="rect">
            <a:avLst/>
          </a:prstGeom>
        </p:spPr>
        <p:txBody>
          <a:bodyPr wrap="square">
            <a:spAutoFit/>
          </a:bodyPr>
          <a:lstStyle/>
          <a:p>
            <a:pPr marL="342900" indent="-342900" algn="just">
              <a:buFont typeface="Arial" panose="020B0604020202020204" pitchFamily="34" charset="0"/>
              <a:buChar char="•"/>
            </a:pPr>
            <a:endParaRPr lang="cs-CZ" sz="2400"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zajišťují finalizaci řady důležitých dokumentů, souvisejících s problematikou obchodování s lidmi. Jedná se především o Strategii prevence kriminality, Národní strategii boje proti obchodování s lidmi a Zprávy o stavu obchodování s lidmi v ČR </a:t>
            </a:r>
            <a:r>
              <a:rPr lang="cs-CZ" dirty="0"/>
              <a:t> </a:t>
            </a:r>
          </a:p>
          <a:p>
            <a:pPr algn="just"/>
            <a:endParaRPr lang="cs-CZ" dirty="0"/>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samostatně nebo ve spolupráci s nevládními organizacemi a NCOZ SKPV vykonávají celou řadu činností v oblasti vzdělávání specialistů na problematiku obchodování s lidmi z řad odborné i laické veřejnosti. Mezi tyto aktivity patří zprostředkování školení pracovníků vládních i nevládních organizací za využití externích lektorů, pořádání tzv. „kulatých stolů“ k problematice obchodování s lidmi na vybraných krajských úřadech, přednášková činnost na odborných seminářích Policie ČR a řada dalších obdobných činností </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88211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10" name="Obdélník 9">
            <a:extLst>
              <a:ext uri="{FF2B5EF4-FFF2-40B4-BE49-F238E27FC236}">
                <a16:creationId xmlns:a16="http://schemas.microsoft.com/office/drawing/2014/main" id="{66BE28A1-8850-49B0-8301-483D517BA05A}"/>
              </a:ext>
            </a:extLst>
          </p:cNvPr>
          <p:cNvSpPr/>
          <p:nvPr/>
        </p:nvSpPr>
        <p:spPr>
          <a:xfrm>
            <a:off x="293146" y="252000"/>
            <a:ext cx="10641551" cy="5478423"/>
          </a:xfrm>
          <a:prstGeom prst="rect">
            <a:avLst/>
          </a:prstGeom>
        </p:spPr>
        <p:txBody>
          <a:bodyPr wrap="square">
            <a:spAutoFit/>
          </a:bodyPr>
          <a:lstStyle/>
          <a:p>
            <a:pPr marL="342900" indent="-342900" algn="just">
              <a:buFont typeface="Arial" panose="020B0604020202020204" pitchFamily="34" charset="0"/>
              <a:buChar char="•"/>
            </a:pPr>
            <a:endParaRPr lang="cs-CZ" sz="2400"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zajišťují finalizaci řady důležitých dokumentů, souvisejících s problematikou obchodování s lidmi. Jedná se především o Strategii prevence kriminality, Národní strategii boje proti obchodování s lidmi a Zprávy o stavu obchodování s lidmi v ČR </a:t>
            </a:r>
            <a:r>
              <a:rPr lang="cs-CZ" dirty="0"/>
              <a:t> </a:t>
            </a:r>
          </a:p>
          <a:p>
            <a:pPr algn="just"/>
            <a:endParaRPr lang="cs-CZ" dirty="0"/>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samostatně nebo ve spolupráci s nevládními organizacemi a NCOZ SKPV vykonávají celou řadu činností v oblasti vzdělávání specialistů na problematiku obchodování s lidmi z řad odborné i laické veřejnosti. Mezi tyto aktivity patří zprostředkování školení pracovníků vládních i nevládních organizací za využití externích lektorů, pořádání tzv. „kulatých stolů“ k problematice obchodování s lidmi na vybraných krajských úřadech, přednášková činnost na odborných seminářích Policie ČR a řada dalších obdobných činností </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516494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E0DB01D2-D3E7-420C-9A9D-91A8F9E17B80}"/>
              </a:ext>
            </a:extLst>
          </p:cNvPr>
          <p:cNvSpPr/>
          <p:nvPr/>
        </p:nvSpPr>
        <p:spPr>
          <a:xfrm>
            <a:off x="420472" y="526474"/>
            <a:ext cx="10514226" cy="5816977"/>
          </a:xfrm>
          <a:prstGeom prst="rect">
            <a:avLst/>
          </a:prstGeom>
        </p:spPr>
        <p:txBody>
          <a:bodyPr wrap="square">
            <a:spAutoFit/>
          </a:bodyPr>
          <a:lstStyle/>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pracovníci Odboru prevence kriminality rovněž zajišťují vzájemnou koordinaci činností všech členů Meziresortní koordinační skupiny pro boj proti obchodování s lidmi a organizují pravidelná jednání tohoto orgánu</a:t>
            </a:r>
          </a:p>
          <a:p>
            <a:pPr algn="ctr"/>
            <a:endParaRPr lang="cs-CZ" sz="2000" dirty="0">
              <a:solidFill>
                <a:srgbClr val="000000"/>
              </a:solidFill>
              <a:latin typeface="Century Schoolbook" panose="02040604050505020304" pitchFamily="18" charset="0"/>
            </a:endParaRPr>
          </a:p>
          <a:p>
            <a:pPr algn="ctr"/>
            <a:endParaRPr lang="cs-CZ" sz="2000" dirty="0">
              <a:solidFill>
                <a:srgbClr val="000000"/>
              </a:solidFill>
              <a:latin typeface="Century Schoolbook" panose="02040604050505020304" pitchFamily="18" charset="0"/>
            </a:endParaRPr>
          </a:p>
          <a:p>
            <a:pPr algn="just"/>
            <a:r>
              <a:rPr lang="cs-CZ" sz="2400" dirty="0">
                <a:solidFill>
                  <a:srgbClr val="000000"/>
                </a:solidFill>
                <a:highlight>
                  <a:srgbClr val="FFFF00"/>
                </a:highlight>
                <a:latin typeface="Century Schoolbook" panose="02040604050505020304" pitchFamily="18" charset="0"/>
              </a:rPr>
              <a:t>Meziresortní koordinační skupina pro oblast boje proti obchodování s lidmi je stálou pracovní skupinou. Fungování je formálně zastřešeno z pozice 1. NMV ČR. Stálými členy jsou OPK MV ČR, OAMP MV ČR, NCOZ SKPV P ČR, PP ČR, MPSV ČR, MZV ČR, NSZ, IKSP, SUZ MV, Rada vlády pro lidská práva, MP Praha, Státní úřad inspekce práce, nevládní a mezivládní organizace. Meziresortní koordinační skupina je platformou pro vzájemnou komunikaci všech zúčastněných subjektů a pro podávání a zpracování návrhů na provádění činností v oblasti boje proti obchodování s lidmi</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4169375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Nadpis 9">
            <a:extLst>
              <a:ext uri="{FF2B5EF4-FFF2-40B4-BE49-F238E27FC236}">
                <a16:creationId xmlns:a16="http://schemas.microsoft.com/office/drawing/2014/main" id="{E77EA918-E005-4DB2-8C5E-573E8FE6CEB9}"/>
              </a:ext>
            </a:extLst>
          </p:cNvPr>
          <p:cNvSpPr txBox="1">
            <a:spLocks/>
          </p:cNvSpPr>
          <p:nvPr/>
        </p:nvSpPr>
        <p:spPr>
          <a:xfrm>
            <a:off x="293147" y="1"/>
            <a:ext cx="10641552" cy="1765299"/>
          </a:xfrm>
          <a:prstGeom prst="rect">
            <a:avLst/>
          </a:prstGeom>
          <a:solidFill>
            <a:schemeClr val="accent4">
              <a:lumMod val="20000"/>
              <a:lumOff val="80000"/>
            </a:schemeClr>
          </a:solidFill>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5600" b="1" kern="1200" baseline="0">
                <a:solidFill>
                  <a:srgbClr val="004C81"/>
                </a:solidFill>
                <a:latin typeface="Arial" panose="020B0604020202020204" pitchFamily="34" charset="0"/>
                <a:ea typeface="+mj-ea"/>
                <a:cs typeface="Arial" panose="020B0604020202020204" pitchFamily="34" charset="0"/>
              </a:defRPr>
            </a:lvl1pPr>
          </a:lstStyle>
          <a:p>
            <a:pPr algn="ctr"/>
            <a:r>
              <a:rPr lang="cs-CZ" altLang="cs-CZ" sz="3200">
                <a:solidFill>
                  <a:srgbClr val="C00000"/>
                </a:solidFill>
                <a:latin typeface="Century Schoolbook" panose="02040604050505020304" pitchFamily="18" charset="0"/>
              </a:rPr>
              <a:t>NA   KOHO   SE  OBRÁTIT  VE   STRUKTUŘE   POLICIE   ČR   PŘI   PODEZŘENÍ   NA   OBCHODOVÁNÍ   S   LIDMI</a:t>
            </a:r>
            <a:endParaRPr lang="cs-CZ" sz="3200" dirty="0"/>
          </a:p>
        </p:txBody>
      </p:sp>
      <p:sp>
        <p:nvSpPr>
          <p:cNvPr id="10" name="Obdélník 9">
            <a:extLst>
              <a:ext uri="{FF2B5EF4-FFF2-40B4-BE49-F238E27FC236}">
                <a16:creationId xmlns:a16="http://schemas.microsoft.com/office/drawing/2014/main" id="{5E63B3E5-CB27-4017-A884-681CFC1C298C}"/>
              </a:ext>
            </a:extLst>
          </p:cNvPr>
          <p:cNvSpPr/>
          <p:nvPr/>
        </p:nvSpPr>
        <p:spPr>
          <a:xfrm>
            <a:off x="293147" y="1988652"/>
            <a:ext cx="10641552" cy="5016758"/>
          </a:xfrm>
          <a:prstGeom prst="rect">
            <a:avLst/>
          </a:prstGeom>
        </p:spPr>
        <p:txBody>
          <a:bodyPr wrap="square">
            <a:spAutoFit/>
          </a:bodyPr>
          <a:lstStyle/>
          <a:p>
            <a:pPr algn="ctr"/>
            <a:r>
              <a:rPr lang="cs-CZ" sz="2400" b="1" dirty="0">
                <a:solidFill>
                  <a:srgbClr val="0000FF"/>
                </a:solidFill>
                <a:effectLst>
                  <a:outerShdw blurRad="38100" dist="38100" dir="2700000" algn="tl">
                    <a:srgbClr val="000000">
                      <a:alpha val="43137"/>
                    </a:srgbClr>
                  </a:outerShdw>
                </a:effectLst>
                <a:latin typeface="Century Schoolbook" panose="02040604050505020304" pitchFamily="18" charset="0"/>
              </a:rPr>
              <a:t>NÁRODNÍ   CENTRÁLA   PROTI   ORGANIZOVANÉMU ZLOČINU</a:t>
            </a:r>
          </a:p>
          <a:p>
            <a:pPr algn="just"/>
            <a:r>
              <a:rPr lang="cs-CZ" sz="2000" b="1" dirty="0">
                <a:solidFill>
                  <a:srgbClr val="C00000"/>
                </a:solidFill>
                <a:latin typeface="Century Schoolbook" panose="02040604050505020304" pitchFamily="18" charset="0"/>
              </a:rPr>
              <a:t>NCOZ  SKPV je útvarem s celorepublikovou působností a je garantem problematiky obchodování s lidmi v rámci Policie ČR</a:t>
            </a:r>
          </a:p>
          <a:p>
            <a:pPr algn="just"/>
            <a:endParaRPr lang="cs-CZ" b="1" dirty="0">
              <a:solidFill>
                <a:schemeClr val="accent1">
                  <a:lumMod val="75000"/>
                </a:schemeClr>
              </a:solidFill>
              <a:latin typeface="Century Schoolbook" panose="02040604050505020304" pitchFamily="18" charset="0"/>
            </a:endParaRPr>
          </a:p>
          <a:p>
            <a:pPr marL="342900" indent="-342900" algn="just">
              <a:buFont typeface="Arial" panose="020B0604020202020204" pitchFamily="34" charset="0"/>
              <a:buChar char="•"/>
            </a:pPr>
            <a:r>
              <a:rPr lang="cs-CZ" sz="2000" b="1" i="1" dirty="0">
                <a:solidFill>
                  <a:srgbClr val="000000"/>
                </a:solidFill>
                <a:latin typeface="Century Schoolbook" panose="02040604050505020304" pitchFamily="18" charset="0"/>
              </a:rPr>
              <a:t>ODBOR  MEZINÁRODNÍ SPOLUPRÁCE A METODIKY</a:t>
            </a:r>
          </a:p>
          <a:p>
            <a:pPr algn="just"/>
            <a:endParaRPr lang="cs-CZ" sz="2000" b="1" i="1"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r>
              <a:rPr lang="cs-CZ" sz="2000" b="1" i="1" dirty="0">
                <a:solidFill>
                  <a:srgbClr val="000000"/>
                </a:solidFill>
                <a:latin typeface="Century Schoolbook" panose="02040604050505020304" pitchFamily="18" charset="0"/>
              </a:rPr>
              <a:t>ODBOR OBCHODU S LIDMI A NELEGÁLNÍ MIGRACE</a:t>
            </a:r>
          </a:p>
          <a:p>
            <a:pPr algn="just"/>
            <a:r>
              <a:rPr lang="cs-CZ" sz="2000" dirty="0">
                <a:solidFill>
                  <a:srgbClr val="000000"/>
                </a:solidFill>
                <a:latin typeface="Century Schoolbook" panose="02040604050505020304" pitchFamily="18" charset="0"/>
              </a:rPr>
              <a:t>provádí přímý výkon služby, komplexně pokrývá problematiku obchodování s lidmi, vede trestní řízení, podílí se na mezinárodní spolupráci</a:t>
            </a:r>
          </a:p>
          <a:p>
            <a:pPr algn="just"/>
            <a:endParaRPr lang="cs-CZ" sz="2000" b="1" i="1" dirty="0">
              <a:solidFill>
                <a:srgbClr val="000000"/>
              </a:solidFill>
              <a:latin typeface="Century Schoolbook" panose="02040604050505020304" pitchFamily="18" charset="0"/>
            </a:endParaRPr>
          </a:p>
          <a:p>
            <a:pPr marL="285750" indent="-285750" algn="just">
              <a:buFont typeface="Arial" panose="020B0604020202020204" pitchFamily="34" charset="0"/>
              <a:buChar char="•"/>
            </a:pPr>
            <a:r>
              <a:rPr lang="cs-CZ" sz="2000" b="1" i="1" dirty="0">
                <a:solidFill>
                  <a:srgbClr val="000000"/>
                </a:solidFill>
                <a:latin typeface="Century Schoolbook" panose="02040604050505020304" pitchFamily="18" charset="0"/>
              </a:rPr>
              <a:t>EXPOZITURY  NCOZ – </a:t>
            </a:r>
          </a:p>
          <a:p>
            <a:pPr algn="just"/>
            <a:r>
              <a:rPr lang="cs-CZ" sz="2000" dirty="0">
                <a:solidFill>
                  <a:srgbClr val="000000"/>
                </a:solidFill>
                <a:latin typeface="Century Schoolbook" panose="02040604050505020304" pitchFamily="18" charset="0"/>
              </a:rPr>
              <a:t>jsou zřízeny celkem v 7 krajích ČR (Ústí n. Labem, Plzeň, České Budějovice, Hradec Králové, Brno, Olomouc, Ostrava ), rovněž provádí přímý výkon služby s komplexním pokrytím problematiky obchodování s lidmi, vedou trestní řízení, spolupracují se specialisty KŘP na problematiku obchodování s lidmi</a:t>
            </a:r>
          </a:p>
          <a:p>
            <a:pPr algn="just"/>
            <a:endParaRPr lang="cs-CZ" dirty="0">
              <a:latin typeface="Century Schoolbook" panose="02040604050505020304" pitchFamily="18" charset="0"/>
            </a:endParaRPr>
          </a:p>
        </p:txBody>
      </p:sp>
    </p:spTree>
    <p:extLst>
      <p:ext uri="{BB962C8B-B14F-4D97-AF65-F5344CB8AC3E}">
        <p14:creationId xmlns:p14="http://schemas.microsoft.com/office/powerpoint/2010/main" val="116812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E5C2DADF-C144-4A8E-985A-F3BC2E947C3C}"/>
              </a:ext>
            </a:extLst>
          </p:cNvPr>
          <p:cNvSpPr/>
          <p:nvPr/>
        </p:nvSpPr>
        <p:spPr>
          <a:xfrm>
            <a:off x="420471" y="651164"/>
            <a:ext cx="10514227" cy="4801314"/>
          </a:xfrm>
          <a:prstGeom prst="rect">
            <a:avLst/>
          </a:prstGeom>
        </p:spPr>
        <p:txBody>
          <a:bodyPr wrap="square">
            <a:spAutoFit/>
          </a:bodyPr>
          <a:lstStyle/>
          <a:p>
            <a:pPr algn="ctr"/>
            <a:r>
              <a:rPr lang="cs-CZ" sz="2800" b="1" dirty="0">
                <a:solidFill>
                  <a:srgbClr val="0000FF"/>
                </a:solidFill>
                <a:effectLst>
                  <a:outerShdw blurRad="38100" dist="38100" dir="2700000" algn="tl">
                    <a:srgbClr val="000000">
                      <a:alpha val="43137"/>
                    </a:srgbClr>
                  </a:outerShdw>
                </a:effectLst>
                <a:latin typeface="Century Schoolbook" panose="02040604050505020304" pitchFamily="18" charset="0"/>
              </a:rPr>
              <a:t>SPECIALISTÉ  KRAJSKÝCH  ŘEDITELSTVÍ  POLICIE </a:t>
            </a:r>
          </a:p>
          <a:p>
            <a:pPr algn="ctr"/>
            <a:endParaRPr lang="cs-CZ" sz="2800" b="1" dirty="0">
              <a:solidFill>
                <a:srgbClr val="0000FF"/>
              </a:solidFill>
              <a:effectLst>
                <a:outerShdw blurRad="38100" dist="38100" dir="2700000" algn="tl">
                  <a:srgbClr val="000000">
                    <a:alpha val="43137"/>
                  </a:srgbClr>
                </a:outerShdw>
              </a:effectLst>
              <a:latin typeface="Century Schoolbook" panose="02040604050505020304" pitchFamily="18" charset="0"/>
            </a:endParaRPr>
          </a:p>
          <a:p>
            <a:pPr algn="ctr"/>
            <a:r>
              <a:rPr lang="cs-CZ" sz="2800" b="1" dirty="0">
                <a:solidFill>
                  <a:srgbClr val="0000FF"/>
                </a:solidFill>
                <a:effectLst>
                  <a:outerShdw blurRad="38100" dist="38100" dir="2700000" algn="tl">
                    <a:srgbClr val="000000">
                      <a:alpha val="43137"/>
                    </a:srgbClr>
                  </a:outerShdw>
                </a:effectLst>
                <a:latin typeface="Century Schoolbook" panose="02040604050505020304" pitchFamily="18" charset="0"/>
              </a:rPr>
              <a:t> ČESKÉ  REPUBLIKY</a:t>
            </a:r>
          </a:p>
          <a:p>
            <a:pPr algn="just"/>
            <a:endParaRPr lang="cs-CZ" b="1" dirty="0">
              <a:solidFill>
                <a:schemeClr val="accent1">
                  <a:lumMod val="75000"/>
                </a:schemeClr>
              </a:solidFill>
              <a:latin typeface="Century Schoolbook" panose="02040604050505020304" pitchFamily="18" charset="0"/>
            </a:endParaRPr>
          </a:p>
          <a:p>
            <a:pPr algn="just"/>
            <a:endParaRPr lang="cs-CZ" b="1" dirty="0">
              <a:solidFill>
                <a:schemeClr val="accent1">
                  <a:lumMod val="75000"/>
                </a:schemeClr>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zodpovídají za vedení činností na problematice obchodování s lidmi ve služebním obvodu příslušného KŘP</a:t>
            </a:r>
          </a:p>
          <a:p>
            <a:pPr marL="342900" indent="-342900" algn="just">
              <a:buFont typeface="Arial" panose="020B0604020202020204" pitchFamily="34" charset="0"/>
              <a:buChar char="•"/>
            </a:pPr>
            <a:endParaRPr lang="cs-CZ" sz="2400" b="1"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koordinují činnost ostatních služeb a útvarů příslušného KŘP při potírání trestné činnosti obchodování s lidmi, spolupracují s policisty Oddělení dokumentace Služby cizinecké policie, dalšími státními orgány a organizacemi a nevládními organizacemi</a:t>
            </a:r>
          </a:p>
          <a:p>
            <a:pPr algn="just"/>
            <a:endParaRPr lang="cs-CZ" dirty="0">
              <a:latin typeface="Century Schoolbook" panose="02040604050505020304" pitchFamily="18" charset="0"/>
            </a:endParaRPr>
          </a:p>
        </p:txBody>
      </p:sp>
    </p:spTree>
    <p:extLst>
      <p:ext uri="{BB962C8B-B14F-4D97-AF65-F5344CB8AC3E}">
        <p14:creationId xmlns:p14="http://schemas.microsoft.com/office/powerpoint/2010/main" val="28376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10" name="Obdélník 9">
            <a:extLst>
              <a:ext uri="{FF2B5EF4-FFF2-40B4-BE49-F238E27FC236}">
                <a16:creationId xmlns:a16="http://schemas.microsoft.com/office/drawing/2014/main" id="{0231F93C-40BC-4427-9B34-1EF446CE2B4F}"/>
              </a:ext>
            </a:extLst>
          </p:cNvPr>
          <p:cNvSpPr/>
          <p:nvPr/>
        </p:nvSpPr>
        <p:spPr>
          <a:xfrm>
            <a:off x="293145" y="8388"/>
            <a:ext cx="10641555" cy="5424562"/>
          </a:xfrm>
          <a:prstGeom prst="rect">
            <a:avLst/>
          </a:prstGeom>
        </p:spPr>
        <p:txBody>
          <a:bodyPr wrap="square">
            <a:spAutoFit/>
          </a:bodyPr>
          <a:lstStyle/>
          <a:p>
            <a:pPr algn="ctr"/>
            <a:r>
              <a:rPr lang="cs-CZ" altLang="cs-CZ" sz="3600" b="1" dirty="0">
                <a:solidFill>
                  <a:srgbClr val="0000FF"/>
                </a:solidFill>
                <a:latin typeface="Century Schoolbook" panose="02040604050505020304" pitchFamily="18" charset="0"/>
              </a:rPr>
              <a:t>ÚMLUVA   OSN   O   NADNÁRODNÍM  ORGANIZOVANÉM   ZLOČINU </a:t>
            </a:r>
          </a:p>
          <a:p>
            <a:pPr algn="ctr"/>
            <a:endParaRPr lang="cs-CZ" altLang="cs-CZ" sz="2800" b="1" dirty="0">
              <a:solidFill>
                <a:srgbClr val="0000FF"/>
              </a:solidFill>
              <a:latin typeface="Century Schoolbook" panose="02040604050505020304" pitchFamily="18" charset="0"/>
            </a:endParaRPr>
          </a:p>
          <a:p>
            <a:pPr algn="ctr"/>
            <a:endParaRPr lang="cs-CZ" altLang="cs-CZ" sz="1050" b="1" i="1" dirty="0">
              <a:solidFill>
                <a:srgbClr val="CCFF33"/>
              </a:solidFill>
            </a:endParaRPr>
          </a:p>
          <a:p>
            <a:pPr algn="just"/>
            <a:r>
              <a:rPr lang="cs-CZ" sz="2400" dirty="0">
                <a:solidFill>
                  <a:srgbClr val="000000"/>
                </a:solidFill>
                <a:latin typeface="Century Schoolbook" panose="02040604050505020304" pitchFamily="18" charset="0"/>
              </a:rPr>
              <a:t>Ministerstvo zahraničních věcí sděluje, že dne 15. listopadu 2000 byla v New Yorku přijata Úmluva Organizace spojených národů proti nadnárodnímu organizovanému zločinu.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Jménem České republiky byla Úmluva podepsána v Palermu dne 12. prosince 2000. S Úmluvou vyslovil souhlas Parlament České republiky a prezident republiky ji ratifikoval. Ratifikační listina České republiky byla uložena u generálního tajemníka Organizace spojených národů, depozitáře Úmluvy, dne 24. září 2013. </a:t>
            </a:r>
          </a:p>
          <a:p>
            <a:pPr algn="just"/>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52870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BA25C3A3-A801-4074-9916-477705A887EF}"/>
              </a:ext>
            </a:extLst>
          </p:cNvPr>
          <p:cNvSpPr/>
          <p:nvPr/>
        </p:nvSpPr>
        <p:spPr>
          <a:xfrm>
            <a:off x="420472" y="0"/>
            <a:ext cx="10514226" cy="7017306"/>
          </a:xfrm>
          <a:prstGeom prst="rect">
            <a:avLst/>
          </a:prstGeom>
        </p:spPr>
        <p:txBody>
          <a:bodyPr wrap="square">
            <a:spAutoFit/>
          </a:bodyPr>
          <a:lstStyle/>
          <a:p>
            <a:pPr algn="ctr"/>
            <a:r>
              <a:rPr lang="cs-CZ" sz="2800" b="1" dirty="0">
                <a:solidFill>
                  <a:srgbClr val="0000FF"/>
                </a:solidFill>
                <a:effectLst>
                  <a:outerShdw blurRad="38100" dist="38100" dir="2700000" algn="tl">
                    <a:srgbClr val="000000">
                      <a:alpha val="43137"/>
                    </a:srgbClr>
                  </a:outerShdw>
                </a:effectLst>
                <a:latin typeface="Century Schoolbook" panose="02040604050505020304" pitchFamily="18" charset="0"/>
              </a:rPr>
              <a:t>ZÁKLADNÍ  A  DALŠÍ  ÚTVARY  POLICIE  ČESKÉ  REPUBLIKY ( OBVODNÍ  ODDĚLENÍ , MÍSTNÍ  ODDĚLENÍ, ÚZEMNÍ ODBORY )</a:t>
            </a:r>
          </a:p>
          <a:p>
            <a:pPr algn="just"/>
            <a:endParaRPr lang="cs-CZ" b="1" dirty="0">
              <a:solidFill>
                <a:schemeClr val="accent1">
                  <a:lumMod val="75000"/>
                </a:schemeClr>
              </a:solidFill>
              <a:latin typeface="Century Schoolbook" panose="02040604050505020304" pitchFamily="18" charset="0"/>
            </a:endParaRPr>
          </a:p>
          <a:p>
            <a:pPr algn="just"/>
            <a:endParaRPr lang="cs-CZ" b="1" dirty="0">
              <a:solidFill>
                <a:schemeClr val="accent1">
                  <a:lumMod val="75000"/>
                </a:schemeClr>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případy obchodování s lidmi svým charakterem a nároky na vedení trestního řízení spadají do příslušnosti Služby kriminální policie a vyšetřování. Případná oznámení, vyžadování součinnosti či konzultace je proto nejvhodnější vyřizovat v jednotlivých regionech přímo se specialisty SKPV na problematiku obchodování s lidmi na jednotlivých Krajských ředitelstvích policie. Ti si již nadále sami zajišťují součinnost všech ostatních služeb Policie ČR</a:t>
            </a:r>
            <a:endParaRPr lang="cs-CZ" sz="2400" b="1"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endParaRPr lang="cs-CZ" sz="2400" b="1" dirty="0">
              <a:solidFill>
                <a:srgbClr val="000000"/>
              </a:solidFill>
              <a:latin typeface="Century Schoolbook" panose="02040604050505020304" pitchFamily="18" charset="0"/>
            </a:endParaRPr>
          </a:p>
          <a:p>
            <a:pPr marL="342900" indent="-342900" algn="just">
              <a:buFont typeface="Arial" panose="020B0604020202020204" pitchFamily="34" charset="0"/>
              <a:buChar char="•"/>
            </a:pPr>
            <a:r>
              <a:rPr lang="cs-CZ" sz="2400" dirty="0">
                <a:solidFill>
                  <a:srgbClr val="000000"/>
                </a:solidFill>
                <a:latin typeface="Century Schoolbook" panose="02040604050505020304" pitchFamily="18" charset="0"/>
              </a:rPr>
              <a:t>obvodní, respektive místní oddělení Policie ČR nedisponují schopnostmi pro příjem oznámení a vyšetřování případů obchodování s lidmi. Jejich primárním úkolem je dohled nad obecným dodržováním zákonnosti ve svém služebním obvodu, reakce na tísňová volání a objasňování méně závažné kriminality</a:t>
            </a:r>
          </a:p>
          <a:p>
            <a:pPr algn="just"/>
            <a:endParaRPr lang="cs-CZ" dirty="0">
              <a:latin typeface="Century Schoolbook" panose="02040604050505020304" pitchFamily="18" charset="0"/>
            </a:endParaRPr>
          </a:p>
        </p:txBody>
      </p:sp>
    </p:spTree>
    <p:extLst>
      <p:ext uri="{BB962C8B-B14F-4D97-AF65-F5344CB8AC3E}">
        <p14:creationId xmlns:p14="http://schemas.microsoft.com/office/powerpoint/2010/main" val="2366280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A4B2C131-73E1-426A-8C60-96B373C16F88}"/>
              </a:ext>
            </a:extLst>
          </p:cNvPr>
          <p:cNvSpPr/>
          <p:nvPr/>
        </p:nvSpPr>
        <p:spPr>
          <a:xfrm>
            <a:off x="420472" y="0"/>
            <a:ext cx="10514226" cy="8156079"/>
          </a:xfrm>
          <a:prstGeom prst="rect">
            <a:avLst/>
          </a:prstGeom>
        </p:spPr>
        <p:txBody>
          <a:bodyPr wrap="square">
            <a:spAutoFit/>
          </a:bodyPr>
          <a:lstStyle/>
          <a:p>
            <a:pPr algn="ctr"/>
            <a:r>
              <a:rPr lang="cs-CZ" sz="3200" b="1" dirty="0">
                <a:solidFill>
                  <a:srgbClr val="0000FF"/>
                </a:solidFill>
                <a:effectLst>
                  <a:outerShdw blurRad="38100" dist="38100" dir="2700000" algn="tl">
                    <a:srgbClr val="000000">
                      <a:alpha val="43137"/>
                    </a:srgbClr>
                  </a:outerShdw>
                </a:effectLst>
                <a:latin typeface="Century Schoolbook" panose="02040604050505020304" pitchFamily="18" charset="0"/>
              </a:rPr>
              <a:t>MĚSTSKÁ  A  OBECNÍ  POLICIE</a:t>
            </a:r>
          </a:p>
          <a:p>
            <a:pPr algn="ctr"/>
            <a:endParaRPr lang="cs-CZ" sz="3200" b="1" dirty="0">
              <a:solidFill>
                <a:srgbClr val="000000"/>
              </a:solidFill>
              <a:effectLst>
                <a:outerShdw blurRad="38100" dist="38100" dir="2700000" algn="tl">
                  <a:srgbClr val="000000">
                    <a:alpha val="43137"/>
                  </a:srgbClr>
                </a:outerShdw>
              </a:effectLst>
              <a:latin typeface="Century Schoolbook" panose="02040604050505020304" pitchFamily="18" charset="0"/>
            </a:endParaRPr>
          </a:p>
          <a:p>
            <a:pPr algn="ctr"/>
            <a:endParaRPr lang="cs-CZ" sz="3200" b="1" dirty="0">
              <a:solidFill>
                <a:srgbClr val="000000"/>
              </a:solidFill>
              <a:effectLst>
                <a:outerShdw blurRad="38100" dist="38100" dir="2700000" algn="tl">
                  <a:srgbClr val="000000">
                    <a:alpha val="43137"/>
                  </a:srgbClr>
                </a:outerShdw>
              </a:effectLst>
              <a:latin typeface="Century Schoolbook" panose="02040604050505020304" pitchFamily="18" charset="0"/>
            </a:endParaRPr>
          </a:p>
          <a:p>
            <a:pPr marL="457200" indent="-457200" algn="just">
              <a:buFont typeface="Arial" panose="020B0604020202020204" pitchFamily="34" charset="0"/>
              <a:buChar char="•"/>
            </a:pPr>
            <a:r>
              <a:rPr lang="cs-CZ" sz="2400" dirty="0">
                <a:solidFill>
                  <a:srgbClr val="000000"/>
                </a:solidFill>
                <a:latin typeface="Century Schoolbook" panose="02040604050505020304" pitchFamily="18" charset="0"/>
              </a:rPr>
              <a:t>příslušníci Policie ČR jsou ve služebním poměru ke státu, který je jejím zřizovatelem, stejně jako příslušníci dalších bezpečnostních sborů, jejich služební poměr je upraven zákonem č. 361/2003 Sb. Kompetence Policie ČR jsou upraveny zákonem č. 273/2008 Sb. o Policii ČR. Strážníci městské, respektive obecní policie nejsou ve služebním poměru, ale v pracovním poměru ke svému zřizovateli. Zřizovatelem městské nebo obecní policie je obec nebo město. Nemají žádné kompetence ani schopnosti pro provádění jakýchkoliv úkonů při vyšetřování trestné činnosti a nemohou z tohoto důvodu ani přijímat případná trestní oznámení. V souvislosti s problematikou obchodování s lidmi mohou strážníci obecní nebo městské policie pomoci při bezprostředním ohrožení sociálních pracovníků nebo jejich klientů, tedy v obdobném rozsahu, jako mohou pomoci policisté základních útvarů Policie ČR. </a:t>
            </a:r>
          </a:p>
          <a:p>
            <a:pPr algn="just"/>
            <a:endParaRPr lang="cs-CZ" sz="3200" b="1" dirty="0">
              <a:solidFill>
                <a:schemeClr val="accent1">
                  <a:lumMod val="75000"/>
                </a:schemeClr>
              </a:solidFill>
              <a:latin typeface="Century Schoolbook" panose="02040604050505020304" pitchFamily="18" charset="0"/>
            </a:endParaRPr>
          </a:p>
          <a:p>
            <a:pPr algn="just"/>
            <a:endParaRPr lang="cs-CZ" b="1" dirty="0">
              <a:solidFill>
                <a:schemeClr val="accent1">
                  <a:lumMod val="75000"/>
                </a:schemeClr>
              </a:solidFill>
              <a:latin typeface="Century Schoolbook" panose="02040604050505020304" pitchFamily="18" charset="0"/>
            </a:endParaRPr>
          </a:p>
          <a:p>
            <a:pPr marL="342900" indent="-342900" algn="just">
              <a:buFont typeface="Arial" panose="020B0604020202020204" pitchFamily="34" charset="0"/>
              <a:buChar char="•"/>
            </a:pPr>
            <a:endParaRPr lang="cs-CZ" sz="2400" dirty="0">
              <a:solidFill>
                <a:srgbClr val="000000"/>
              </a:solidFill>
              <a:latin typeface="Century Schoolbook" panose="02040604050505020304" pitchFamily="18" charset="0"/>
            </a:endParaRPr>
          </a:p>
          <a:p>
            <a:pPr algn="just"/>
            <a:endParaRPr lang="cs-CZ" dirty="0">
              <a:latin typeface="Century Schoolbook" panose="02040604050505020304" pitchFamily="18" charset="0"/>
            </a:endParaRPr>
          </a:p>
        </p:txBody>
      </p:sp>
    </p:spTree>
    <p:extLst>
      <p:ext uri="{BB962C8B-B14F-4D97-AF65-F5344CB8AC3E}">
        <p14:creationId xmlns:p14="http://schemas.microsoft.com/office/powerpoint/2010/main" val="4180396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BCB1F0CB-CF5D-4643-A757-DB395BBE8A07}"/>
              </a:ext>
            </a:extLst>
          </p:cNvPr>
          <p:cNvPicPr>
            <a:picLocks noChangeAspect="1"/>
          </p:cNvPicPr>
          <p:nvPr/>
        </p:nvPicPr>
        <p:blipFill rotWithShape="1">
          <a:blip r:embed="rId2">
            <a:extLst>
              <a:ext uri="{28A0092B-C50C-407E-A947-70E740481C1C}">
                <a14:useLocalDpi xmlns:a14="http://schemas.microsoft.com/office/drawing/2010/main"/>
              </a:ext>
            </a:extLst>
          </a:blip>
          <a:srcRect r="142" b="15745"/>
          <a:stretch/>
        </p:blipFill>
        <p:spPr>
          <a:xfrm>
            <a:off x="647698" y="1765300"/>
            <a:ext cx="10287001" cy="4840700"/>
          </a:xfrm>
          <a:prstGeom prst="rect">
            <a:avLst/>
          </a:prstGeom>
        </p:spPr>
      </p:pic>
      <p:pic>
        <p:nvPicPr>
          <p:cNvPr id="8" name="Obrázek 7">
            <a:extLst>
              <a:ext uri="{FF2B5EF4-FFF2-40B4-BE49-F238E27FC236}">
                <a16:creationId xmlns:a16="http://schemas.microsoft.com/office/drawing/2014/main" id="{98E4C238-655B-4C19-9771-CC730DED911C}"/>
              </a:ext>
            </a:extLst>
          </p:cNvPr>
          <p:cNvPicPr/>
          <p:nvPr/>
        </p:nvPicPr>
        <p:blipFill rotWithShape="1">
          <a:blip r:embed="rId3"/>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Obdélník 1">
            <a:extLst>
              <a:ext uri="{FF2B5EF4-FFF2-40B4-BE49-F238E27FC236}">
                <a16:creationId xmlns:a16="http://schemas.microsoft.com/office/drawing/2014/main" id="{F6780F90-189C-443E-936B-0604F574DD31}"/>
              </a:ext>
            </a:extLst>
          </p:cNvPr>
          <p:cNvSpPr/>
          <p:nvPr/>
        </p:nvSpPr>
        <p:spPr>
          <a:xfrm>
            <a:off x="647697" y="252000"/>
            <a:ext cx="10287001" cy="1477328"/>
          </a:xfrm>
          <a:prstGeom prst="rect">
            <a:avLst/>
          </a:prstGeom>
        </p:spPr>
        <p:txBody>
          <a:bodyPr wrap="square">
            <a:spAutoFit/>
          </a:bodyPr>
          <a:lstStyle/>
          <a:p>
            <a:pPr algn="just"/>
            <a:endParaRPr lang="cs-CZ"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a:p>
            <a:pPr algn="just"/>
            <a:endParaRPr lang="cs-CZ" dirty="0">
              <a:solidFill>
                <a:srgbClr val="000000"/>
              </a:solidFill>
              <a:latin typeface="Century Schoolbook" panose="02040604050505020304" pitchFamily="18" charset="0"/>
            </a:endParaRPr>
          </a:p>
        </p:txBody>
      </p:sp>
      <p:sp>
        <p:nvSpPr>
          <p:cNvPr id="4" name="Obdélník 3">
            <a:extLst>
              <a:ext uri="{FF2B5EF4-FFF2-40B4-BE49-F238E27FC236}">
                <a16:creationId xmlns:a16="http://schemas.microsoft.com/office/drawing/2014/main" id="{0780634D-9502-46F3-AB85-AE4842248A8E}"/>
              </a:ext>
            </a:extLst>
          </p:cNvPr>
          <p:cNvSpPr/>
          <p:nvPr/>
        </p:nvSpPr>
        <p:spPr>
          <a:xfrm>
            <a:off x="647697" y="58847"/>
            <a:ext cx="10287001" cy="646331"/>
          </a:xfrm>
          <a:prstGeom prst="rect">
            <a:avLst/>
          </a:prstGeom>
        </p:spPr>
        <p:txBody>
          <a:bodyPr wrap="square">
            <a:spAutoFit/>
          </a:bodyPr>
          <a:lstStyle/>
          <a:p>
            <a:pPr algn="ctr"/>
            <a:endParaRPr lang="cs-CZ" b="1" dirty="0">
              <a:latin typeface="Century Schoolbook" panose="02040604050505020304" pitchFamily="18" charset="0"/>
            </a:endParaRPr>
          </a:p>
          <a:p>
            <a:pPr algn="ctr"/>
            <a:endParaRPr lang="cs-CZ" b="1" dirty="0">
              <a:latin typeface="Century Schoolbook" panose="02040604050505020304" pitchFamily="18" charset="0"/>
            </a:endParaRPr>
          </a:p>
        </p:txBody>
      </p:sp>
      <p:sp>
        <p:nvSpPr>
          <p:cNvPr id="7" name="Obdélník 6">
            <a:extLst>
              <a:ext uri="{FF2B5EF4-FFF2-40B4-BE49-F238E27FC236}">
                <a16:creationId xmlns:a16="http://schemas.microsoft.com/office/drawing/2014/main" id="{01AF5626-31C5-41CC-8284-213068814A8A}"/>
              </a:ext>
            </a:extLst>
          </p:cNvPr>
          <p:cNvSpPr/>
          <p:nvPr/>
        </p:nvSpPr>
        <p:spPr>
          <a:xfrm>
            <a:off x="501241" y="474345"/>
            <a:ext cx="10287001" cy="6124754"/>
          </a:xfrm>
          <a:prstGeom prst="rect">
            <a:avLst/>
          </a:prstGeom>
        </p:spPr>
        <p:txBody>
          <a:bodyPr wrap="square">
            <a:spAutoFit/>
          </a:bodyPr>
          <a:lstStyle/>
          <a:p>
            <a:pPr>
              <a:spcAft>
                <a:spcPts val="0"/>
              </a:spcAft>
            </a:pPr>
            <a:r>
              <a:rPr lang="cs-CZ" sz="2800" b="1" dirty="0">
                <a:latin typeface="Bookman Old Style" panose="02050604050505020204" pitchFamily="18" charset="0"/>
                <a:ea typeface="Times New Roman" panose="02020603050405020304" pitchFamily="18" charset="0"/>
                <a:cs typeface="Times New Roman" panose="02020603050405020304" pitchFamily="18" charset="0"/>
              </a:rPr>
              <a:t>pplk. Antonín Vavrda</a:t>
            </a:r>
          </a:p>
          <a:p>
            <a:pPr>
              <a:spcAft>
                <a:spcPts val="0"/>
              </a:spcAft>
            </a:pPr>
            <a:endParaRPr lang="cs-CZ" sz="2800" dirty="0">
              <a:latin typeface="Bookman Old Style" panose="02050604050505020204" pitchFamily="18" charset="0"/>
              <a:ea typeface="Calibri" panose="020F0502020204030204" pitchFamily="34" charset="0"/>
              <a:cs typeface="Times New Roman" panose="02020603050405020304" pitchFamily="18" charset="0"/>
            </a:endParaRPr>
          </a:p>
          <a:p>
            <a:pPr>
              <a:spcAft>
                <a:spcPts val="0"/>
              </a:spcAft>
            </a:pPr>
            <a:r>
              <a:rPr lang="cs-CZ" sz="2800" b="1" dirty="0">
                <a:latin typeface="Bookman Old Style" panose="02050604050505020204" pitchFamily="18" charset="0"/>
                <a:ea typeface="Times New Roman" panose="02020603050405020304" pitchFamily="18" charset="0"/>
                <a:cs typeface="Times New Roman" panose="02020603050405020304" pitchFamily="18" charset="0"/>
              </a:rPr>
              <a:t>Národní centrála proti organizovanému zločinu Služby kriminální policie a vyšetřování</a:t>
            </a:r>
            <a:endParaRPr lang="cs-CZ" sz="2800" dirty="0">
              <a:latin typeface="Bookman Old Style" panose="02050604050505020204" pitchFamily="18" charset="0"/>
              <a:ea typeface="Calibri" panose="020F0502020204030204" pitchFamily="34" charset="0"/>
              <a:cs typeface="Times New Roman" panose="02020603050405020304" pitchFamily="18" charset="0"/>
            </a:endParaRPr>
          </a:p>
          <a:p>
            <a:pPr>
              <a:spcAft>
                <a:spcPts val="0"/>
              </a:spcAft>
            </a:pPr>
            <a:r>
              <a:rPr lang="cs-CZ" sz="2800" b="1" dirty="0">
                <a:latin typeface="Bookman Old Style" panose="02050604050505020204" pitchFamily="18" charset="0"/>
                <a:ea typeface="Times New Roman" panose="02020603050405020304" pitchFamily="18" charset="0"/>
                <a:cs typeface="Times New Roman" panose="02020603050405020304" pitchFamily="18" charset="0"/>
              </a:rPr>
              <a:t>Odbor mezinárodní spolupráce a metodiky</a:t>
            </a:r>
          </a:p>
          <a:p>
            <a:pPr>
              <a:spcAft>
                <a:spcPts val="0"/>
              </a:spcAft>
            </a:pPr>
            <a:endParaRPr lang="cs-CZ" sz="2800" dirty="0">
              <a:latin typeface="Bookman Old Style" panose="02050604050505020204" pitchFamily="18" charset="0"/>
              <a:ea typeface="Times New Roman" panose="02020603050405020304" pitchFamily="18" charset="0"/>
              <a:cs typeface="Times New Roman" panose="02020603050405020304" pitchFamily="18" charset="0"/>
            </a:endParaRPr>
          </a:p>
          <a:p>
            <a:pPr>
              <a:spcAft>
                <a:spcPts val="0"/>
              </a:spcAft>
            </a:pPr>
            <a:r>
              <a:rPr lang="cs-CZ" sz="2800" dirty="0">
                <a:latin typeface="Bookman Old Style" panose="02050604050505020204" pitchFamily="18" charset="0"/>
                <a:ea typeface="Times New Roman" panose="02020603050405020304" pitchFamily="18" charset="0"/>
                <a:cs typeface="Times New Roman" panose="02020603050405020304" pitchFamily="18" charset="0"/>
              </a:rPr>
              <a:t>P. O. BOX 41 / NCOZ</a:t>
            </a:r>
          </a:p>
          <a:p>
            <a:pPr>
              <a:spcAft>
                <a:spcPts val="0"/>
              </a:spcAft>
            </a:pPr>
            <a:r>
              <a:rPr lang="cs-CZ" sz="2800" dirty="0">
                <a:latin typeface="Bookman Old Style" panose="02050604050505020204" pitchFamily="18" charset="0"/>
                <a:ea typeface="Times New Roman" panose="02020603050405020304" pitchFamily="18" charset="0"/>
                <a:cs typeface="Times New Roman" panose="02020603050405020304" pitchFamily="18" charset="0"/>
              </a:rPr>
              <a:t>156 80  Praha 5 , Zbraslav</a:t>
            </a:r>
          </a:p>
          <a:p>
            <a:pPr>
              <a:spcAft>
                <a:spcPts val="0"/>
              </a:spcAft>
            </a:pPr>
            <a:endParaRPr lang="cs-CZ" sz="2800" dirty="0">
              <a:latin typeface="Bookman Old Style" panose="02050604050505020204" pitchFamily="18" charset="0"/>
              <a:ea typeface="Calibri" panose="020F0502020204030204" pitchFamily="34" charset="0"/>
              <a:cs typeface="Times New Roman" panose="02020603050405020304" pitchFamily="18" charset="0"/>
            </a:endParaRPr>
          </a:p>
          <a:p>
            <a:pPr>
              <a:spcAft>
                <a:spcPts val="0"/>
              </a:spcAft>
            </a:pPr>
            <a:r>
              <a:rPr lang="cs-CZ" sz="2800" dirty="0">
                <a:latin typeface="Bookman Old Style" panose="02050604050505020204" pitchFamily="18" charset="0"/>
                <a:ea typeface="Times New Roman" panose="02020603050405020304" pitchFamily="18" charset="0"/>
                <a:cs typeface="Times New Roman" panose="02020603050405020304" pitchFamily="18" charset="0"/>
              </a:rPr>
              <a:t>Tel. : 974 863 359</a:t>
            </a:r>
          </a:p>
          <a:p>
            <a:pPr>
              <a:spcAft>
                <a:spcPts val="0"/>
              </a:spcAft>
            </a:pPr>
            <a:r>
              <a:rPr lang="cs-CZ" sz="2800" dirty="0">
                <a:latin typeface="Bookman Old Style" panose="02050604050505020204" pitchFamily="18" charset="0"/>
                <a:ea typeface="Calibri" panose="020F0502020204030204" pitchFamily="34" charset="0"/>
                <a:cs typeface="Times New Roman" panose="02020603050405020304" pitchFamily="18" charset="0"/>
              </a:rPr>
              <a:t>Fax.: 974 863 808</a:t>
            </a:r>
          </a:p>
          <a:p>
            <a:pPr>
              <a:spcAft>
                <a:spcPts val="0"/>
              </a:spcAft>
            </a:pPr>
            <a:r>
              <a:rPr lang="cs-CZ" sz="2800" dirty="0">
                <a:latin typeface="Bookman Old Style" panose="02050604050505020204" pitchFamily="18" charset="0"/>
                <a:ea typeface="Times New Roman" panose="02020603050405020304" pitchFamily="18" charset="0"/>
                <a:cs typeface="Times New Roman" panose="02020603050405020304" pitchFamily="18" charset="0"/>
              </a:rPr>
              <a:t>Mob. : 606 887 412, 603 191 169 </a:t>
            </a:r>
            <a:endParaRPr lang="cs-CZ" sz="2800" dirty="0">
              <a:latin typeface="Bookman Old Style" panose="02050604050505020204" pitchFamily="18" charset="0"/>
              <a:ea typeface="Calibri" panose="020F0502020204030204" pitchFamily="34" charset="0"/>
              <a:cs typeface="Times New Roman" panose="02020603050405020304" pitchFamily="18" charset="0"/>
            </a:endParaRPr>
          </a:p>
          <a:p>
            <a:r>
              <a:rPr lang="cs-CZ" sz="2800" dirty="0">
                <a:latin typeface="Bookman Old Style" panose="02050604050505020204" pitchFamily="18" charset="0"/>
                <a:ea typeface="Times New Roman" panose="02020603050405020304" pitchFamily="18" charset="0"/>
                <a:cs typeface="Times New Roman" panose="02020603050405020304" pitchFamily="18" charset="0"/>
              </a:rPr>
              <a:t>Email : </a:t>
            </a:r>
            <a:r>
              <a:rPr lang="cs-CZ" sz="2800" dirty="0">
                <a:latin typeface="Bookman Old Style" panose="02050604050505020204" pitchFamily="18" charset="0"/>
                <a:ea typeface="Times New Roman" panose="02020603050405020304" pitchFamily="18" charset="0"/>
                <a:cs typeface="Times New Roman" panose="02020603050405020304" pitchFamily="18" charset="0"/>
                <a:hlinkClick r:id="rId4"/>
              </a:rPr>
              <a:t>antonin.vavrda@pcr.cz</a:t>
            </a:r>
            <a:endParaRPr lang="cs-CZ" sz="2800" dirty="0">
              <a:latin typeface="Bookman Old Style" panose="02050604050505020204" pitchFamily="18" charset="0"/>
              <a:ea typeface="Times New Roman" panose="02020603050405020304" pitchFamily="18" charset="0"/>
              <a:cs typeface="Times New Roman" panose="02020603050405020304" pitchFamily="18" charset="0"/>
            </a:endParaRPr>
          </a:p>
          <a:p>
            <a:r>
              <a:rPr lang="cs-CZ" sz="2800" dirty="0">
                <a:latin typeface="Bookman Old Style" panose="02050604050505020204" pitchFamily="18" charset="0"/>
                <a:cs typeface="Times New Roman" panose="02020603050405020304" pitchFamily="18" charset="0"/>
              </a:rPr>
              <a:t>Datová schránka : eesyd9x</a:t>
            </a:r>
            <a:endParaRPr lang="cs-CZ" sz="2800" dirty="0">
              <a:latin typeface="Bookman Old Style" panose="02050604050505020204" pitchFamily="18" charset="0"/>
            </a:endParaRPr>
          </a:p>
        </p:txBody>
      </p:sp>
    </p:spTree>
    <p:extLst>
      <p:ext uri="{BB962C8B-B14F-4D97-AF65-F5344CB8AC3E}">
        <p14:creationId xmlns:p14="http://schemas.microsoft.com/office/powerpoint/2010/main" val="418973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5C5E8911-D1C0-4F5B-98A9-9FA3719C9693}"/>
              </a:ext>
            </a:extLst>
          </p:cNvPr>
          <p:cNvSpPr/>
          <p:nvPr/>
        </p:nvSpPr>
        <p:spPr>
          <a:xfrm>
            <a:off x="647697" y="58847"/>
            <a:ext cx="10287001" cy="5293757"/>
          </a:xfrm>
          <a:prstGeom prst="rect">
            <a:avLst/>
          </a:prstGeom>
          <a:solidFill>
            <a:schemeClr val="bg1"/>
          </a:solidFill>
        </p:spPr>
        <p:txBody>
          <a:bodyPr wrap="square">
            <a:spAutoFit/>
          </a:bodyPr>
          <a:lstStyle/>
          <a:p>
            <a:pPr algn="ctr"/>
            <a:endParaRPr lang="cs-CZ" b="1" dirty="0">
              <a:latin typeface="Century Schoolbook" panose="02040604050505020304" pitchFamily="18" charset="0"/>
            </a:endParaRPr>
          </a:p>
          <a:p>
            <a:pPr algn="ctr"/>
            <a:endParaRPr lang="cs-CZ" b="1" dirty="0">
              <a:latin typeface="Century Schoolbook" panose="02040604050505020304" pitchFamily="18" charset="0"/>
            </a:endParaRPr>
          </a:p>
          <a:p>
            <a:pPr algn="ctr"/>
            <a:r>
              <a:rPr lang="cs-CZ" sz="2800" b="1" dirty="0">
                <a:solidFill>
                  <a:srgbClr val="000000"/>
                </a:solidFill>
                <a:latin typeface="Century Schoolbook" panose="02040604050505020304" pitchFamily="18" charset="0"/>
              </a:rPr>
              <a:t>Článek 2</a:t>
            </a:r>
            <a:r>
              <a:rPr lang="cs-CZ" sz="2800" dirty="0">
                <a:solidFill>
                  <a:srgbClr val="000000"/>
                </a:solidFill>
                <a:latin typeface="Century Schoolbook" panose="02040604050505020304" pitchFamily="18" charset="0"/>
              </a:rPr>
              <a:t> </a:t>
            </a:r>
          </a:p>
          <a:p>
            <a:pPr algn="just"/>
            <a:r>
              <a:rPr lang="cs-CZ" dirty="0">
                <a:latin typeface="Century Schoolbook" panose="02040604050505020304" pitchFamily="18" charset="0"/>
              </a:rPr>
              <a:t> </a:t>
            </a:r>
          </a:p>
          <a:p>
            <a:pPr algn="ctr"/>
            <a:r>
              <a:rPr lang="cs-CZ" sz="2400" b="1" dirty="0">
                <a:solidFill>
                  <a:srgbClr val="000000"/>
                </a:solidFill>
                <a:latin typeface="Century Schoolbook" panose="02040604050505020304" pitchFamily="18" charset="0"/>
              </a:rPr>
              <a:t>Použité termíny </a:t>
            </a:r>
            <a:endParaRPr lang="cs-CZ" sz="2400" dirty="0">
              <a:solidFill>
                <a:srgbClr val="000000"/>
              </a:solidFill>
              <a:latin typeface="Century Schoolbook" panose="02040604050505020304" pitchFamily="18" charset="0"/>
            </a:endParaRPr>
          </a:p>
          <a:p>
            <a:pPr algn="just"/>
            <a:r>
              <a:rPr lang="cs-CZ" sz="2000" b="1" dirty="0">
                <a:solidFill>
                  <a:srgbClr val="000000"/>
                </a:solidFill>
                <a:latin typeface="Century Schoolbook" panose="02040604050505020304" pitchFamily="18" charset="0"/>
              </a:rPr>
              <a:t> </a:t>
            </a:r>
            <a:endParaRPr lang="cs-CZ" sz="2000" dirty="0">
              <a:solidFill>
                <a:srgbClr val="000000"/>
              </a:solidFill>
              <a:latin typeface="Century Schoolbook" panose="02040604050505020304" pitchFamily="18" charset="0"/>
            </a:endParaRPr>
          </a:p>
          <a:p>
            <a:pPr algn="just"/>
            <a:r>
              <a:rPr lang="cs-CZ" sz="2000" dirty="0">
                <a:solidFill>
                  <a:srgbClr val="000000"/>
                </a:solidFill>
                <a:latin typeface="Century Schoolbook" panose="02040604050505020304" pitchFamily="18" charset="0"/>
              </a:rPr>
              <a:t>	</a:t>
            </a:r>
            <a:r>
              <a:rPr lang="cs-CZ" sz="2400" dirty="0">
                <a:solidFill>
                  <a:srgbClr val="000000"/>
                </a:solidFill>
                <a:latin typeface="Century Schoolbook" panose="02040604050505020304" pitchFamily="18" charset="0"/>
              </a:rPr>
              <a:t>Pro účely této Úmluvy: </a:t>
            </a:r>
          </a:p>
          <a:p>
            <a:pPr algn="just"/>
            <a:endParaRPr lang="cs-CZ" sz="2400" dirty="0">
              <a:solidFill>
                <a:srgbClr val="000000"/>
              </a:solidFill>
              <a:latin typeface="Century Schoolbook" panose="02040604050505020304" pitchFamily="18" charset="0"/>
            </a:endParaRP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(a) </a:t>
            </a:r>
            <a:r>
              <a:rPr lang="cs-CZ" sz="2400" dirty="0">
                <a:solidFill>
                  <a:srgbClr val="000000"/>
                </a:solidFill>
                <a:highlight>
                  <a:srgbClr val="FFFF00"/>
                </a:highlight>
                <a:latin typeface="Century Schoolbook" panose="02040604050505020304" pitchFamily="18" charset="0"/>
              </a:rPr>
              <a:t>"</a:t>
            </a:r>
            <a:r>
              <a:rPr lang="cs-CZ" sz="2400" b="1" dirty="0">
                <a:solidFill>
                  <a:srgbClr val="000000"/>
                </a:solidFill>
                <a:highlight>
                  <a:srgbClr val="FFFF00"/>
                </a:highlight>
                <a:latin typeface="Century Schoolbook" panose="02040604050505020304" pitchFamily="18" charset="0"/>
              </a:rPr>
              <a:t>organizovaná zločinecká skupina</a:t>
            </a:r>
            <a:r>
              <a:rPr lang="cs-CZ" sz="2400" dirty="0">
                <a:solidFill>
                  <a:srgbClr val="000000"/>
                </a:solidFill>
                <a:highlight>
                  <a:srgbClr val="FFFF00"/>
                </a:highlight>
                <a:latin typeface="Century Schoolbook" panose="02040604050505020304" pitchFamily="18" charset="0"/>
              </a:rPr>
              <a:t>" </a:t>
            </a:r>
            <a:r>
              <a:rPr lang="cs-CZ" sz="2400" dirty="0">
                <a:solidFill>
                  <a:srgbClr val="000000"/>
                </a:solidFill>
                <a:latin typeface="Century Schoolbook" panose="02040604050505020304" pitchFamily="18" charset="0"/>
              </a:rPr>
              <a:t>znamená strukturovanou skupinu tří nebo více osob, existující po určité časové období a jednající ve vzájemné shodě s cílem spáchat jeden či více závažných trestných činů nebo trestných činů stanovených v souladu s touto Úmluvou, aby získala, přímo či nepřímo, finanční nebo jiný hmotný prospěch; </a:t>
            </a:r>
          </a:p>
          <a:p>
            <a:pPr algn="just"/>
            <a:r>
              <a:rPr lang="cs-CZ" sz="2000" dirty="0">
                <a:solidFill>
                  <a:srgbClr val="000000"/>
                </a:solidFill>
                <a:latin typeface="Century Schoolbook" panose="02040604050505020304" pitchFamily="18" charset="0"/>
              </a:rPr>
              <a:t> </a:t>
            </a:r>
          </a:p>
        </p:txBody>
      </p:sp>
    </p:spTree>
    <p:extLst>
      <p:ext uri="{BB962C8B-B14F-4D97-AF65-F5344CB8AC3E}">
        <p14:creationId xmlns:p14="http://schemas.microsoft.com/office/powerpoint/2010/main" val="156216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6E912A39-1D31-446B-9664-0307B0C9AB53}"/>
              </a:ext>
            </a:extLst>
          </p:cNvPr>
          <p:cNvSpPr/>
          <p:nvPr/>
        </p:nvSpPr>
        <p:spPr>
          <a:xfrm>
            <a:off x="647697" y="58847"/>
            <a:ext cx="10287001" cy="4278094"/>
          </a:xfrm>
          <a:prstGeom prst="rect">
            <a:avLst/>
          </a:prstGeom>
          <a:solidFill>
            <a:schemeClr val="bg1"/>
          </a:solidFill>
        </p:spPr>
        <p:txBody>
          <a:bodyPr wrap="square">
            <a:spAutoFit/>
          </a:bodyPr>
          <a:lstStyle/>
          <a:p>
            <a:pPr algn="ctr"/>
            <a:endParaRPr lang="cs-CZ" b="1" dirty="0">
              <a:latin typeface="Century Schoolbook" panose="02040604050505020304" pitchFamily="18" charset="0"/>
            </a:endParaRPr>
          </a:p>
          <a:p>
            <a:pPr algn="ctr"/>
            <a:endParaRPr lang="cs-CZ" b="1" dirty="0">
              <a:latin typeface="Century Schoolbook" panose="02040604050505020304" pitchFamily="18" charset="0"/>
            </a:endParaRPr>
          </a:p>
          <a:p>
            <a:pPr algn="just"/>
            <a:r>
              <a:rPr lang="cs-CZ" sz="2000" dirty="0">
                <a:solidFill>
                  <a:srgbClr val="000000"/>
                </a:solidFill>
                <a:latin typeface="Century Schoolbook" panose="02040604050505020304" pitchFamily="18" charset="0"/>
              </a:rPr>
              <a:t> </a:t>
            </a:r>
          </a:p>
          <a:p>
            <a:pPr algn="just"/>
            <a:r>
              <a:rPr lang="cs-CZ" sz="2400" dirty="0">
                <a:solidFill>
                  <a:srgbClr val="000000"/>
                </a:solidFill>
                <a:latin typeface="Century Schoolbook" panose="02040604050505020304" pitchFamily="18" charset="0"/>
              </a:rPr>
              <a:t>(b) </a:t>
            </a:r>
            <a:r>
              <a:rPr lang="cs-CZ" sz="2400" dirty="0">
                <a:solidFill>
                  <a:srgbClr val="000000"/>
                </a:solidFill>
                <a:highlight>
                  <a:srgbClr val="FFFF00"/>
                </a:highlight>
                <a:latin typeface="Century Schoolbook" panose="02040604050505020304" pitchFamily="18" charset="0"/>
              </a:rPr>
              <a:t>"</a:t>
            </a:r>
            <a:r>
              <a:rPr lang="cs-CZ" sz="2400" b="1" dirty="0">
                <a:solidFill>
                  <a:srgbClr val="000000"/>
                </a:solidFill>
                <a:highlight>
                  <a:srgbClr val="FFFF00"/>
                </a:highlight>
                <a:latin typeface="Century Schoolbook" panose="02040604050505020304" pitchFamily="18" charset="0"/>
              </a:rPr>
              <a:t>závažný trestný čin</a:t>
            </a:r>
            <a:r>
              <a:rPr lang="cs-CZ" sz="2400" dirty="0">
                <a:solidFill>
                  <a:srgbClr val="000000"/>
                </a:solidFill>
                <a:highlight>
                  <a:srgbClr val="FFFF00"/>
                </a:highlight>
                <a:latin typeface="Century Schoolbook" panose="02040604050505020304" pitchFamily="18" charset="0"/>
              </a:rPr>
              <a:t>" </a:t>
            </a:r>
            <a:r>
              <a:rPr lang="cs-CZ" sz="2400" dirty="0">
                <a:solidFill>
                  <a:srgbClr val="000000"/>
                </a:solidFill>
                <a:latin typeface="Century Schoolbook" panose="02040604050505020304" pitchFamily="18" charset="0"/>
              </a:rPr>
              <a:t>znamená jednání naplňující skutkovou podstatu trestného činu, za který je stanoven trest odnětí svobody s horní hranicí nejméně čtyři roky nebo trest přísnější;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 </a:t>
            </a:r>
          </a:p>
          <a:p>
            <a:pPr algn="just"/>
            <a:r>
              <a:rPr lang="cs-CZ" sz="2400" dirty="0">
                <a:solidFill>
                  <a:srgbClr val="000000"/>
                </a:solidFill>
                <a:latin typeface="Century Schoolbook" panose="02040604050505020304" pitchFamily="18" charset="0"/>
              </a:rPr>
              <a:t>(c) </a:t>
            </a:r>
            <a:r>
              <a:rPr lang="cs-CZ" sz="2400" dirty="0">
                <a:solidFill>
                  <a:srgbClr val="000000"/>
                </a:solidFill>
                <a:highlight>
                  <a:srgbClr val="FFFF00"/>
                </a:highlight>
                <a:latin typeface="Century Schoolbook" panose="02040604050505020304" pitchFamily="18" charset="0"/>
              </a:rPr>
              <a:t>"</a:t>
            </a:r>
            <a:r>
              <a:rPr lang="cs-CZ" sz="2400" b="1" dirty="0">
                <a:solidFill>
                  <a:srgbClr val="000000"/>
                </a:solidFill>
                <a:highlight>
                  <a:srgbClr val="FFFF00"/>
                </a:highlight>
                <a:latin typeface="Century Schoolbook" panose="02040604050505020304" pitchFamily="18" charset="0"/>
              </a:rPr>
              <a:t>strukturovaná skupina</a:t>
            </a:r>
            <a:r>
              <a:rPr lang="cs-CZ" sz="2400" dirty="0">
                <a:solidFill>
                  <a:srgbClr val="000000"/>
                </a:solidFill>
                <a:highlight>
                  <a:srgbClr val="FFFF00"/>
                </a:highlight>
                <a:latin typeface="Century Schoolbook" panose="02040604050505020304" pitchFamily="18" charset="0"/>
              </a:rPr>
              <a:t>" </a:t>
            </a:r>
            <a:r>
              <a:rPr lang="cs-CZ" sz="2400" dirty="0">
                <a:solidFill>
                  <a:srgbClr val="000000"/>
                </a:solidFill>
                <a:latin typeface="Century Schoolbook" panose="02040604050505020304" pitchFamily="18" charset="0"/>
              </a:rPr>
              <a:t>znamená skupinu, která není náhodně utvořena za účelem bezprostředního spáchání trestného činu a která nemusí mít formálně vymezené role pro své členy, trvalost členství nebo rozvinutou strukturu; </a:t>
            </a:r>
          </a:p>
        </p:txBody>
      </p:sp>
    </p:spTree>
    <p:extLst>
      <p:ext uri="{BB962C8B-B14F-4D97-AF65-F5344CB8AC3E}">
        <p14:creationId xmlns:p14="http://schemas.microsoft.com/office/powerpoint/2010/main" val="342022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49A952BE-8191-4BD3-BEBC-13A0E55C7E91}"/>
              </a:ext>
            </a:extLst>
          </p:cNvPr>
          <p:cNvSpPr/>
          <p:nvPr/>
        </p:nvSpPr>
        <p:spPr>
          <a:xfrm>
            <a:off x="293147" y="8389"/>
            <a:ext cx="10743154" cy="5847755"/>
          </a:xfrm>
          <a:prstGeom prst="rect">
            <a:avLst/>
          </a:prstGeom>
        </p:spPr>
        <p:txBody>
          <a:bodyPr wrap="square">
            <a:spAutoFit/>
          </a:bodyPr>
          <a:lstStyle/>
          <a:p>
            <a:pPr algn="ctr"/>
            <a:r>
              <a:rPr lang="cs-CZ" sz="3600" b="1" dirty="0">
                <a:solidFill>
                  <a:srgbClr val="0000FF"/>
                </a:solidFill>
                <a:latin typeface="Century Schoolbook" panose="02040604050505020304" pitchFamily="18" charset="0"/>
              </a:rPr>
              <a:t>PROTOKOL  O  PŘEDCHÁZENÍ, POTLAČOVÁNÍ  A TRESTÁNÍ  OBCHODOVÁNÍ  S  LIDMI, ZEJMÉNA  SE  ŽENAMI  A  DĚTMI</a:t>
            </a:r>
          </a:p>
          <a:p>
            <a:pPr algn="ctr"/>
            <a:endParaRPr lang="cs-CZ" b="1" dirty="0">
              <a:solidFill>
                <a:srgbClr val="0000FF"/>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Ministerstvo zahraničních věcí sděluje, že dne 15. listopadu 2000 byl v New Yorku přijat Protokol o předcházení, potlačování a trestání obchodování s lidmi, zejména se ženami a dětmi, doplňující Úmluvu Organizace spojených národů proti nadnárodnímu organizovanému zločinu</a:t>
            </a:r>
            <a:r>
              <a:rPr lang="cs-CZ" sz="2400" baseline="30000" dirty="0">
                <a:solidFill>
                  <a:srgbClr val="000000"/>
                </a:solidFill>
                <a:latin typeface="Century Schoolbook" panose="02040604050505020304" pitchFamily="18" charset="0"/>
              </a:rPr>
              <a:t>1)</a:t>
            </a:r>
            <a:r>
              <a:rPr lang="cs-CZ" sz="2400" dirty="0">
                <a:solidFill>
                  <a:srgbClr val="000000"/>
                </a:solidFill>
                <a:latin typeface="Century Schoolbook" panose="02040604050505020304" pitchFamily="18" charset="0"/>
              </a:rPr>
              <a:t>.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Jménem České republiky byl Protokol podepsán v New Yorku dne 10. prosince 2002. </a:t>
            </a:r>
          </a:p>
          <a:p>
            <a:pPr algn="just"/>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349524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0994C66D-DC8E-418C-B30C-D6FA7E284065}"/>
              </a:ext>
            </a:extLst>
          </p:cNvPr>
          <p:cNvSpPr/>
          <p:nvPr/>
        </p:nvSpPr>
        <p:spPr>
          <a:xfrm>
            <a:off x="533399" y="474345"/>
            <a:ext cx="10502901" cy="3354765"/>
          </a:xfrm>
          <a:prstGeom prst="rect">
            <a:avLst/>
          </a:prstGeom>
        </p:spPr>
        <p:txBody>
          <a:bodyPr wrap="square">
            <a:spAutoFit/>
          </a:bodyPr>
          <a:lstStyle/>
          <a:p>
            <a:pPr algn="just"/>
            <a:endParaRPr lang="cs-CZ" sz="20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S Protokolem vyslovil souhlas Parlament České republiky a prezident republiky jej ratifikoval. Ratifikační listina České republiky byla uložena u generálního tajemníka Organizace spojených národů, depozitáře Protokolu, dne 17. prosince 2014.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Protokol vstoupil v platnost na základě svého článku 17 odstavce 1 dne 25. prosince 2003. Pro Českou republiku vstoupil v platnost podle odstavce 2 téhož článku dne 16. ledna 2015. </a:t>
            </a:r>
          </a:p>
        </p:txBody>
      </p:sp>
    </p:spTree>
    <p:extLst>
      <p:ext uri="{BB962C8B-B14F-4D97-AF65-F5344CB8AC3E}">
        <p14:creationId xmlns:p14="http://schemas.microsoft.com/office/powerpoint/2010/main" val="73801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BAB7409-DE72-4F01-9D16-161277CEDE89}"/>
              </a:ext>
            </a:extLst>
          </p:cNvPr>
          <p:cNvPicPr>
            <a:picLocks noChangeAspect="1"/>
          </p:cNvPicPr>
          <p:nvPr/>
        </p:nvPicPr>
        <p:blipFill rotWithShape="1">
          <a:blip r:embed="rId4">
            <a:extLst>
              <a:ext uri="{28A0092B-C50C-407E-A947-70E740481C1C}">
                <a14:useLocalDpi xmlns:a14="http://schemas.microsoft.com/office/drawing/2010/main"/>
              </a:ext>
            </a:extLst>
          </a:blip>
          <a:srcRect r="142" b="15745"/>
          <a:stretch/>
        </p:blipFill>
        <p:spPr>
          <a:xfrm>
            <a:off x="293148" y="8390"/>
            <a:ext cx="10755852" cy="5445674"/>
          </a:xfrm>
          <a:prstGeom prst="rect">
            <a:avLst/>
          </a:prstGeom>
        </p:spPr>
      </p:pic>
      <p:pic>
        <p:nvPicPr>
          <p:cNvPr id="6" name="Obrázek 5">
            <a:extLst>
              <a:ext uri="{FF2B5EF4-FFF2-40B4-BE49-F238E27FC236}">
                <a16:creationId xmlns:a16="http://schemas.microsoft.com/office/drawing/2014/main" id="{E060C099-B29E-49CE-BAC3-6869A6075070}"/>
              </a:ext>
            </a:extLst>
          </p:cNvPr>
          <p:cNvPicPr/>
          <p:nvPr/>
        </p:nvPicPr>
        <p:blipFill rotWithShape="1">
          <a:blip r:embed="rId5"/>
          <a:srcRect l="32204" t="31107" r="43428" b="20039"/>
          <a:stretch/>
        </p:blipFill>
        <p:spPr bwMode="auto">
          <a:xfrm>
            <a:off x="11161925" y="1198159"/>
            <a:ext cx="736928" cy="790493"/>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8B5F008D-6BB8-4F46-A6EB-C8DB41F69454}"/>
              </a:ext>
            </a:extLst>
          </p:cNvPr>
          <p:cNvSpPr>
            <a:spLocks noGrp="1"/>
          </p:cNvSpPr>
          <p:nvPr>
            <p:ph type="title"/>
          </p:nvPr>
        </p:nvSpPr>
        <p:spPr>
          <a:xfrm>
            <a:off x="293147" y="8389"/>
            <a:ext cx="10755852" cy="5445674"/>
          </a:xfrm>
          <a:noFill/>
        </p:spPr>
        <p:txBody>
          <a:bodyPr>
            <a:normAutofit/>
          </a:bodyPr>
          <a:lstStyle/>
          <a:p>
            <a:pPr algn="ct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br>
              <a:rPr lang="cs-CZ" sz="5300" dirty="0">
                <a:solidFill>
                  <a:srgbClr val="C00000"/>
                </a:solidFill>
                <a:latin typeface="Century Schoolbook" panose="02040604050505020304" pitchFamily="18" charset="0"/>
              </a:rPr>
            </a:br>
            <a:endParaRPr lang="cs-CZ" sz="4000" dirty="0"/>
          </a:p>
        </p:txBody>
      </p:sp>
      <p:sp>
        <p:nvSpPr>
          <p:cNvPr id="8" name="TextovéPole 7">
            <a:extLst>
              <a:ext uri="{FF2B5EF4-FFF2-40B4-BE49-F238E27FC236}">
                <a16:creationId xmlns:a16="http://schemas.microsoft.com/office/drawing/2014/main" id="{EA523A41-3412-4910-B57A-8597947D23D8}"/>
              </a:ext>
            </a:extLst>
          </p:cNvPr>
          <p:cNvSpPr txBox="1"/>
          <p:nvPr/>
        </p:nvSpPr>
        <p:spPr>
          <a:xfrm>
            <a:off x="406401" y="290368"/>
            <a:ext cx="105283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6000" b="0" i="0" u="none" strike="noStrike" kern="0" cap="none" spc="0" normalizeH="0" baseline="0" noProof="0" dirty="0">
              <a:ln>
                <a:noFill/>
              </a:ln>
              <a:solidFill>
                <a:srgbClr val="CC3300"/>
              </a:solidFill>
              <a:effectLst/>
              <a:uLnTx/>
              <a:uFillTx/>
              <a:latin typeface="Century Schoolbook" panose="02040604050505020304" pitchFamily="18" charset="0"/>
              <a:ea typeface="+mn-ea"/>
              <a:cs typeface="+mn-cs"/>
            </a:endParaRPr>
          </a:p>
        </p:txBody>
      </p:sp>
      <p:sp>
        <p:nvSpPr>
          <p:cNvPr id="9" name="Obdélník 8">
            <a:extLst>
              <a:ext uri="{FF2B5EF4-FFF2-40B4-BE49-F238E27FC236}">
                <a16:creationId xmlns:a16="http://schemas.microsoft.com/office/drawing/2014/main" id="{27F83972-8DE9-4288-9F3F-AD6DDF461B7B}"/>
              </a:ext>
            </a:extLst>
          </p:cNvPr>
          <p:cNvSpPr/>
          <p:nvPr/>
        </p:nvSpPr>
        <p:spPr>
          <a:xfrm>
            <a:off x="533399" y="474345"/>
            <a:ext cx="10502901" cy="6247864"/>
          </a:xfrm>
          <a:prstGeom prst="rect">
            <a:avLst/>
          </a:prstGeom>
        </p:spPr>
        <p:txBody>
          <a:bodyPr wrap="square">
            <a:spAutoFit/>
          </a:bodyPr>
          <a:lstStyle/>
          <a:p>
            <a:pPr algn="ctr"/>
            <a:endParaRPr lang="cs-CZ" sz="2000" b="1" dirty="0">
              <a:solidFill>
                <a:srgbClr val="000000"/>
              </a:solidFill>
              <a:latin typeface="Century Schoolbook" panose="02040604050505020304" pitchFamily="18" charset="0"/>
            </a:endParaRPr>
          </a:p>
          <a:p>
            <a:pPr algn="ctr"/>
            <a:r>
              <a:rPr lang="cs-CZ" sz="2400" b="1" dirty="0">
                <a:solidFill>
                  <a:srgbClr val="000000"/>
                </a:solidFill>
                <a:latin typeface="Century Schoolbook" panose="02040604050505020304" pitchFamily="18" charset="0"/>
              </a:rPr>
              <a:t>Článek 2</a:t>
            </a:r>
            <a:r>
              <a:rPr lang="cs-CZ" sz="2400" dirty="0">
                <a:solidFill>
                  <a:srgbClr val="000000"/>
                </a:solidFill>
                <a:latin typeface="Century Schoolbook" panose="02040604050505020304" pitchFamily="18" charset="0"/>
              </a:rPr>
              <a:t>  </a:t>
            </a:r>
          </a:p>
          <a:p>
            <a:pPr algn="ctr"/>
            <a:endParaRPr lang="cs-CZ" sz="2400" dirty="0">
              <a:solidFill>
                <a:srgbClr val="000000"/>
              </a:solidFill>
              <a:latin typeface="Century Schoolbook" panose="02040604050505020304" pitchFamily="18" charset="0"/>
            </a:endParaRPr>
          </a:p>
          <a:p>
            <a:pPr algn="ctr"/>
            <a:r>
              <a:rPr lang="cs-CZ" sz="2400" b="1" dirty="0">
                <a:solidFill>
                  <a:srgbClr val="000000"/>
                </a:solidFill>
                <a:latin typeface="Century Schoolbook" panose="02040604050505020304" pitchFamily="18" charset="0"/>
              </a:rPr>
              <a:t>Účel</a:t>
            </a:r>
          </a:p>
          <a:p>
            <a:pPr algn="ctr"/>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	Účelem tohoto Protokolu je: </a:t>
            </a:r>
          </a:p>
          <a:p>
            <a:pPr algn="just"/>
            <a:r>
              <a:rPr lang="cs-CZ" sz="2400" dirty="0">
                <a:solidFill>
                  <a:srgbClr val="000000"/>
                </a:solidFill>
                <a:latin typeface="Century Schoolbook" panose="02040604050505020304" pitchFamily="18" charset="0"/>
              </a:rPr>
              <a:t> </a:t>
            </a:r>
          </a:p>
          <a:p>
            <a:pPr marL="457200" indent="-457200" algn="just">
              <a:buAutoNum type="alphaLcParenBoth"/>
            </a:pPr>
            <a:r>
              <a:rPr lang="cs-CZ" sz="2400" dirty="0">
                <a:solidFill>
                  <a:srgbClr val="000000"/>
                </a:solidFill>
                <a:highlight>
                  <a:srgbClr val="FFFF00"/>
                </a:highlight>
                <a:latin typeface="Century Schoolbook" panose="02040604050505020304" pitchFamily="18" charset="0"/>
              </a:rPr>
              <a:t>předcházet</a:t>
            </a:r>
            <a:r>
              <a:rPr lang="cs-CZ" sz="2400" dirty="0">
                <a:solidFill>
                  <a:srgbClr val="000000"/>
                </a:solidFill>
                <a:latin typeface="Century Schoolbook" panose="02040604050505020304" pitchFamily="18" charset="0"/>
              </a:rPr>
              <a:t> obchodování s lidmi a bojovat proti němu, se zvláštní pozorností věnovanou ženám a dětem;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(b) </a:t>
            </a:r>
            <a:r>
              <a:rPr lang="cs-CZ" sz="2400" dirty="0">
                <a:solidFill>
                  <a:srgbClr val="000000"/>
                </a:solidFill>
                <a:highlight>
                  <a:srgbClr val="FFFF00"/>
                </a:highlight>
                <a:latin typeface="Century Schoolbook" panose="02040604050505020304" pitchFamily="18" charset="0"/>
              </a:rPr>
              <a:t>chránit</a:t>
            </a:r>
            <a:r>
              <a:rPr lang="cs-CZ" sz="2400" dirty="0">
                <a:solidFill>
                  <a:srgbClr val="000000"/>
                </a:solidFill>
                <a:latin typeface="Century Schoolbook" panose="02040604050505020304" pitchFamily="18" charset="0"/>
              </a:rPr>
              <a:t> oběti takového obchodování a pomáhat jim s plným respektem k jejich lidským právům; a </a:t>
            </a:r>
          </a:p>
          <a:p>
            <a:pPr algn="just"/>
            <a:endParaRPr lang="cs-CZ" sz="2400" dirty="0">
              <a:solidFill>
                <a:srgbClr val="000000"/>
              </a:solidFill>
              <a:latin typeface="Century Schoolbook" panose="02040604050505020304" pitchFamily="18" charset="0"/>
            </a:endParaRPr>
          </a:p>
          <a:p>
            <a:pPr algn="just"/>
            <a:r>
              <a:rPr lang="cs-CZ" sz="2400" dirty="0">
                <a:solidFill>
                  <a:srgbClr val="000000"/>
                </a:solidFill>
                <a:latin typeface="Century Schoolbook" panose="02040604050505020304" pitchFamily="18" charset="0"/>
              </a:rPr>
              <a:t>(c) </a:t>
            </a:r>
            <a:r>
              <a:rPr lang="cs-CZ" sz="2400" dirty="0">
                <a:solidFill>
                  <a:srgbClr val="000000"/>
                </a:solidFill>
                <a:highlight>
                  <a:srgbClr val="FFFF00"/>
                </a:highlight>
                <a:latin typeface="Century Schoolbook" panose="02040604050505020304" pitchFamily="18" charset="0"/>
              </a:rPr>
              <a:t>podporovat</a:t>
            </a:r>
            <a:r>
              <a:rPr lang="cs-CZ" sz="2400" dirty="0">
                <a:solidFill>
                  <a:srgbClr val="000000"/>
                </a:solidFill>
                <a:latin typeface="Century Schoolbook" panose="02040604050505020304" pitchFamily="18" charset="0"/>
              </a:rPr>
              <a:t> spolupráci mezi smluvními stranami za účelem splnění těchto cílů. </a:t>
            </a:r>
          </a:p>
          <a:p>
            <a:pPr algn="just"/>
            <a:r>
              <a:rPr lang="cs-CZ" sz="2400" dirty="0">
                <a:solidFill>
                  <a:srgbClr val="000000"/>
                </a:solidFill>
                <a:latin typeface="Century Schoolbook" panose="02040604050505020304" pitchFamily="18" charset="0"/>
              </a:rPr>
              <a:t> </a:t>
            </a:r>
          </a:p>
          <a:p>
            <a:pPr algn="ctr"/>
            <a:endParaRPr lang="cs-CZ"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2453107233"/>
      </p:ext>
    </p:extLst>
  </p:cSld>
  <p:clrMapOvr>
    <a:masterClrMapping/>
  </p:clrMapOvr>
</p:sld>
</file>

<file path=ppt/theme/theme1.xml><?xml version="1.0" encoding="utf-8"?>
<a:theme xmlns:a="http://schemas.openxmlformats.org/drawingml/2006/main" name="Motiv Office">
  <a:themeElements>
    <a:clrScheme name="Policie 1.2">
      <a:dk1>
        <a:srgbClr val="004C81"/>
      </a:dk1>
      <a:lt1>
        <a:sysClr val="window" lastClr="FFFFFF"/>
      </a:lt1>
      <a:dk2>
        <a:srgbClr val="004C81"/>
      </a:dk2>
      <a:lt2>
        <a:srgbClr val="FFFFFF"/>
      </a:lt2>
      <a:accent1>
        <a:srgbClr val="5B9BD5"/>
      </a:accent1>
      <a:accent2>
        <a:srgbClr val="FFC000"/>
      </a:accent2>
      <a:accent3>
        <a:srgbClr val="0066FF"/>
      </a:accent3>
      <a:accent4>
        <a:srgbClr val="FFCC00"/>
      </a:accent4>
      <a:accent5>
        <a:srgbClr val="0099FF"/>
      </a:accent5>
      <a:accent6>
        <a:srgbClr val="FF00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OZ Prezentace 2024 bílá" id="{515A72B4-4827-4FF5-90D0-0F86D0F14A10}" vid="{8689DBB7-A4F7-4F40-AAF6-B1E52649D95D}"/>
    </a:ext>
  </a:extLst>
</a:theme>
</file>

<file path=ppt/theme/theme2.xml><?xml version="1.0" encoding="utf-8"?>
<a:theme xmlns:a="http://schemas.openxmlformats.org/drawingml/2006/main" name="1_Motiv Office">
  <a:themeElements>
    <a:clrScheme name="Policie 1.2">
      <a:dk1>
        <a:srgbClr val="004C81"/>
      </a:dk1>
      <a:lt1>
        <a:sysClr val="window" lastClr="FFFFFF"/>
      </a:lt1>
      <a:dk2>
        <a:srgbClr val="004C81"/>
      </a:dk2>
      <a:lt2>
        <a:srgbClr val="FFFFFF"/>
      </a:lt2>
      <a:accent1>
        <a:srgbClr val="5B9BD5"/>
      </a:accent1>
      <a:accent2>
        <a:srgbClr val="FFC000"/>
      </a:accent2>
      <a:accent3>
        <a:srgbClr val="0066FF"/>
      </a:accent3>
      <a:accent4>
        <a:srgbClr val="FFCC00"/>
      </a:accent4>
      <a:accent5>
        <a:srgbClr val="0099FF"/>
      </a:accent5>
      <a:accent6>
        <a:srgbClr val="FF00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OZ Prezentace 2024 bílá" id="{515A72B4-4827-4FF5-90D0-0F86D0F14A10}" vid="{D5CDA6FF-C36B-418C-8CB5-D43E1DE6F0AF}"/>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137778C55C224F951B84286EC0B0A7" ma:contentTypeVersion="12" ma:contentTypeDescription="Vytvoří nový dokument" ma:contentTypeScope="" ma:versionID="55242fd1276ea6b8c2a1ab85843bfbe4">
  <xsd:schema xmlns:xsd="http://www.w3.org/2001/XMLSchema" xmlns:xs="http://www.w3.org/2001/XMLSchema" xmlns:p="http://schemas.microsoft.com/office/2006/metadata/properties" xmlns:ns2="0b316d0f-601a-4cc5-9b7d-b9cbfb1939bb" xmlns:ns3="43197380-9d9a-41d2-9183-283aecdde5b7" targetNamespace="http://schemas.microsoft.com/office/2006/metadata/properties" ma:root="true" ma:fieldsID="b7f1087ed43c4bf2587754891becc404" ns2:_="" ns3:_="">
    <xsd:import namespace="0b316d0f-601a-4cc5-9b7d-b9cbfb1939bb"/>
    <xsd:import namespace="43197380-9d9a-41d2-9183-283aecdde5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16d0f-601a-4cc5-9b7d-b9cbfb193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8574510d-52ad-4a42-8116-c3898fb515e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97380-9d9a-41d2-9183-283aecdde5b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8d2c86d-eb81-47dd-a718-d2fa86c6bbba}" ma:internalName="TaxCatchAll" ma:showField="CatchAllData" ma:web="43197380-9d9a-41d2-9183-283aecdde5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316d0f-601a-4cc5-9b7d-b9cbfb1939bb">
      <Terms xmlns="http://schemas.microsoft.com/office/infopath/2007/PartnerControls"/>
    </lcf76f155ced4ddcb4097134ff3c332f>
    <TaxCatchAll xmlns="43197380-9d9a-41d2-9183-283aecdde5b7" xsi:nil="true"/>
  </documentManagement>
</p:properties>
</file>

<file path=customXml/itemProps1.xml><?xml version="1.0" encoding="utf-8"?>
<ds:datastoreItem xmlns:ds="http://schemas.openxmlformats.org/officeDocument/2006/customXml" ds:itemID="{76851C8A-B201-4D59-B552-818E6ED3EB06}"/>
</file>

<file path=customXml/itemProps2.xml><?xml version="1.0" encoding="utf-8"?>
<ds:datastoreItem xmlns:ds="http://schemas.openxmlformats.org/officeDocument/2006/customXml" ds:itemID="{438BFB30-D1E7-4929-8C0D-49B5F2F19E7A}">
  <ds:schemaRefs>
    <ds:schemaRef ds:uri="http://schemas.microsoft.com/sharepoint/v3/contenttype/forms"/>
  </ds:schemaRefs>
</ds:datastoreItem>
</file>

<file path=customXml/itemProps3.xml><?xml version="1.0" encoding="utf-8"?>
<ds:datastoreItem xmlns:ds="http://schemas.openxmlformats.org/officeDocument/2006/customXml" ds:itemID="{9D5BE2C9-7F8D-4609-8485-973EE35A713B}">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ae59ee-3414-4d49-a0bd-a54bb81ae86c"/>
    <ds:schemaRef ds:uri="http://schemas.microsoft.com/office/2006/metadata/properties"/>
    <ds:schemaRef ds:uri="http://www.w3.org/XML/1998/namespace"/>
    <ds:schemaRef ds:uri="8b667fec-ca8a-4ebd-b1d3-cf5fc72b29a4"/>
  </ds:schemaRefs>
</ds:datastoreItem>
</file>

<file path=docProps/app.xml><?xml version="1.0" encoding="utf-8"?>
<Properties xmlns="http://schemas.openxmlformats.org/officeDocument/2006/extended-properties" xmlns:vt="http://schemas.openxmlformats.org/officeDocument/2006/docPropsVTypes">
  <Template>Příloha č. 3 - NCOZ Prezentace 2024 bílá</Template>
  <TotalTime>2167</TotalTime>
  <Words>4000</Words>
  <Application>Microsoft Office PowerPoint</Application>
  <PresentationFormat>Širokoúhlá obrazovka</PresentationFormat>
  <Paragraphs>317</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42</vt:i4>
      </vt:variant>
    </vt:vector>
  </HeadingPairs>
  <TitlesOfParts>
    <vt:vector size="48" baseType="lpstr">
      <vt:lpstr>Arial</vt:lpstr>
      <vt:lpstr>Bookman Old Style</vt:lpstr>
      <vt:lpstr>Calibri</vt:lpstr>
      <vt:lpstr>Century Schoolbook</vt:lpstr>
      <vt:lpstr>Motiv Office</vt:lpstr>
      <vt:lpstr>1_Motiv Office</vt:lpstr>
      <vt:lpstr>OBCHOD   S   LIDMI    PREZENTACE   PROBLEMATIKY   NA   KONFERENCI   ARMÁDY   SPÁSY  DNE  20. 5. 2025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Prezentace aplikace PowerPoint</vt:lpstr>
      <vt:lpstr>   </vt:lpstr>
      <vt:lpstr>   </vt:lpstr>
      <vt:lpstr>   </vt:lpstr>
      <vt:lpstr>   </vt:lpstr>
      <vt:lpstr>Prezentace aplikace PowerPoint</vt:lpstr>
      <vt:lpstr>   </vt:lpstr>
      <vt:lpstr>   </vt:lpstr>
      <vt:lpstr>   </vt:lpstr>
      <vt:lpstr>   </vt:lpstr>
      <vt:lpstr>   </vt:lpstr>
      <vt:lpstr>   </vt:lpstr>
      <vt:lpstr>Prezentace aplikace PowerPoint</vt:lpstr>
    </vt:vector>
  </TitlesOfParts>
  <Company>Policie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Vavrda Antonín</dc:creator>
  <cp:lastModifiedBy>Marek Šanda</cp:lastModifiedBy>
  <cp:revision>207</cp:revision>
  <cp:lastPrinted>2024-11-21T13:14:49Z</cp:lastPrinted>
  <dcterms:created xsi:type="dcterms:W3CDTF">2024-06-06T10:30:12Z</dcterms:created>
  <dcterms:modified xsi:type="dcterms:W3CDTF">2025-05-19T07:26:06Z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0x0101001C137778C55C224F951B84286EC0B0A7</vt:lpwstr>
  </property>
</Properties>
</file>