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333" r:id="rId5"/>
    <p:sldId id="334" r:id="rId6"/>
    <p:sldId id="335" r:id="rId7"/>
    <p:sldId id="336" r:id="rId8"/>
    <p:sldId id="341" r:id="rId9"/>
    <p:sldId id="342" r:id="rId10"/>
    <p:sldId id="343" r:id="rId11"/>
    <p:sldId id="344" r:id="rId12"/>
    <p:sldId id="339" r:id="rId13"/>
    <p:sldId id="340" r:id="rId14"/>
    <p:sldId id="337" r:id="rId15"/>
    <p:sldId id="338" r:id="rId16"/>
    <p:sldId id="34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BEB8F-C637-9DE7-0CB4-ED868B754D36}" v="13" dt="2025-05-14T13:40:29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a Ergin" userId="S::dominika.ergin@armadaspasy.cz::e0dcdd7e-fcac-4f38-9056-d31943335a66" providerId="AD" clId="Web-{219313FB-5B03-F992-D11E-E5DBBA61F0C4}"/>
    <pc:docChg chg="modSld">
      <pc:chgData name="Dominika Ergin" userId="S::dominika.ergin@armadaspasy.cz::e0dcdd7e-fcac-4f38-9056-d31943335a66" providerId="AD" clId="Web-{219313FB-5B03-F992-D11E-E5DBBA61F0C4}" dt="2025-05-05T13:31:02.090" v="1" actId="20577"/>
      <pc:docMkLst>
        <pc:docMk/>
      </pc:docMkLst>
      <pc:sldChg chg="modSp">
        <pc:chgData name="Dominika Ergin" userId="S::dominika.ergin@armadaspasy.cz::e0dcdd7e-fcac-4f38-9056-d31943335a66" providerId="AD" clId="Web-{219313FB-5B03-F992-D11E-E5DBBA61F0C4}" dt="2025-05-05T13:31:02.090" v="1" actId="20577"/>
        <pc:sldMkLst>
          <pc:docMk/>
          <pc:sldMk cId="3929925303" sldId="341"/>
        </pc:sldMkLst>
        <pc:spChg chg="mod">
          <ac:chgData name="Dominika Ergin" userId="S::dominika.ergin@armadaspasy.cz::e0dcdd7e-fcac-4f38-9056-d31943335a66" providerId="AD" clId="Web-{219313FB-5B03-F992-D11E-E5DBBA61F0C4}" dt="2025-05-05T13:31:02.090" v="1" actId="20577"/>
          <ac:spMkLst>
            <pc:docMk/>
            <pc:sldMk cId="3929925303" sldId="341"/>
            <ac:spMk id="5" creationId="{FFE3410C-A2CE-6819-0F8F-161BFBF700D1}"/>
          </ac:spMkLst>
        </pc:spChg>
      </pc:sldChg>
    </pc:docChg>
  </pc:docChgLst>
  <pc:docChgLst>
    <pc:chgData name="Martina Řeháčková" userId="S::martina.rehackova@armadaspasy.cz::82e976df-53a6-4296-b304-311dab1686a6" providerId="AD" clId="Web-{86B73F4F-E5F9-3C06-F7AD-7D805D993AA3}"/>
    <pc:docChg chg="modSld">
      <pc:chgData name="Martina Řeháčková" userId="S::martina.rehackova@armadaspasy.cz::82e976df-53a6-4296-b304-311dab1686a6" providerId="AD" clId="Web-{86B73F4F-E5F9-3C06-F7AD-7D805D993AA3}" dt="2025-05-05T14:08:50.941" v="53" actId="20577"/>
      <pc:docMkLst>
        <pc:docMk/>
      </pc:docMkLst>
      <pc:sldChg chg="modSp">
        <pc:chgData name="Martina Řeháčková" userId="S::martina.rehackova@armadaspasy.cz::82e976df-53a6-4296-b304-311dab1686a6" providerId="AD" clId="Web-{86B73F4F-E5F9-3C06-F7AD-7D805D993AA3}" dt="2025-05-05T14:08:50.941" v="53" actId="20577"/>
        <pc:sldMkLst>
          <pc:docMk/>
          <pc:sldMk cId="2857294068" sldId="334"/>
        </pc:sldMkLst>
        <pc:spChg chg="mod">
          <ac:chgData name="Martina Řeháčková" userId="S::martina.rehackova@armadaspasy.cz::82e976df-53a6-4296-b304-311dab1686a6" providerId="AD" clId="Web-{86B73F4F-E5F9-3C06-F7AD-7D805D993AA3}" dt="2025-05-05T14:08:50.941" v="53" actId="20577"/>
          <ac:spMkLst>
            <pc:docMk/>
            <pc:sldMk cId="2857294068" sldId="334"/>
            <ac:spMk id="4" creationId="{6FC16531-31AB-7A5A-8628-52C7609865CD}"/>
          </ac:spMkLst>
        </pc:spChg>
      </pc:sldChg>
      <pc:sldChg chg="addSp delSp modSp">
        <pc:chgData name="Martina Řeháčková" userId="S::martina.rehackova@armadaspasy.cz::82e976df-53a6-4296-b304-311dab1686a6" providerId="AD" clId="Web-{86B73F4F-E5F9-3C06-F7AD-7D805D993AA3}" dt="2025-05-05T14:04:41.057" v="29" actId="14100"/>
        <pc:sldMkLst>
          <pc:docMk/>
          <pc:sldMk cId="3929925303" sldId="341"/>
        </pc:sldMkLst>
        <pc:spChg chg="add mod">
          <ac:chgData name="Martina Řeháčková" userId="S::martina.rehackova@armadaspasy.cz::82e976df-53a6-4296-b304-311dab1686a6" providerId="AD" clId="Web-{86B73F4F-E5F9-3C06-F7AD-7D805D993AA3}" dt="2025-05-05T14:04:29.010" v="28" actId="1076"/>
          <ac:spMkLst>
            <pc:docMk/>
            <pc:sldMk cId="3929925303" sldId="341"/>
            <ac:spMk id="2" creationId="{5C45ADFF-3D76-FE00-689F-335A58444DB3}"/>
          </ac:spMkLst>
        </pc:spChg>
        <pc:spChg chg="del">
          <ac:chgData name="Martina Řeháčková" userId="S::martina.rehackova@armadaspasy.cz::82e976df-53a6-4296-b304-311dab1686a6" providerId="AD" clId="Web-{86B73F4F-E5F9-3C06-F7AD-7D805D993AA3}" dt="2025-05-05T14:02:42.803" v="0"/>
          <ac:spMkLst>
            <pc:docMk/>
            <pc:sldMk cId="3929925303" sldId="341"/>
            <ac:spMk id="5" creationId="{FFE3410C-A2CE-6819-0F8F-161BFBF700D1}"/>
          </ac:spMkLst>
        </pc:spChg>
        <pc:spChg chg="mod">
          <ac:chgData name="Martina Řeháčková" userId="S::martina.rehackova@armadaspasy.cz::82e976df-53a6-4296-b304-311dab1686a6" providerId="AD" clId="Web-{86B73F4F-E5F9-3C06-F7AD-7D805D993AA3}" dt="2025-05-05T14:04:15.369" v="27" actId="20577"/>
          <ac:spMkLst>
            <pc:docMk/>
            <pc:sldMk cId="3929925303" sldId="341"/>
            <ac:spMk id="20" creationId="{26A235F2-B99B-69F3-5A52-9A6A76CC0697}"/>
          </ac:spMkLst>
        </pc:spChg>
        <pc:picChg chg="mod">
          <ac:chgData name="Martina Řeháčková" userId="S::martina.rehackova@armadaspasy.cz::82e976df-53a6-4296-b304-311dab1686a6" providerId="AD" clId="Web-{86B73F4F-E5F9-3C06-F7AD-7D805D993AA3}" dt="2025-05-05T14:04:41.057" v="29" actId="14100"/>
          <ac:picMkLst>
            <pc:docMk/>
            <pc:sldMk cId="3929925303" sldId="341"/>
            <ac:picMk id="3" creationId="{4AB3ABE2-3CA1-EE0E-9266-3F3DE696FFC2}"/>
          </ac:picMkLst>
        </pc:picChg>
      </pc:sldChg>
      <pc:sldChg chg="modSp">
        <pc:chgData name="Martina Řeháčková" userId="S::martina.rehackova@armadaspasy.cz::82e976df-53a6-4296-b304-311dab1686a6" providerId="AD" clId="Web-{86B73F4F-E5F9-3C06-F7AD-7D805D993AA3}" dt="2025-05-05T14:06:02.920" v="35" actId="1076"/>
        <pc:sldMkLst>
          <pc:docMk/>
          <pc:sldMk cId="336322620" sldId="345"/>
        </pc:sldMkLst>
        <pc:spChg chg="mod">
          <ac:chgData name="Martina Řeháčková" userId="S::martina.rehackova@armadaspasy.cz::82e976df-53a6-4296-b304-311dab1686a6" providerId="AD" clId="Web-{86B73F4F-E5F9-3C06-F7AD-7D805D993AA3}" dt="2025-05-05T14:05:58.951" v="34" actId="20577"/>
          <ac:spMkLst>
            <pc:docMk/>
            <pc:sldMk cId="336322620" sldId="345"/>
            <ac:spMk id="4" creationId="{D42A44D5-16EB-445A-8FDF-934819595F54}"/>
          </ac:spMkLst>
        </pc:spChg>
        <pc:spChg chg="mod">
          <ac:chgData name="Martina Řeháčková" userId="S::martina.rehackova@armadaspasy.cz::82e976df-53a6-4296-b304-311dab1686a6" providerId="AD" clId="Web-{86B73F4F-E5F9-3C06-F7AD-7D805D993AA3}" dt="2025-05-05T14:06:02.920" v="35" actId="1076"/>
          <ac:spMkLst>
            <pc:docMk/>
            <pc:sldMk cId="336322620" sldId="345"/>
            <ac:spMk id="10" creationId="{37CA2CCF-2A2C-8093-B074-CCF84DE632EC}"/>
          </ac:spMkLst>
        </pc:spChg>
      </pc:sldChg>
    </pc:docChg>
  </pc:docChgLst>
  <pc:docChgLst>
    <pc:chgData name="Noemi Průšová" userId="S::noemi.prusova@armadaspasy.cz::15b89e5d-a049-4ebb-bd8d-c6a13ebf27da" providerId="AD" clId="Web-{7B4BEB8F-C637-9DE7-0CB4-ED868B754D36}"/>
    <pc:docChg chg="modSld">
      <pc:chgData name="Noemi Průšová" userId="S::noemi.prusova@armadaspasy.cz::15b89e5d-a049-4ebb-bd8d-c6a13ebf27da" providerId="AD" clId="Web-{7B4BEB8F-C637-9DE7-0CB4-ED868B754D36}" dt="2025-05-14T13:40:29.621" v="8" actId="20577"/>
      <pc:docMkLst>
        <pc:docMk/>
      </pc:docMkLst>
      <pc:sldChg chg="modSp">
        <pc:chgData name="Noemi Průšová" userId="S::noemi.prusova@armadaspasy.cz::15b89e5d-a049-4ebb-bd8d-c6a13ebf27da" providerId="AD" clId="Web-{7B4BEB8F-C637-9DE7-0CB4-ED868B754D36}" dt="2025-05-14T13:40:29.621" v="8" actId="20577"/>
        <pc:sldMkLst>
          <pc:docMk/>
          <pc:sldMk cId="3454989973" sldId="333"/>
        </pc:sldMkLst>
        <pc:spChg chg="mod">
          <ac:chgData name="Noemi Průšová" userId="S::noemi.prusova@armadaspasy.cz::15b89e5d-a049-4ebb-bd8d-c6a13ebf27da" providerId="AD" clId="Web-{7B4BEB8F-C637-9DE7-0CB4-ED868B754D36}" dt="2025-05-14T13:40:29.621" v="8" actId="20577"/>
          <ac:spMkLst>
            <pc:docMk/>
            <pc:sldMk cId="3454989973" sldId="333"/>
            <ac:spMk id="10" creationId="{EFDA11D7-4E66-F004-BF96-8D3574842A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0F005-F492-43AC-B7EA-02CAFE851630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C4473-8194-4433-BFDA-1374086388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29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C4473-8194-4433-BFDA-13740863885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34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D329D-5894-05C5-EEF9-0121446C3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914354F-A26D-F393-569A-1404E1BEF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DB7B43D-DE0A-EFEC-B445-B1930AB52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5B9C32-5B0E-3E91-3B20-62BA5676E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C4473-8194-4433-BFDA-13740863885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58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C4473-8194-4433-BFDA-13740863885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06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626-F326-4B24-A64E-D8CCEB8336B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998D-70DD-444A-A63E-9B09EDAB6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01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626-F326-4B24-A64E-D8CCEB8336B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998D-70DD-444A-A63E-9B09EDAB6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08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626-F326-4B24-A64E-D8CCEB8336B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998D-70DD-444A-A63E-9B09EDAB6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69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626-F326-4B24-A64E-D8CCEB8336B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998D-70DD-444A-A63E-9B09EDAB6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47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626-F326-4B24-A64E-D8CCEB8336B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998D-70DD-444A-A63E-9B09EDAB6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25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626-F326-4B24-A64E-D8CCEB8336B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998D-70DD-444A-A63E-9B09EDAB6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1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626-F326-4B24-A64E-D8CCEB8336B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998D-70DD-444A-A63E-9B09EDAB6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6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626-F326-4B24-A64E-D8CCEB8336B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998D-70DD-444A-A63E-9B09EDAB6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86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626-F326-4B24-A64E-D8CCEB8336B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998D-70DD-444A-A63E-9B09EDAB6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72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626-F326-4B24-A64E-D8CCEB8336B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998D-70DD-444A-A63E-9B09EDAB6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57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626-F326-4B24-A64E-D8CCEB8336B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998D-70DD-444A-A63E-9B09EDAB6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09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E626-F326-4B24-A64E-D8CCEB8336B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998D-70DD-444A-A63E-9B09EDAB6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57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osoba, prst, hřebík, Znaková řeč&#10;&#10;Obsah vygenerovaný umělou inteligencí může být nesprávný.">
            <a:extLst>
              <a:ext uri="{FF2B5EF4-FFF2-40B4-BE49-F238E27FC236}">
                <a16:creationId xmlns:a16="http://schemas.microsoft.com/office/drawing/2014/main" id="{05798D9F-7496-DA66-450E-A368F97026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26" y="2266034"/>
            <a:ext cx="6495305" cy="43195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6736189-188D-41A9-0B96-0C0BFADB74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4027" y="567666"/>
            <a:ext cx="1086394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Viditelné i skryté formy vykořisťování a zneužívání 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FDA11D7-4E66-F004-BF96-8D3574842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954" y="2985114"/>
            <a:ext cx="67926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4000" b="1" dirty="0">
                <a:latin typeface="Tahoma"/>
                <a:ea typeface="Tahoma"/>
                <a:cs typeface="Tahoma"/>
              </a:rPr>
              <a:t>Příběhy žen na pomezí </a:t>
            </a:r>
            <a:endParaRPr lang="cs-CZ"/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4000" b="1" dirty="0">
                <a:latin typeface="Tahoma"/>
                <a:ea typeface="Tahoma"/>
                <a:cs typeface="Tahoma"/>
              </a:rPr>
              <a:t>moci, kontroly </a:t>
            </a:r>
            <a:endParaRPr lang="cs-CZ"/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právní bezmoci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98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B6EAB-25C4-E58A-ADC3-AC21D63B6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1C7DCA3-CB29-417D-EB27-38F0ECDF1D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6335" y="157332"/>
            <a:ext cx="11239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600" b="1" kern="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ze strany sociální služby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8D96827-A7A2-3639-255D-832628A5B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34" y="772885"/>
            <a:ext cx="1136829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Díky podpoře služby mohla paní Rita nabídnout svému vnukovi nejen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bezpečný domov</a:t>
            </a:r>
            <a:r>
              <a:rPr lang="cs-CZ" sz="2200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ale také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emočně stabilní prostředí.</a:t>
            </a:r>
            <a:endParaRPr lang="cs-CZ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1000" dirty="0">
              <a:effectLst/>
              <a:latin typeface="Tahoma" panose="020B0604030504040204" pitchFamily="34" charset="0"/>
              <a:ea typeface="Aptos" panose="020B00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Tahoma" panose="020B0604030504040204" pitchFamily="34" charset="0"/>
                <a:ea typeface="Aptos" panose="020B0004020202020204" pitchFamily="34" charset="0"/>
              </a:rPr>
              <a:t>Pravidelná spolupráce s klíčovou pracovnicí vedla </a:t>
            </a:r>
            <a:r>
              <a:rPr lang="cs-CZ" sz="2200" b="1" dirty="0">
                <a:effectLst/>
                <a:latin typeface="Tahoma" panose="020B0604030504040204" pitchFamily="34" charset="0"/>
                <a:ea typeface="Aptos" panose="020B0004020202020204" pitchFamily="34" charset="0"/>
              </a:rPr>
              <a:t>k posílení schopnosti paní Rity plánovat, </a:t>
            </a:r>
            <a:r>
              <a:rPr lang="cs-CZ" sz="2200" dirty="0">
                <a:effectLst/>
                <a:latin typeface="Tahoma" panose="020B0604030504040204" pitchFamily="34" charset="0"/>
                <a:ea typeface="Aptos" panose="020B0004020202020204" pitchFamily="34" charset="0"/>
              </a:rPr>
              <a:t>hospodařit a aktivně se </a:t>
            </a:r>
            <a:r>
              <a:rPr lang="cs-CZ" sz="2200" b="1" dirty="0">
                <a:effectLst/>
                <a:latin typeface="Tahoma" panose="020B0604030504040204" pitchFamily="34" charset="0"/>
                <a:ea typeface="Aptos" panose="020B0004020202020204" pitchFamily="34" charset="0"/>
              </a:rPr>
              <a:t>připravovat na samostatné bydlení.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1000" dirty="0">
              <a:effectLst/>
              <a:latin typeface="Tahoma" panose="020B0604030504040204" pitchFamily="34" charset="0"/>
              <a:ea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Společné nastavení rozpočtu a cílené šetření umožnilo vytvořit rezervu přes 80 000 Kč, což je pro klientku – seniorku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významný krok k soběstačnosti.</a:t>
            </a:r>
          </a:p>
        </p:txBody>
      </p:sp>
      <p:pic>
        <p:nvPicPr>
          <p:cNvPr id="5" name="Obrázek 4" descr="Obsah obrázku oblečení, interiér, osoba, zeď&#10;&#10;Obsah vygenerovaný umělou inteligencí může být nesprávný.">
            <a:extLst>
              <a:ext uri="{FF2B5EF4-FFF2-40B4-BE49-F238E27FC236}">
                <a16:creationId xmlns:a16="http://schemas.microsoft.com/office/drawing/2014/main" id="{EF701B42-E879-F1E5-F8A5-ADF7054CB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b="10952"/>
          <a:stretch/>
        </p:blipFill>
        <p:spPr>
          <a:xfrm>
            <a:off x="7315200" y="3197065"/>
            <a:ext cx="4399247" cy="32603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F15990-A4ED-5237-BDD9-B0AF361EB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34" y="3296653"/>
            <a:ext cx="6933458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Klíčová pracovnice stála při klientce i v náročném momentu, kdy čelila podezření na zneužití důvěry vlastním synem. Poskytla jí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emoční oporu, poradenství a motivaci k právnímu řešení.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Tahoma" panose="020B0604030504040204" pitchFamily="34" charset="0"/>
                <a:ea typeface="Aptos" panose="020B0004020202020204" pitchFamily="34" charset="0"/>
              </a:rPr>
              <a:t>Služba hrála důležitou roli v procesu, kdy klientka zvažovala, co je pro ni a jejího vnuka bezpečné, jak si nastavit </a:t>
            </a:r>
            <a:r>
              <a:rPr lang="cs-CZ" sz="2200" b="1" dirty="0">
                <a:effectLst/>
                <a:latin typeface="Tahoma" panose="020B0604030504040204" pitchFamily="34" charset="0"/>
                <a:ea typeface="Aptos" panose="020B0004020202020204" pitchFamily="34" charset="0"/>
              </a:rPr>
              <a:t>zdravé hranice vůči synovi </a:t>
            </a:r>
            <a:r>
              <a:rPr lang="cs-CZ" sz="2200" dirty="0">
                <a:effectLst/>
                <a:latin typeface="Tahoma" panose="020B0604030504040204" pitchFamily="34" charset="0"/>
                <a:ea typeface="Aptos" panose="020B0004020202020204" pitchFamily="34" charset="0"/>
              </a:rPr>
              <a:t>a jak zvládat tlak ze strany rodiny.</a:t>
            </a:r>
            <a:endParaRPr lang="cs-CZ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4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658B9-B19A-A75E-1570-D97294BD9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85C8210-B7FF-4AFB-EF60-CEEFFEA7AA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9818" y="277490"/>
            <a:ext cx="105156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cs-CZ" sz="3600" b="1" kern="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Domácí násilí</a:t>
            </a:r>
            <a:endParaRPr lang="cs-CZ" sz="3600" kern="1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DF709373-D5A3-0C80-A77C-AB1F2FDE6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3599118"/>
            <a:ext cx="679449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spolupráci s klientkou a </a:t>
            </a:r>
            <a:r>
              <a:rPr lang="cs-CZ" sz="24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OSPODem</a:t>
            </a:r>
            <a:r>
              <a:rPr lang="cs-CZ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jsme zahájili intenzivní kroky k zajištění její bezpečnosti a </a:t>
            </a:r>
            <a:r>
              <a:rPr lang="cs-CZ" sz="2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umístění do azylového domu </a:t>
            </a:r>
            <a:br>
              <a:rPr lang="cs-CZ" sz="2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utajenou adresou. </a:t>
            </a:r>
            <a:r>
              <a:rPr lang="cs-CZ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Situaci komplikoval fakt, že v té době byla v zařízení zároveň ubytovaná i její „tchýně“ - matka partnera. Hrozilo reálné riziko, že by se partner mohl dozvědět o jejím pobytu a pokusit se ji kontaktovat. 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217C7E86-FAA4-D8AE-98EB-3F41A2DF7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817998"/>
            <a:ext cx="11306173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cs-CZ" sz="2400" b="1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Teď mě bije jen trochu, protože jsem těhotná. Ale až se ten prcek narodí, nevím, co bude dál…</a:t>
            </a:r>
            <a:r>
              <a:rPr lang="cs-CZ" sz="2400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cs-CZ" sz="1000" i="1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000" i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cs-CZ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Tato slova zazněla z úst paní Daniely během prvního kontaktu se službou. Klientka žila ve vztahu </a:t>
            </a:r>
            <a:r>
              <a:rPr lang="cs-CZ" sz="2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partnerem, který ji dlouhodobě psychicky</a:t>
            </a:r>
            <a:br>
              <a:rPr lang="cs-CZ" sz="2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fyzicky týral.</a:t>
            </a:r>
            <a:r>
              <a:rPr lang="cs-CZ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Partner byl aktivním uživatelem návykových látek, vykazoval známky závislostního chování ve vztahu k hazardu a měl plnou kontrolu nad finančními prostředky i každodenním životem paní Daniely.</a:t>
            </a:r>
          </a:p>
        </p:txBody>
      </p:sp>
      <p:pic>
        <p:nvPicPr>
          <p:cNvPr id="6" name="Obrázek 5" descr="Obsah obrázku osoba, zápěstí, prst, hřebík&#10;&#10;Obsah vygenerovaný umělou inteligencí může být nesprávný.">
            <a:extLst>
              <a:ext uri="{FF2B5EF4-FFF2-40B4-BE49-F238E27FC236}">
                <a16:creationId xmlns:a16="http://schemas.microsoft.com/office/drawing/2014/main" id="{B23E5CCD-9178-31AB-CF87-5A3B7F508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"/>
          <a:stretch/>
        </p:blipFill>
        <p:spPr>
          <a:xfrm>
            <a:off x="352425" y="3819907"/>
            <a:ext cx="4397375" cy="26054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9332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EACB9-F515-A1F8-D9D6-C8AB3B48B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5ADFB7F-F908-F0D2-9CB5-E76004B90A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6335" y="157332"/>
            <a:ext cx="11239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600" b="1" kern="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ze strany sociální služby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1B99515-5F79-E5E5-86E6-0F1219ADF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49" y="998543"/>
            <a:ext cx="11273739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Služba sehrála klíčovou roli v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okamžité ochraně klientky a nenarozeného dítěte. 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Díky rychlému zajištění pobytu v azylovém domě s utajenou adresou se podařilo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předejít další eskalaci násilí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Klientka dostala prostor pro sdílení své situace v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bezpečném a nehodnotícím prostředí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Tím získala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pocit důvěry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větší jistotu v rozhodnutí vztah opustit.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 descr="Obsah obrázku interiér, batole, nábytek, postel&#10;&#10;Obsah vygenerovaný umělou inteligencí může být nesprávný.">
            <a:extLst>
              <a:ext uri="{FF2B5EF4-FFF2-40B4-BE49-F238E27FC236}">
                <a16:creationId xmlns:a16="http://schemas.microsoft.com/office/drawing/2014/main" id="{CE447DDE-9F51-9E07-2BD2-660A9B2BD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9" t="1" r="2067" b="-1"/>
          <a:stretch/>
        </p:blipFill>
        <p:spPr>
          <a:xfrm rot="5400000">
            <a:off x="7260265" y="2308156"/>
            <a:ext cx="3537859" cy="51043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8CED28-D19E-BAD8-3D2D-9DA084DC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48" y="2960915"/>
            <a:ext cx="5878049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Důležitým přínosem bylo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zajištění rychlé a funkční spolupráce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mezi službou, </a:t>
            </a:r>
            <a:r>
              <a:rPr lang="cs-CZ" sz="22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OSPODem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dalšími aktéry. Pracovníci služby sehráli roli koordinátorů i průvodců celým procesem.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Díky podpoře služby mohla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klientka opět začít samostatně rozhodovat 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svém životě, a získat víru v to, že změna je možná.</a:t>
            </a:r>
          </a:p>
        </p:txBody>
      </p:sp>
    </p:spTree>
    <p:extLst>
      <p:ext uri="{BB962C8B-B14F-4D97-AF65-F5344CB8AC3E}">
        <p14:creationId xmlns:p14="http://schemas.microsoft.com/office/powerpoint/2010/main" val="228960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AE4EC-156F-9B9A-AE25-1B17FC2DD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42A44D5-16EB-445A-8FDF-934819595F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4027" y="533532"/>
            <a:ext cx="1086394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Těchto pár příběhů je jen „vrcholek ledovce“ zneužívání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vykořisťování lidí bez domova.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b="1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kern="100" dirty="0">
                <a:latin typeface="Tahoma"/>
                <a:ea typeface="Tahoma"/>
                <a:cs typeface="Tahoma"/>
              </a:rPr>
              <a:t>Sociální služba a její pracovníci tak sehrávají klíčovou roli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těžkých situacích plných bolesti, když se rozhodnou nezavírat oči, ale nabízet podporu.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7CA2CCF-2A2C-8093-B074-CCF84DE63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27" y="3844871"/>
            <a:ext cx="5954487" cy="175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3200" b="1" i="1" kern="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Společně tak pomáháme obnovit sílu a naději tam, kde ji život vzal.</a:t>
            </a:r>
            <a:endParaRPr lang="cs-CZ" sz="3200" b="1" i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území, rostlina, podlaha, list&#10;&#10;Obsah vygenerovaný umělou inteligencí může být nesprávný.">
            <a:extLst>
              <a:ext uri="{FF2B5EF4-FFF2-40B4-BE49-F238E27FC236}">
                <a16:creationId xmlns:a16="http://schemas.microsoft.com/office/drawing/2014/main" id="{AF638CB9-F14A-D5F9-1A09-844400C2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06" y="3189807"/>
            <a:ext cx="4756066" cy="3450479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3632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791F8-1D2B-8530-EDA9-3A01E311D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FC16531-31AB-7A5A-8628-52C7609865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3796881"/>
            <a:ext cx="10515600" cy="27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dirty="0">
                <a:latin typeface="Tahoma"/>
                <a:ea typeface="Tahoma"/>
                <a:cs typeface="Tahoma"/>
              </a:rPr>
              <a:t>💔 </a:t>
            </a:r>
            <a:r>
              <a:rPr lang="cs-CZ" sz="2400" b="1" dirty="0">
                <a:latin typeface="Tahoma"/>
                <a:ea typeface="Tahoma"/>
                <a:cs typeface="Tahoma"/>
              </a:rPr>
              <a:t>Nátlak na poskytování sexuálních služeb - nucená prostituce</a:t>
            </a:r>
            <a:endParaRPr lang="cs-CZ" sz="2400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dirty="0">
                <a:latin typeface="Tahoma"/>
                <a:ea typeface="Tahoma"/>
                <a:cs typeface="Tahoma"/>
              </a:rPr>
              <a:t>🧾 </a:t>
            </a:r>
            <a:r>
              <a:rPr lang="cs-CZ" sz="2400" b="1" dirty="0">
                <a:latin typeface="Tahoma"/>
                <a:ea typeface="Tahoma"/>
                <a:cs typeface="Tahoma"/>
              </a:rPr>
              <a:t>Zneužití identity - finanční podvody spáchané jménem klientky</a:t>
            </a:r>
            <a:endParaRPr lang="cs-CZ" sz="2400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dirty="0">
                <a:latin typeface="Tahoma"/>
                <a:ea typeface="Tahoma"/>
                <a:cs typeface="Tahoma"/>
              </a:rPr>
              <a:t>💼 </a:t>
            </a:r>
            <a:r>
              <a:rPr lang="cs-CZ" sz="2400" b="1" dirty="0">
                <a:latin typeface="Tahoma"/>
                <a:ea typeface="Tahoma"/>
                <a:cs typeface="Tahoma"/>
              </a:rPr>
              <a:t>Zadržování mzdy zaměstnavatelem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dirty="0"/>
              <a:t>🧍‍♂️ </a:t>
            </a:r>
            <a:r>
              <a:rPr lang="cs-CZ" sz="2400" dirty="0">
                <a:latin typeface="Calibri"/>
                <a:ea typeface="Calibri"/>
                <a:cs typeface="Calibri"/>
              </a:rPr>
              <a:t>  </a:t>
            </a:r>
            <a:r>
              <a:rPr lang="cs-CZ" sz="2400" b="1" dirty="0">
                <a:latin typeface="Tahoma"/>
                <a:ea typeface="Tahoma"/>
                <a:cs typeface="Tahoma"/>
              </a:rPr>
              <a:t>Okrádání ze strany syna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🏚️ 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psychické i fyzické domácí násilí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857329B-36B7-1AEE-F216-8C6255CD6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4280"/>
            <a:ext cx="10515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Kazuistiky z praxe a formy zneužívání,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kterými jsme se setkali při poskytování sociální služby</a:t>
            </a:r>
            <a:b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b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Azylový dům pro ženy a matky s dětmi Samaritán Opava</a:t>
            </a:r>
          </a:p>
        </p:txBody>
      </p:sp>
    </p:spTree>
    <p:extLst>
      <p:ext uri="{BB962C8B-B14F-4D97-AF65-F5344CB8AC3E}">
        <p14:creationId xmlns:p14="http://schemas.microsoft.com/office/powerpoint/2010/main" val="285729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B0527-6F20-3A93-C8A2-7CDD4E107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79C3A06-F24B-223F-A922-89F88A3EE2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9818" y="277490"/>
            <a:ext cx="105156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cs-CZ" sz="3600" b="1" kern="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Nucená prostituce</a:t>
            </a:r>
            <a:endParaRPr lang="cs-CZ" sz="3600" kern="1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Obrázek 15" descr="Obsah obrázku osoba, hřebík, Spodní prádlo, podprsenka&#10;&#10;Obsah vygenerovaný umělou inteligencí může být nesprávný.">
            <a:extLst>
              <a:ext uri="{FF2B5EF4-FFF2-40B4-BE49-F238E27FC236}">
                <a16:creationId xmlns:a16="http://schemas.microsoft.com/office/drawing/2014/main" id="{708C46D0-57FE-BC30-C12C-CF5932A1F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8" y="3505009"/>
            <a:ext cx="4670587" cy="24251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E467FCFB-3C84-6851-8AB3-6005C6B89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370" y="3343438"/>
            <a:ext cx="596204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Znepokojivým aspektem situace je partnerova výrazná angažovanost v tlaku na paní Editu, aby zabezpečovala finanční prostředky formou </a:t>
            </a:r>
            <a:r>
              <a:rPr lang="cs-CZ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poskytování sexuálních služeb v nočním klubu.</a:t>
            </a: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Klientka o této skutečnosti otevřeně hovoří se svou klíčovou pracovnicí, přičemž tuto informaci potvrzuje i její častá noční nepřítomnost v zařízení.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986BD42A-F932-154B-3013-76A774D77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17" y="857493"/>
            <a:ext cx="10515600" cy="243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Paní Edita je matkou tří dětí</a:t>
            </a: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věku 1 rok, 3,5 roku a 15 let. 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září 2024 společně s partnerem využívají pobytovou službu azylového domu pro rodiny. </a:t>
            </a:r>
            <a:r>
              <a:rPr lang="cs-CZ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</a:t>
            </a: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aktuálně veden v evidenci Úřadu práce, nicméně jeho aktivní snaha o nalezení zaměstnání zatím nebyla doložena</a:t>
            </a:r>
            <a:b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nemá zajištěný stabilní příjem</a:t>
            </a: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 řešení nepříznivé sociální situace rodiny se zapojuje jen omezeně a péči o děti vykonává spíše příležitostně.</a:t>
            </a:r>
          </a:p>
        </p:txBody>
      </p:sp>
    </p:spTree>
    <p:extLst>
      <p:ext uri="{BB962C8B-B14F-4D97-AF65-F5344CB8AC3E}">
        <p14:creationId xmlns:p14="http://schemas.microsoft.com/office/powerpoint/2010/main" val="411408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FEBAB-91AC-B81B-8C41-2F9269CD6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A72407B-DF6F-E058-4538-FFA74B42D3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6335" y="157332"/>
            <a:ext cx="11239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600" b="1" kern="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ze strany sociální služby</a:t>
            </a:r>
          </a:p>
        </p:txBody>
      </p:sp>
      <p:pic>
        <p:nvPicPr>
          <p:cNvPr id="5" name="Obrázek 4" descr="Obsah obrázku oblečení, zeď, interiér, osoba&#10;&#10;Obsah vygenerovaný umělou inteligencí může být nesprávný.">
            <a:extLst>
              <a:ext uri="{FF2B5EF4-FFF2-40B4-BE49-F238E27FC236}">
                <a16:creationId xmlns:a16="http://schemas.microsoft.com/office/drawing/2014/main" id="{C9EC1A69-0ED4-F4C1-10BD-687FA41F9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40" y="1027883"/>
            <a:ext cx="3746051" cy="55400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8C9E6DA-D260-AF5F-DB3F-6BEE85B64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49" y="981812"/>
            <a:ext cx="7422691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Klientce je poskytována pravidelná podpora prostřednictvím </a:t>
            </a:r>
            <a:r>
              <a:rPr lang="cs-CZ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socioterapeutických rozhovorů s klíčovou pracovnicí</a:t>
            </a: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které probíhají </a:t>
            </a:r>
            <a:b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bezpečném a nehodnotícím prostředí</a:t>
            </a: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Pracovnice klientku citlivě motivuje ke </a:t>
            </a:r>
            <a:r>
              <a:rPr lang="cs-CZ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hledání alternativních způsobů zajištění příjmů</a:t>
            </a: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 domácnost.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spolupráci s </a:t>
            </a:r>
            <a:r>
              <a:rPr lang="cs-CZ" sz="24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OSPODem</a:t>
            </a: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rovněž snaha </a:t>
            </a:r>
            <a:b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cs-CZ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aktivizaci partnera </a:t>
            </a: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směrem k nalezení zaměstnání.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Součástí podpory je také práce na </a:t>
            </a:r>
            <a:r>
              <a:rPr lang="cs-CZ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vztahové dynamice </a:t>
            </a: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rodině a </a:t>
            </a:r>
            <a:r>
              <a:rPr lang="cs-CZ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posilování kompetencí obou rodičů </a:t>
            </a:r>
            <a:r>
              <a:rPr lang="cs-CZ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péči o děti.</a:t>
            </a:r>
          </a:p>
        </p:txBody>
      </p:sp>
    </p:spTree>
    <p:extLst>
      <p:ext uri="{BB962C8B-B14F-4D97-AF65-F5344CB8AC3E}">
        <p14:creationId xmlns:p14="http://schemas.microsoft.com/office/powerpoint/2010/main" val="103030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F80EF-871B-5923-A943-0D940E299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16B8701-99C7-882F-AEF7-9A6D8515C7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9818" y="277490"/>
            <a:ext cx="105156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cs-CZ" sz="3600" b="1" kern="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Zneužití identity </a:t>
            </a:r>
            <a:endParaRPr lang="cs-CZ" sz="3600" kern="1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26A235F2-B99B-69F3-5A52-9A6A76CC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11" y="968233"/>
            <a:ext cx="1075895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Paní Marie se </a:t>
            </a:r>
            <a:r>
              <a:rPr lang="cs-CZ" sz="2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ulici </a:t>
            </a: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ocitla poté, co jí byly odebrány děti a zároveň se potýkala se závislostí.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2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kern="100" dirty="0">
                <a:latin typeface="Tahoma"/>
                <a:ea typeface="Tahoma"/>
                <a:cs typeface="Tahoma"/>
              </a:rPr>
              <a:t>V této zranitelné situaci </a:t>
            </a:r>
            <a:r>
              <a:rPr lang="cs-CZ" sz="2200" b="1" kern="100" dirty="0">
                <a:latin typeface="Tahoma"/>
                <a:ea typeface="Tahoma"/>
                <a:cs typeface="Tahoma"/>
              </a:rPr>
              <a:t>se stala obětí podvodu </a:t>
            </a:r>
            <a:r>
              <a:rPr lang="cs-CZ" sz="2200" kern="100" dirty="0">
                <a:latin typeface="Tahoma"/>
                <a:ea typeface="Tahoma"/>
                <a:cs typeface="Tahoma"/>
              </a:rPr>
              <a:t>– podepsala smlouvy, kterým nerozuměla, a </a:t>
            </a:r>
            <a:r>
              <a:rPr lang="cs-CZ" sz="2200" b="1" kern="100" dirty="0">
                <a:latin typeface="Tahoma"/>
                <a:ea typeface="Tahoma"/>
                <a:cs typeface="Tahoma"/>
              </a:rPr>
              <a:t>pod jejím jménem </a:t>
            </a:r>
            <a:r>
              <a:rPr lang="cs-CZ" sz="2200" kern="100" dirty="0">
                <a:latin typeface="Tahoma"/>
                <a:ea typeface="Tahoma"/>
                <a:cs typeface="Tahoma"/>
              </a:rPr>
              <a:t>bylo následně </a:t>
            </a:r>
            <a:r>
              <a:rPr lang="cs-CZ" sz="2200" b="1" kern="100" dirty="0">
                <a:latin typeface="Tahoma"/>
                <a:ea typeface="Tahoma"/>
                <a:cs typeface="Tahoma"/>
              </a:rPr>
              <a:t>založeno 13 firem</a:t>
            </a:r>
            <a:r>
              <a:rPr lang="cs-CZ" sz="2200" kern="100" dirty="0">
                <a:latin typeface="Tahoma"/>
                <a:ea typeface="Tahoma"/>
                <a:cs typeface="Tahoma"/>
              </a:rPr>
              <a:t>. Ty provozovaly </a:t>
            </a:r>
            <a:r>
              <a:rPr lang="cs-CZ" sz="2200" b="1" kern="100" dirty="0">
                <a:latin typeface="Tahoma"/>
                <a:ea typeface="Tahoma"/>
                <a:cs typeface="Tahoma"/>
              </a:rPr>
              <a:t>podvodné call centrum</a:t>
            </a:r>
            <a:r>
              <a:rPr lang="cs-CZ" sz="2200" kern="100" dirty="0">
                <a:latin typeface="Tahoma"/>
                <a:ea typeface="Tahoma"/>
                <a:cs typeface="Tahoma"/>
              </a:rPr>
              <a:t>, které zneužívalo falešné příběhy nemocných dětí k získávání peněz. Paní z toho </a:t>
            </a:r>
            <a:r>
              <a:rPr lang="cs-CZ" sz="2200" b="1" kern="100" dirty="0">
                <a:latin typeface="Tahoma"/>
                <a:ea typeface="Tahoma"/>
                <a:cs typeface="Tahoma"/>
              </a:rPr>
              <a:t>neměla žádný prospěch </a:t>
            </a:r>
            <a:r>
              <a:rPr lang="cs-CZ" sz="2200" kern="100" dirty="0">
                <a:latin typeface="Tahoma"/>
                <a:ea typeface="Tahoma"/>
                <a:cs typeface="Tahoma"/>
              </a:rPr>
              <a:t>a o celé věci se dozvěděla až </a:t>
            </a:r>
            <a:r>
              <a:rPr lang="cs-CZ" sz="2200" b="1" kern="100" dirty="0">
                <a:latin typeface="Tahoma"/>
                <a:ea typeface="Tahoma"/>
                <a:cs typeface="Tahoma"/>
              </a:rPr>
              <a:t>po několika letech</a:t>
            </a:r>
            <a:r>
              <a:rPr lang="cs-CZ" sz="2200" kern="100">
                <a:latin typeface="Tahoma"/>
                <a:ea typeface="Tahoma"/>
                <a:cs typeface="Tahoma"/>
              </a:rPr>
              <a:t>, když ji kontaktovala policie.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B3ABE2-3CA1-EE0E-9266-3F3DE696F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7" y="3751126"/>
            <a:ext cx="5176176" cy="29401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45ADFF-3D76-FE00-689F-335A5844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881" y="3919360"/>
            <a:ext cx="5403188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kern="100" dirty="0">
                <a:latin typeface="Tahoma"/>
                <a:ea typeface="Tahoma"/>
                <a:cs typeface="Tahoma"/>
              </a:rPr>
              <a:t>Byla jí zastavena výplata dávek, </a:t>
            </a:r>
            <a:r>
              <a:rPr lang="cs-CZ" sz="2200" b="1" kern="100" dirty="0">
                <a:latin typeface="Tahoma"/>
                <a:ea typeface="Tahoma"/>
                <a:cs typeface="Tahoma"/>
              </a:rPr>
              <a:t>ztratila bydlení </a:t>
            </a:r>
            <a:r>
              <a:rPr lang="cs-CZ" sz="2200" kern="100" dirty="0">
                <a:latin typeface="Tahoma"/>
                <a:ea typeface="Tahoma"/>
                <a:cs typeface="Tahoma"/>
              </a:rPr>
              <a:t>a začala využívat </a:t>
            </a:r>
            <a:r>
              <a:rPr lang="cs-CZ" sz="2200" b="1" kern="100" dirty="0">
                <a:latin typeface="Tahoma"/>
                <a:ea typeface="Tahoma"/>
                <a:cs typeface="Tahoma"/>
              </a:rPr>
              <a:t>azylový dům</a:t>
            </a:r>
            <a:r>
              <a:rPr lang="cs-CZ" sz="2200" kern="100" dirty="0">
                <a:latin typeface="Tahoma"/>
                <a:ea typeface="Tahoma"/>
                <a:cs typeface="Tahoma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2200" kern="100" dirty="0">
              <a:latin typeface="Tahoma"/>
              <a:ea typeface="Tahoma"/>
              <a:cs typeface="Tahoma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kern="100" dirty="0">
                <a:latin typeface="Tahoma"/>
                <a:ea typeface="Tahoma"/>
                <a:cs typeface="Tahoma"/>
              </a:rPr>
              <a:t>I přes pozdější uznání úřadů, že z firem neměla žádný zisk, </a:t>
            </a:r>
            <a:r>
              <a:rPr lang="cs-CZ" sz="2200" b="1" kern="100" dirty="0">
                <a:latin typeface="Tahoma"/>
                <a:ea typeface="Tahoma"/>
                <a:cs typeface="Tahoma"/>
              </a:rPr>
              <a:t>zůstaly na ní dluhy i právní odpovědnost. </a:t>
            </a:r>
            <a:endParaRPr lang="cs-CZ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992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B9DC8-8465-F198-367E-79E9045F5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AB032D3-3FE4-6A8A-CDDD-5DB81DC991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6335" y="157332"/>
            <a:ext cx="11239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600" b="1" kern="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ze strany sociální služby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143D557-7C1D-7A26-98E5-ABD142B2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50" y="870694"/>
            <a:ext cx="6999279" cy="58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Azylový dům poskytl paní Marii </a:t>
            </a:r>
            <a:r>
              <a:rPr lang="cs-CZ" sz="2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bezpečné zázemí, stabilitu a  prostor pro zotavení a restart </a:t>
            </a:r>
            <a:r>
              <a:rPr lang="cs-CZ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fyzicky i psychicky. Pomohl jí překonat období bez příjmů a bez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domova. </a:t>
            </a:r>
            <a:r>
              <a:rPr lang="cs-CZ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Díky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klíčové pracovnici 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získala potřebné informace,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porozumění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své situaci a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 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prvních krocích směrem k vyřešení právních důsledků podvodu.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cs-CZ" sz="1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Stabilizace sociální situace jí umožnila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opět pečovat o svého syna 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žít v „běžném bytě“ s rodinou.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cs-CZ" sz="1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cs-CZ" sz="2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Udržení důvěryplného vztahu i po ukončení služby - 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Klientka nadále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dochází za bývalou klíčovou pracovnicí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která pro ni zůstává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oporou 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náročných životních situacích.</a:t>
            </a:r>
          </a:p>
        </p:txBody>
      </p:sp>
      <p:pic>
        <p:nvPicPr>
          <p:cNvPr id="3" name="Obrázek 2" descr="Obsah obrázku kuchyňský spotřebič, interiér, Domácí spotřebič, oblečení&#10;&#10;Obsah vygenerovaný umělou inteligencí může být nesprávný.">
            <a:extLst>
              <a:ext uri="{FF2B5EF4-FFF2-40B4-BE49-F238E27FC236}">
                <a16:creationId xmlns:a16="http://schemas.microsoft.com/office/drawing/2014/main" id="{56BE5F3F-97B8-4973-CD80-00F74DD8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9" t="21599" r="23323" b="4785"/>
          <a:stretch/>
        </p:blipFill>
        <p:spPr>
          <a:xfrm>
            <a:off x="7826829" y="1222261"/>
            <a:ext cx="3766221" cy="4966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0612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E28B5-0FCE-CE73-D9BA-9A6A90AB2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CF12CDE-7382-1F2C-284C-0E0C29B5C0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9818" y="277490"/>
            <a:ext cx="105156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cs-CZ" sz="3600" b="1" kern="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Zadržování mzdy zaměstnavatelem </a:t>
            </a:r>
            <a:endParaRPr lang="cs-CZ" sz="3600" kern="1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28C01D62-A204-DE99-B3CB-3BFEEC4AA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35" y="1053087"/>
            <a:ext cx="11390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Paní Sandra pracovala </a:t>
            </a:r>
            <a:r>
              <a:rPr lang="cs-CZ" sz="2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pět let pro úklidovou firmu. </a:t>
            </a: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posledním roce se ale situace výrazně zhoršila – mzdy začaly </a:t>
            </a:r>
            <a:r>
              <a:rPr lang="cs-CZ" sz="2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chodit nepravidelně</a:t>
            </a: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někdy dorazila jen </a:t>
            </a:r>
            <a:r>
              <a:rPr lang="cs-CZ" sz="2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polovina, jindy nic</a:t>
            </a: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Přesto majitel firmy trval na tom, že musí dál pracovat, jinak jí nevyplatí dlužné peníze za předchozí měsíce. Sandra tak byla nucena chodit do práce s nejistotou, jestli vůbec něco dostane.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roce se jí konečně podařilo </a:t>
            </a:r>
            <a:r>
              <a:rPr lang="cs-CZ" sz="2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získat písemnou výpověď a odejít</a:t>
            </a: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Přesto jí firma nadále </a:t>
            </a:r>
            <a:r>
              <a:rPr lang="cs-CZ" sz="2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zadržuje výplatu už čtyři měsíce</a:t>
            </a: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Sandra proto musela vyhledat </a:t>
            </a:r>
            <a:r>
              <a:rPr lang="cs-CZ" sz="2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 právníka, </a:t>
            </a: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své peníze získala zpět.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0BB341B-FCE9-EB3E-3B80-901372343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086" y="4118298"/>
            <a:ext cx="7513079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Ukázalo se, že Sandra </a:t>
            </a:r>
            <a:r>
              <a:rPr lang="cs-CZ" sz="2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nebyla jediná</a:t>
            </a: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Stejný zaměstnavatel si bez smlouvy najal dalších pět žen </a:t>
            </a:r>
            <a:b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azylového domu a opakoval na nich stejný podvod – nechal je pracovat, ale mzdy jim nevyplatil.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Smlouvu nedostala </a:t>
            </a: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žádná z nich, takže jejich postavení je </a:t>
            </a:r>
            <a:r>
              <a:rPr lang="cs-CZ" sz="2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právně velmi složité</a:t>
            </a:r>
            <a:r>
              <a:rPr lang="cs-CZ" sz="2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Majitel firmy neustále </a:t>
            </a:r>
            <a:r>
              <a:rPr lang="cs-CZ" sz="2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odkládá komunikaci a vyhýbá se zodpovědnosti.</a:t>
            </a:r>
          </a:p>
        </p:txBody>
      </p:sp>
      <p:pic>
        <p:nvPicPr>
          <p:cNvPr id="6" name="Obrázek 5" descr="Obsah obrázku osoba, interiér, držení, hřebík&#10;&#10;Obsah vygenerovaný umělou inteligencí může být nesprávný.">
            <a:extLst>
              <a:ext uri="{FF2B5EF4-FFF2-40B4-BE49-F238E27FC236}">
                <a16:creationId xmlns:a16="http://schemas.microsoft.com/office/drawing/2014/main" id="{BFF44A9E-3729-2541-5136-311AFA25B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9"/>
          <a:stretch/>
        </p:blipFill>
        <p:spPr>
          <a:xfrm>
            <a:off x="400835" y="4284741"/>
            <a:ext cx="3868510" cy="23914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6741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F9BE5-338A-C3BF-93D3-C17181DD4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05909A4-2D61-6103-C163-3F7C203613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6335" y="157332"/>
            <a:ext cx="11239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600" b="1" kern="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ze strany sociální služby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A1B36B6-A643-40D6-A5D0-B403122AD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21" y="1020511"/>
            <a:ext cx="10881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Sociální služba pomohla Sandře pochopit její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pracovní práva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nasměrovala ji </a:t>
            </a:r>
            <a:b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právnímu poradenství a podpořila 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 v dalším postupu proti nepoctivému zaměstnavateli.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období finanční nejistoty poskytl azylový dům paní Sandře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jistoty 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bydlení, zajištění základních potřeb a stabilní zázemí pro řešení jejích problémů.</a:t>
            </a:r>
          </a:p>
        </p:txBody>
      </p:sp>
      <p:pic>
        <p:nvPicPr>
          <p:cNvPr id="3" name="Obrázek 2" descr="Obsah obrázku oblečení, interiér, zeď, osoba&#10;&#10;Obsah vygenerovaný umělou inteligencí může být nesprávný.">
            <a:extLst>
              <a:ext uri="{FF2B5EF4-FFF2-40B4-BE49-F238E27FC236}">
                <a16:creationId xmlns:a16="http://schemas.microsoft.com/office/drawing/2014/main" id="{D534E0AC-B546-1227-9753-0DA305464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 r="19167"/>
          <a:stretch/>
        </p:blipFill>
        <p:spPr>
          <a:xfrm>
            <a:off x="6716486" y="3176350"/>
            <a:ext cx="4963885" cy="328976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B1AAC3E-83F4-8F70-35D3-4B469EC9F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20" y="3343904"/>
            <a:ext cx="622276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Klíčová pracovnice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klientku motivovala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se aktivně bránila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nespravedlivému zacházení 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nezůstala v pasivní roli oběti.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Díky otevření tématu zneužívání zaměstnanců byla zvýšena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informovanost i ostatních klientek 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azylového domu o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rizicích neformální práce 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 smlouvy </a:t>
            </a:r>
            <a:b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jejich právní ochraně.</a:t>
            </a:r>
          </a:p>
        </p:txBody>
      </p:sp>
    </p:spTree>
    <p:extLst>
      <p:ext uri="{BB962C8B-B14F-4D97-AF65-F5344CB8AC3E}">
        <p14:creationId xmlns:p14="http://schemas.microsoft.com/office/powerpoint/2010/main" val="72654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A09B1-3929-88E4-F4D2-C883667DB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E489B68-A4C9-3C52-9AB8-626F1DE6CB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9818" y="277490"/>
            <a:ext cx="105156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cs-CZ" sz="3600" b="1" kern="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Okrádání ze strany syna</a:t>
            </a:r>
            <a:endParaRPr lang="cs-CZ" sz="3600" kern="1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9301C5A6-D1B1-FB3F-6C18-F4E737E89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868421"/>
            <a:ext cx="11306173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Paní Rita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seniorka a pěstounka svého vnuka Marka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 o něj stará od jeho útlého dětství. Biologičtí rodiče o dítě dlouhodobě nejeví zájem, jejich životní styl ani bytové podmínky nejsou vhodné pro výchovu dítěte.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Během pobytu v azylovém domě paní Rita aktivně spolupracovala se svou klíčovou pracovnicí, a to především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zajištění finanční stability a přípravě na samostatné bydlení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včetně tvorby finanční rezervy na kauci a základní vybavení bytu.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4313C8-8978-8016-1D90-F8012A12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228" y="3342687"/>
            <a:ext cx="737302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Přestože dlouhodobě „dobrovolně“ finančně podporovala svého dospělého syna (otce vnuka), podařilo se jí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naspořit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částku přesahující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80 000 Kč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 jedné z návštěv syna v jejím bytě však zjistila, že celá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tato úspora zmizela.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základě podpory a motivace ze strany klíčové pracovnice se paní Rita rozhodla </a:t>
            </a:r>
            <a:r>
              <a:rPr lang="cs-CZ" sz="22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 trestní oznámení.</a:t>
            </a:r>
            <a:r>
              <a:rPr lang="cs-CZ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Následně však čelila silnému psychickému nátlaku ze strany syna a podané oznámení stáhla.</a:t>
            </a:r>
          </a:p>
        </p:txBody>
      </p:sp>
      <p:pic>
        <p:nvPicPr>
          <p:cNvPr id="5" name="Obrázek 4" descr="Obsah obrázku osoba, Lidská tvář, oblečení, Starší občan&#10;&#10;Obsah vygenerovaný umělou inteligencí může být nesprávný.">
            <a:extLst>
              <a:ext uri="{FF2B5EF4-FFF2-40B4-BE49-F238E27FC236}">
                <a16:creationId xmlns:a16="http://schemas.microsoft.com/office/drawing/2014/main" id="{708D75BE-F13B-249F-19B5-051CFEDDA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4"/>
          <a:stretch/>
        </p:blipFill>
        <p:spPr>
          <a:xfrm>
            <a:off x="442913" y="3429000"/>
            <a:ext cx="4107315" cy="29146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88849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316d0f-601a-4cc5-9b7d-b9cbfb1939bb">
      <Terms xmlns="http://schemas.microsoft.com/office/infopath/2007/PartnerControls"/>
    </lcf76f155ced4ddcb4097134ff3c332f>
    <TaxCatchAll xmlns="43197380-9d9a-41d2-9183-283aecdde5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137778C55C224F951B84286EC0B0A7" ma:contentTypeVersion="12" ma:contentTypeDescription="Vytvoří nový dokument" ma:contentTypeScope="" ma:versionID="55242fd1276ea6b8c2a1ab85843bfbe4">
  <xsd:schema xmlns:xsd="http://www.w3.org/2001/XMLSchema" xmlns:xs="http://www.w3.org/2001/XMLSchema" xmlns:p="http://schemas.microsoft.com/office/2006/metadata/properties" xmlns:ns2="0b316d0f-601a-4cc5-9b7d-b9cbfb1939bb" xmlns:ns3="43197380-9d9a-41d2-9183-283aecdde5b7" targetNamespace="http://schemas.microsoft.com/office/2006/metadata/properties" ma:root="true" ma:fieldsID="b7f1087ed43c4bf2587754891becc404" ns2:_="" ns3:_="">
    <xsd:import namespace="0b316d0f-601a-4cc5-9b7d-b9cbfb1939bb"/>
    <xsd:import namespace="43197380-9d9a-41d2-9183-283aecdde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16d0f-601a-4cc5-9b7d-b9cbfb193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8574510d-52ad-4a42-8116-c3898fb515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97380-9d9a-41d2-9183-283aecdde5b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8d2c86d-eb81-47dd-a718-d2fa86c6bbba}" ma:internalName="TaxCatchAll" ma:showField="CatchAllData" ma:web="43197380-9d9a-41d2-9183-283aecdde5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9EC758-0C90-4F08-9DBE-7125EF9A3981}">
  <ds:schemaRefs>
    <ds:schemaRef ds:uri="http://schemas.microsoft.com/office/2006/metadata/properties"/>
    <ds:schemaRef ds:uri="http://schemas.microsoft.com/office/infopath/2007/PartnerControls"/>
    <ds:schemaRef ds:uri="8b667fec-ca8a-4ebd-b1d3-cf5fc72b29a4"/>
  </ds:schemaRefs>
</ds:datastoreItem>
</file>

<file path=customXml/itemProps2.xml><?xml version="1.0" encoding="utf-8"?>
<ds:datastoreItem xmlns:ds="http://schemas.openxmlformats.org/officeDocument/2006/customXml" ds:itemID="{C435981A-42B0-4F9B-82F3-2EA4DB6398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A33717-481E-4146-9C6B-A97A67D259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1415</Words>
  <Application>Microsoft Office PowerPoint</Application>
  <PresentationFormat>Širokoúhlá obrazovka</PresentationFormat>
  <Paragraphs>87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Armáda spásy v České republice, z.s.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Maděrová</dc:creator>
  <cp:lastModifiedBy>Martina Řeháčková</cp:lastModifiedBy>
  <cp:revision>58</cp:revision>
  <dcterms:created xsi:type="dcterms:W3CDTF">2022-01-21T13:31:53Z</dcterms:created>
  <dcterms:modified xsi:type="dcterms:W3CDTF">2025-05-14T13:40:39Z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0x0101001C137778C55C224F951B84286EC0B0A7</vt:lpwstr>
  </property>
  <property fmtid="{D5CDD505-2E9C-101B-9397-08002B2CF9AE}" pid="3" name="MediaServiceImageTags">
    <vt:lpwstr/>
  </property>
</Properties>
</file>