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557" autoAdjust="0"/>
  </p:normalViewPr>
  <p:slideViewPr>
    <p:cSldViewPr snapToGrid="0" showGuides="1">
      <p:cViewPr varScale="1">
        <p:scale>
          <a:sx n="51" d="100"/>
          <a:sy n="51" d="100"/>
        </p:scale>
        <p:origin x="88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49" d="100"/>
          <a:sy n="49" d="100"/>
        </p:scale>
        <p:origin x="2740" y="4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C3BE896-3677-7F88-0B2A-45C5C07843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65BB6C-4CE3-2715-E14F-EBBD84AD17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6FD93-0D12-421B-BF3C-CAAE05EFB1B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AB8F086-3DDF-D270-98EC-440C54ECFD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08FE9FA-8F0C-65B9-0729-35CE0D46F1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9654D-8204-47E0-B3EF-A034A3D87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22103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6EC3E-7AB9-43C7-95C1-2225DA52120C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A2A8D-4505-4632-9B0E-2045C269CE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146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72BF74F-5060-52D0-0CF1-3EE900639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8FF2BF-8C27-07AA-D413-4FB875D1C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8943F7-96FD-E4ED-DB1B-E89FFD430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63F4DBFE-763E-A67D-6FAA-7F8A9B2C8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30787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A481FB1-3A4E-82F8-3014-1BAB722287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17364" y="3113671"/>
            <a:ext cx="1529672" cy="179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8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1A818527-8396-28AD-4A6E-8E6ED5B13E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39" y="0"/>
            <a:ext cx="12162721" cy="6858000"/>
          </a:xfrm>
          <a:prstGeom prst="rect">
            <a:avLst/>
          </a:prstGeom>
        </p:spPr>
      </p:pic>
      <p:pic>
        <p:nvPicPr>
          <p:cNvPr id="8" name="Obrázek 7" descr="Obsah obrázku logo, text, červená, symbol&#10;&#10;Popis byl vytvořen automaticky">
            <a:extLst>
              <a:ext uri="{FF2B5EF4-FFF2-40B4-BE49-F238E27FC236}">
                <a16:creationId xmlns:a16="http://schemas.microsoft.com/office/drawing/2014/main" id="{8C271620-57F1-428A-1CF5-E772C97DDE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29943" y="365125"/>
            <a:ext cx="766916" cy="89875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009E4EF-A091-506F-05E4-2EB3BA35D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98B704-4403-F0AD-F3C9-6C539DEF6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1A5B30-F22D-C840-09D2-650A83310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8B8EC9-371F-CD42-D425-5105202FC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A028EF-1807-29AF-C25C-341CEE22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36FA19E-3204-1A02-EEEF-846F50A719F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9943" y="365125"/>
            <a:ext cx="766915" cy="89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4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B669F820-24D8-4CA1-C797-68CF33A9D3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39" y="0"/>
            <a:ext cx="12162721" cy="6858000"/>
          </a:xfrm>
          <a:prstGeom prst="rect">
            <a:avLst/>
          </a:prstGeom>
        </p:spPr>
      </p:pic>
      <p:pic>
        <p:nvPicPr>
          <p:cNvPr id="8" name="Obrázek 7" descr="Obsah obrázku logo, text, červená, symbol&#10;&#10;Popis byl vytvořen automaticky">
            <a:extLst>
              <a:ext uri="{FF2B5EF4-FFF2-40B4-BE49-F238E27FC236}">
                <a16:creationId xmlns:a16="http://schemas.microsoft.com/office/drawing/2014/main" id="{40A4FAE3-75C1-F900-B6CA-7D16EF6E28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29943" y="365125"/>
            <a:ext cx="766916" cy="898750"/>
          </a:xfrm>
          <a:prstGeom prst="rect">
            <a:avLst/>
          </a:prstGeom>
        </p:spPr>
      </p:pic>
      <p:sp>
        <p:nvSpPr>
          <p:cNvPr id="2" name="Svislý nadpis 1">
            <a:extLst>
              <a:ext uri="{FF2B5EF4-FFF2-40B4-BE49-F238E27FC236}">
                <a16:creationId xmlns:a16="http://schemas.microsoft.com/office/drawing/2014/main" id="{1BBCFAA4-B25C-D99C-01BF-6924F39945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044B8B-0A65-A95A-AAAE-809C95809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628181-6AC6-B93B-F82B-84CEEE1D3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82F4FC-3B17-D80E-5030-DC30DE811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B626B3-0486-1F01-F695-DCD13C453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FBE217-A81C-A0C5-9BB7-0F41A799C31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9943" y="365125"/>
            <a:ext cx="766915" cy="89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99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7A0D65BD-67ED-4BFE-5A4C-0820A5DF50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39" y="0"/>
            <a:ext cx="12162721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32DCE22-A513-BD74-1EEE-165384D33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B4C24-F724-91E5-8C66-1CC0B8AFA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3179AF-7B7F-5D9D-469B-87E2B73F3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B60BB8-339C-7D41-1AC2-8668F3E8A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F0691F-41B1-C0CF-6CB3-31A27409B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logo, text, červená, symbol&#10;&#10;Popis byl vytvořen automaticky">
            <a:extLst>
              <a:ext uri="{FF2B5EF4-FFF2-40B4-BE49-F238E27FC236}">
                <a16:creationId xmlns:a16="http://schemas.microsoft.com/office/drawing/2014/main" id="{6C4B5770-12AE-61E1-8047-21115A0400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29943" y="365125"/>
            <a:ext cx="766916" cy="8987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62B4227-ACE6-F0FD-8E1D-E4BB6F3CE03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9943" y="365125"/>
            <a:ext cx="766915" cy="89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73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10AEBB3B-7255-7BEF-3E16-82145811F0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39" y="0"/>
            <a:ext cx="12162721" cy="6858000"/>
          </a:xfrm>
          <a:prstGeom prst="rect">
            <a:avLst/>
          </a:prstGeom>
        </p:spPr>
      </p:pic>
      <p:pic>
        <p:nvPicPr>
          <p:cNvPr id="8" name="Obrázek 7" descr="Obsah obrázku logo, text, červená, symbol&#10;&#10;Popis byl vytvořen automaticky">
            <a:extLst>
              <a:ext uri="{FF2B5EF4-FFF2-40B4-BE49-F238E27FC236}">
                <a16:creationId xmlns:a16="http://schemas.microsoft.com/office/drawing/2014/main" id="{9C064081-F6D8-0323-EC33-F1B18957E3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29943" y="365125"/>
            <a:ext cx="766916" cy="89875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A65DA22-4FD9-E541-7A28-502B3F68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8408F1-1729-0394-33AA-723751723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D07F43-8E95-D7CC-F88A-B182E334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16C8B9-F8FA-EC50-48D2-1B6B66422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AB315E-75FF-0C78-987A-A665C5D8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475B16D-794A-0608-718B-120E3610F7E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9943" y="365125"/>
            <a:ext cx="766915" cy="89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10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C993AEA8-4435-4643-41E1-AFC339471D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39" y="0"/>
            <a:ext cx="12162721" cy="6858000"/>
          </a:xfrm>
          <a:prstGeom prst="rect">
            <a:avLst/>
          </a:prstGeom>
        </p:spPr>
      </p:pic>
      <p:pic>
        <p:nvPicPr>
          <p:cNvPr id="9" name="Obrázek 8" descr="Obsah obrázku logo, text, červená, symbol&#10;&#10;Popis byl vytvořen automaticky">
            <a:extLst>
              <a:ext uri="{FF2B5EF4-FFF2-40B4-BE49-F238E27FC236}">
                <a16:creationId xmlns:a16="http://schemas.microsoft.com/office/drawing/2014/main" id="{9F9FA3CD-3AF7-011B-B621-C535EA0FA2E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29943" y="365125"/>
            <a:ext cx="766916" cy="89875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F137EB1-4C44-E7DF-972F-A96AE097C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5118D8-BB25-0F2F-7BA1-127EA808E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EABD64-F26F-83D8-3B1B-D55A9A499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724940-5332-F175-E6FC-15AE32F9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8ACA77-2CEF-4A7B-09AE-5F156E09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0F5866-C25E-9FDE-CFA7-8A5A1CC00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16444A5-3860-75CE-8E11-A1AA5D7DC4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9943" y="365125"/>
            <a:ext cx="766915" cy="89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87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C1F5CD8D-8E0B-9723-7888-5607F8280E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39" y="0"/>
            <a:ext cx="12162721" cy="6858000"/>
          </a:xfrm>
          <a:prstGeom prst="rect">
            <a:avLst/>
          </a:prstGeom>
        </p:spPr>
      </p:pic>
      <p:pic>
        <p:nvPicPr>
          <p:cNvPr id="11" name="Obrázek 10" descr="Obsah obrázku logo, text, červená, symbol&#10;&#10;Popis byl vytvořen automaticky">
            <a:extLst>
              <a:ext uri="{FF2B5EF4-FFF2-40B4-BE49-F238E27FC236}">
                <a16:creationId xmlns:a16="http://schemas.microsoft.com/office/drawing/2014/main" id="{EFFBF441-406C-E342-80D8-68F88D3951F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29943" y="365125"/>
            <a:ext cx="766916" cy="89875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0054FB7-A725-916A-95ED-67E570BF7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0FC77B-6C91-FF3A-0360-3D083D1E9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BF5E52-E274-B2C5-CDF5-33656309A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D1AE423-91AF-B08A-881B-E13335F37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36A3E5-D922-CB94-15D4-4ED660D16D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F3709B0-DFF0-0D45-DC63-15169A6AB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2A650B1-59D2-3010-04FA-69D697A7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AE313E0-9FFD-889A-F2EF-7A1322EB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F92C233F-7D14-8CF9-007D-01637B1A3E6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9943" y="365125"/>
            <a:ext cx="766915" cy="89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45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7C37C064-2D05-1B4B-C746-5A0CE6305E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39" y="0"/>
            <a:ext cx="12162721" cy="6858000"/>
          </a:xfrm>
          <a:prstGeom prst="rect">
            <a:avLst/>
          </a:prstGeom>
        </p:spPr>
      </p:pic>
      <p:pic>
        <p:nvPicPr>
          <p:cNvPr id="7" name="Obrázek 6" descr="Obsah obrázku logo, text, červená, symbol&#10;&#10;Popis byl vytvořen automaticky">
            <a:extLst>
              <a:ext uri="{FF2B5EF4-FFF2-40B4-BE49-F238E27FC236}">
                <a16:creationId xmlns:a16="http://schemas.microsoft.com/office/drawing/2014/main" id="{3AE26B87-5A59-C83B-60D2-50485D5288D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29943" y="365125"/>
            <a:ext cx="766916" cy="89875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092AA49-602E-BBE7-8CAB-79B58E67B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331B592-5AC0-5F8B-9FCE-84DE400FC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C6C231-D476-BAAF-7DF3-E2273483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6B9C1A-F0D0-3036-5CA5-DEF79DDCC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292AC18-B48C-3333-354A-812D3AF37D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9943" y="365125"/>
            <a:ext cx="766915" cy="89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11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4E28890-2EB7-D075-CB5E-44D9871B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39" y="0"/>
            <a:ext cx="12162721" cy="6858000"/>
          </a:xfrm>
          <a:prstGeom prst="rect">
            <a:avLst/>
          </a:prstGeom>
        </p:spPr>
      </p:pic>
      <p:pic>
        <p:nvPicPr>
          <p:cNvPr id="6" name="Obrázek 5" descr="Obsah obrázku logo, text, červená, symbol&#10;&#10;Popis byl vytvořen automaticky">
            <a:extLst>
              <a:ext uri="{FF2B5EF4-FFF2-40B4-BE49-F238E27FC236}">
                <a16:creationId xmlns:a16="http://schemas.microsoft.com/office/drawing/2014/main" id="{20BEEAD2-30F0-A385-7196-1460F8EBF8A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29943" y="365125"/>
            <a:ext cx="766916" cy="898750"/>
          </a:xfrm>
          <a:prstGeom prst="rect">
            <a:avLst/>
          </a:prstGeom>
        </p:spPr>
      </p:pic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0C13E29-33E5-BB80-CFEB-025D4DBDC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D72A018-0062-1EDD-474F-CBDA4FE19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8EB5CB-3487-0BC0-F89A-BA5E234F1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3F0824-996C-0778-2CD9-469563A6BF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9943" y="365125"/>
            <a:ext cx="766915" cy="89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3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67054E2-C08F-2684-B828-B7E22D62B1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39" y="0"/>
            <a:ext cx="12162721" cy="6858000"/>
          </a:xfrm>
          <a:prstGeom prst="rect">
            <a:avLst/>
          </a:prstGeom>
        </p:spPr>
      </p:pic>
      <p:pic>
        <p:nvPicPr>
          <p:cNvPr id="9" name="Obrázek 8" descr="Obsah obrázku logo, text, červená, symbol&#10;&#10;Popis byl vytvořen automaticky">
            <a:extLst>
              <a:ext uri="{FF2B5EF4-FFF2-40B4-BE49-F238E27FC236}">
                <a16:creationId xmlns:a16="http://schemas.microsoft.com/office/drawing/2014/main" id="{52D66EE7-BCE6-4A0F-497B-97807D41DA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29943" y="365125"/>
            <a:ext cx="766916" cy="89875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7A1EF3B-4219-CC40-6872-74B9075E7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0195DD-F0A8-882E-04B3-E89966585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98BFB3-A248-3ECD-0B91-E4D3D6018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A8C2C0-0CC7-E95D-0C4F-4242E67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16DA2D-0846-9589-D328-4FA801046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2E7379-5150-1523-46A2-9D56CF2D2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7C3E9A7-E85A-410F-E2FB-D5D4A77E41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9943" y="365125"/>
            <a:ext cx="766915" cy="89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13A14321-CD9B-B84C-740A-CA0B246C21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39" y="0"/>
            <a:ext cx="12162721" cy="6858000"/>
          </a:xfrm>
          <a:prstGeom prst="rect">
            <a:avLst/>
          </a:prstGeom>
        </p:spPr>
      </p:pic>
      <p:pic>
        <p:nvPicPr>
          <p:cNvPr id="9" name="Obrázek 8" descr="Obsah obrázku logo, text, červená, symbol&#10;&#10;Popis byl vytvořen automaticky">
            <a:extLst>
              <a:ext uri="{FF2B5EF4-FFF2-40B4-BE49-F238E27FC236}">
                <a16:creationId xmlns:a16="http://schemas.microsoft.com/office/drawing/2014/main" id="{B353EA43-EF6B-98CD-20E7-3C0196569C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29943" y="365125"/>
            <a:ext cx="766916" cy="89875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2B2BF1B-C948-F6BD-978B-88F1CF8D3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B7D651-D34E-F3C0-3FEA-052521C685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5F02FE-0AD0-A9C2-C988-2183FE5F6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4DCE7A-05C8-707F-BB47-AA3B8169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07BC22-9B83-98A8-97DB-C3182861F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62B91E-6D8D-63D8-742E-AF93F1A24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0427F5D-4C63-FAEA-0442-B9D8A5A6DE6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29943" y="365125"/>
            <a:ext cx="766915" cy="89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99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798D894A-E774-CA03-78D8-F0BCEF0F7E0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" y="0"/>
            <a:ext cx="12192002" cy="6874509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2EE3FFC-8C64-2310-0B34-E10909CB2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C81F63-4131-FE08-A3D5-9C7813322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EB90AC-AEF1-CA79-497F-AEFFAE16D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EF89E4-AC66-482F-BDE4-2F18E5242234}" type="datetimeFigureOut">
              <a:rPr lang="cs-CZ" smtClean="0"/>
              <a:t>13.05.2025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7FB237-35FE-A998-99A8-0FAB0815D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246A87-5F75-061A-AFB9-BB1E765AA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857709-A222-4588-B2C5-5AD56D5D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91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EBF36-88F8-F08E-D09C-8E2DDD215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00000"/>
                </a:solidFill>
                <a:effectLst/>
                <a:latin typeface="Bliss Pro"/>
              </a:rPr>
              <a:t>Rodina – zdroj podpory nebo ohrožení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048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513C6-3C4F-00B6-69A2-873746900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praxe – co se nedaří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F9C19C-90A7-992D-7C92-293AED0A4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Zajišťovat klientům vhodnější pobytové sociální služby (DZR, DS, CHB)</a:t>
            </a:r>
          </a:p>
          <a:p>
            <a:r>
              <a:rPr lang="cs-CZ" dirty="0"/>
              <a:t>Motivovat ORP k větší aktivitě </a:t>
            </a:r>
            <a:r>
              <a:rPr lang="cs-CZ"/>
              <a:t>při spolupráci ve </a:t>
            </a:r>
            <a:r>
              <a:rPr lang="cs-CZ" dirty="0"/>
              <a:t>věci zahájení řízení o ustanovení opatrovníka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Děkuji za pozornost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53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26834-13F3-9931-DC75-87D7228B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ohrožení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75F52A-FCF0-D1C2-715E-97B708506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Finance – příjem z dávek, důchodu, brigád, zaměstnání</a:t>
            </a:r>
          </a:p>
          <a:p>
            <a:r>
              <a:rPr lang="cs-CZ" dirty="0"/>
              <a:t>Materiální zázemí – elektronika, potraviny, osobní věci</a:t>
            </a:r>
          </a:p>
          <a:p>
            <a:r>
              <a:rPr lang="cs-CZ" dirty="0"/>
              <a:t>Smluvní vztahy – smlouvy na odběr energií, nevýhodné půjčky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11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AD75A9-1559-351F-0896-0C7074FC0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ohrožení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D405E-2778-3311-1C65-406867647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Jiní klienti</a:t>
            </a:r>
          </a:p>
          <a:p>
            <a:r>
              <a:rPr lang="cs-CZ" dirty="0"/>
              <a:t>Osoby blízké</a:t>
            </a:r>
          </a:p>
          <a:p>
            <a:r>
              <a:rPr lang="cs-CZ" dirty="0"/>
              <a:t>Rodina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919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83986-F5EF-CD24-1166-7B5FED7B9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Ohrožené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607775-E6EF-48CA-21F8-A355AA509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Senioři</a:t>
            </a:r>
          </a:p>
          <a:p>
            <a:r>
              <a:rPr lang="cs-CZ" dirty="0"/>
              <a:t>Osoby se zdravotním hendikepem</a:t>
            </a:r>
          </a:p>
          <a:p>
            <a:r>
              <a:rPr lang="cs-CZ" dirty="0"/>
              <a:t>Mladí dospělí přicházející z ústavní výchovy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805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A69B3-EA0B-3882-C466-271E2DEC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materiálního využívání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2C941-466A-B226-4464-FA092790B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Klient nemá na úhradu služby</a:t>
            </a:r>
          </a:p>
          <a:p>
            <a:r>
              <a:rPr lang="cs-CZ" dirty="0"/>
              <a:t>Mizející úspory</a:t>
            </a:r>
          </a:p>
          <a:p>
            <a:r>
              <a:rPr lang="cs-CZ" dirty="0"/>
              <a:t>Klient hladoví</a:t>
            </a:r>
          </a:p>
          <a:p>
            <a:r>
              <a:rPr lang="cs-CZ" dirty="0"/>
              <a:t>Klient žádá po ostatních cigarety, kávu, jídlo</a:t>
            </a:r>
          </a:p>
          <a:p>
            <a:r>
              <a:rPr lang="cs-CZ" dirty="0"/>
              <a:t>Návštěvy objevující se pravidelně v době výplaty dávek nebo důchodu, případně mzdy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135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605C6-6CB7-152C-8351-036D7EC96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práce s ohroženým klientem v 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A3AA9-36B7-AE0C-7517-85E03B213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Klient je vnímán jako součást systému</a:t>
            </a:r>
          </a:p>
          <a:p>
            <a:r>
              <a:rPr lang="cs-CZ" dirty="0"/>
              <a:t>K pochopení problému klienta je nutné pochopit systém, jehož je součástí</a:t>
            </a:r>
          </a:p>
          <a:p>
            <a:r>
              <a:rPr lang="cs-CZ" dirty="0"/>
              <a:t>Klientovi je nabídnuta podpora v rámci komunikace s rodinou nebo osobou blízkou, která ohrožení způsobuje</a:t>
            </a:r>
          </a:p>
          <a:p>
            <a:r>
              <a:rPr lang="cs-CZ" dirty="0"/>
              <a:t>Snaha vyhnout se konfrontační komunikaci při jednání s rodinou</a:t>
            </a:r>
          </a:p>
          <a:p>
            <a:r>
              <a:rPr lang="cs-CZ" dirty="0"/>
              <a:t>Pojmenování problému často vede k eliminaci nežádoucího chování (už to není jen mezi nimi)</a:t>
            </a:r>
          </a:p>
          <a:p>
            <a:r>
              <a:rPr lang="cs-CZ" dirty="0"/>
              <a:t>Rodina nebo osoba, která klienta ohrožuje, často bývá sama ohrožena (sociální poradenství, kontakty na vhodné služby)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2143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E09DB-C170-1543-50A1-9818CF040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Klient se špatnou orientací – vzrůstající 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647A0-4CB7-709B-F8AC-6EC3AAE97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Konkrétní potíže vyvstávají až v průběhu spolupráce</a:t>
            </a:r>
          </a:p>
          <a:p>
            <a:r>
              <a:rPr lang="cs-CZ" dirty="0"/>
              <a:t>Pozorování se zaměřením na reakce v problematických oblastech</a:t>
            </a:r>
          </a:p>
          <a:p>
            <a:r>
              <a:rPr lang="cs-CZ" dirty="0"/>
              <a:t>Pojmenování problému před klientem, spolupráce s rodinou</a:t>
            </a:r>
          </a:p>
          <a:p>
            <a:r>
              <a:rPr lang="cs-CZ" dirty="0"/>
              <a:t>Nabídka pomoci při zprostředkování odborného vyšetření, doprovod</a:t>
            </a:r>
          </a:p>
          <a:p>
            <a:r>
              <a:rPr lang="cs-CZ" dirty="0"/>
              <a:t>Psychiatrické vyšetření 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pokračování v nastavené spolupráci s ohledem na tempo a možnosti  klienta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podání podnětu na ustanovení opatrovníka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podání podnětu na ustanovení zvláštního příjemce důchodu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hledání vhodnější sociální služby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277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CABF84-F669-2D3C-C64A-0BFCA3D99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033152-C2E5-A8BE-0F6B-468196DB4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Klient přicházející z ústavní výchovy – dluhy ze smluv, které mu pomáhali uzavírat rodiče po návratu domů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Klient senior – dluhy z úvěrových smluv, pravidelné návštěvy rodiny v období výplaty důchodu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859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CEB0F-A528-A2D2-7125-E6DA4C0D8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praxe – co se daří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774F8F-7913-B068-502E-EE9129C91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Motivovat klienty, aby svou situaci chtěli řešit</a:t>
            </a:r>
          </a:p>
          <a:p>
            <a:r>
              <a:rPr lang="cs-CZ" dirty="0"/>
              <a:t>Doprovázet klienty při jednáních s těmi, kdo je ohrožují (případně i těmto osobám nabízet zprostředkování pomoci)  </a:t>
            </a:r>
          </a:p>
          <a:p>
            <a:r>
              <a:rPr lang="cs-CZ" dirty="0"/>
              <a:t>Klientům s horší orientací zprostředkovávat psychiatrické vyšetření (v přijatelném termínu)</a:t>
            </a:r>
          </a:p>
          <a:p>
            <a:r>
              <a:rPr lang="cs-CZ" dirty="0"/>
              <a:t>Řešit otázku opatrovnictví – podněty</a:t>
            </a:r>
          </a:p>
          <a:p>
            <a:r>
              <a:rPr lang="cs-CZ" dirty="0"/>
              <a:t>Spolupracovat s ustanovenými opatrovníky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181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37778C55C224F951B84286EC0B0A7" ma:contentTypeVersion="12" ma:contentTypeDescription="Vytvoří nový dokument" ma:contentTypeScope="" ma:versionID="55242fd1276ea6b8c2a1ab85843bfbe4">
  <xsd:schema xmlns:xsd="http://www.w3.org/2001/XMLSchema" xmlns:xs="http://www.w3.org/2001/XMLSchema" xmlns:p="http://schemas.microsoft.com/office/2006/metadata/properties" xmlns:ns2="0b316d0f-601a-4cc5-9b7d-b9cbfb1939bb" xmlns:ns3="43197380-9d9a-41d2-9183-283aecdde5b7" targetNamespace="http://schemas.microsoft.com/office/2006/metadata/properties" ma:root="true" ma:fieldsID="b7f1087ed43c4bf2587754891becc404" ns2:_="" ns3:_="">
    <xsd:import namespace="0b316d0f-601a-4cc5-9b7d-b9cbfb1939bb"/>
    <xsd:import namespace="43197380-9d9a-41d2-9183-283aecdde5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316d0f-601a-4cc5-9b7d-b9cbfb1939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8574510d-52ad-4a42-8116-c3898fb515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97380-9d9a-41d2-9183-283aecdde5b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8d2c86d-eb81-47dd-a718-d2fa86c6bbba}" ma:internalName="TaxCatchAll" ma:showField="CatchAllData" ma:web="43197380-9d9a-41d2-9183-283aecdde5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316d0f-601a-4cc5-9b7d-b9cbfb1939bb">
      <Terms xmlns="http://schemas.microsoft.com/office/infopath/2007/PartnerControls"/>
    </lcf76f155ced4ddcb4097134ff3c332f>
    <TaxCatchAll xmlns="43197380-9d9a-41d2-9183-283aecdde5b7" xsi:nil="true"/>
  </documentManagement>
</p:properties>
</file>

<file path=customXml/itemProps1.xml><?xml version="1.0" encoding="utf-8"?>
<ds:datastoreItem xmlns:ds="http://schemas.openxmlformats.org/officeDocument/2006/customXml" ds:itemID="{F7C7439A-3872-43B1-B487-1C15B2486A7E}"/>
</file>

<file path=customXml/itemProps2.xml><?xml version="1.0" encoding="utf-8"?>
<ds:datastoreItem xmlns:ds="http://schemas.openxmlformats.org/officeDocument/2006/customXml" ds:itemID="{35975D19-0BEE-4050-BE8B-3212AE568044}"/>
</file>

<file path=customXml/itemProps3.xml><?xml version="1.0" encoding="utf-8"?>
<ds:datastoreItem xmlns:ds="http://schemas.openxmlformats.org/officeDocument/2006/customXml" ds:itemID="{F7CF57E1-9AD5-4654-BC6B-BCA7B2D1DDCF}"/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377</Words>
  <Application>Microsoft Office PowerPoint</Application>
  <PresentationFormat>Širokoúhlá obrazovka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Aptos</vt:lpstr>
      <vt:lpstr>Arial</vt:lpstr>
      <vt:lpstr>Bliss Pro</vt:lpstr>
      <vt:lpstr>Tahoma</vt:lpstr>
      <vt:lpstr>Wingdings</vt:lpstr>
      <vt:lpstr>Motiv Office</vt:lpstr>
      <vt:lpstr>Rodina – zdroj podpory nebo ohrožení</vt:lpstr>
      <vt:lpstr>Oblasti ohrožení</vt:lpstr>
      <vt:lpstr>Zdroje ohrožení</vt:lpstr>
      <vt:lpstr>Ohrožené osoby</vt:lpstr>
      <vt:lpstr>Znaky materiálního využívání</vt:lpstr>
      <vt:lpstr>Případová práce s ohroženým klientem v AD</vt:lpstr>
      <vt:lpstr>Klient se špatnou orientací – vzrůstající počet</vt:lpstr>
      <vt:lpstr>Příklady z praxe</vt:lpstr>
      <vt:lpstr>Současná praxe – co se daří</vt:lpstr>
      <vt:lpstr>Současná praxe – co se nedaří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Denisa Vampolová</dc:creator>
  <cp:lastModifiedBy>Lucie Stonová</cp:lastModifiedBy>
  <cp:revision>22</cp:revision>
  <dcterms:created xsi:type="dcterms:W3CDTF">2024-06-14T09:26:23Z</dcterms:created>
  <dcterms:modified xsi:type="dcterms:W3CDTF">2025-05-13T09:35:11Z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0x0101001C137778C55C224F951B84286EC0B0A7</vt:lpwstr>
  </property>
</Properties>
</file>