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</p:sldMasterIdLst>
  <p:notesMasterIdLst>
    <p:notesMasterId r:id="rId25"/>
  </p:notesMasterIdLst>
  <p:sldIdLst>
    <p:sldId id="260" r:id="rId6"/>
    <p:sldId id="305" r:id="rId7"/>
    <p:sldId id="290" r:id="rId8"/>
    <p:sldId id="291" r:id="rId9"/>
    <p:sldId id="306" r:id="rId10"/>
    <p:sldId id="289" r:id="rId11"/>
    <p:sldId id="292" r:id="rId12"/>
    <p:sldId id="293" r:id="rId13"/>
    <p:sldId id="308" r:id="rId14"/>
    <p:sldId id="294" r:id="rId15"/>
    <p:sldId id="286" r:id="rId16"/>
    <p:sldId id="295" r:id="rId17"/>
    <p:sldId id="296" r:id="rId18"/>
    <p:sldId id="297" r:id="rId19"/>
    <p:sldId id="300" r:id="rId20"/>
    <p:sldId id="302" r:id="rId21"/>
    <p:sldId id="307" r:id="rId22"/>
    <p:sldId id="303" r:id="rId23"/>
    <p:sldId id="30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CB7"/>
    <a:srgbClr val="AA0546"/>
    <a:srgbClr val="008276"/>
    <a:srgbClr val="FF7D28"/>
    <a:srgbClr val="AFC32D"/>
    <a:srgbClr val="005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ŠPATNÉ ZACHÁZENÍ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7A-4987-82F1-5CD3D63B2F4B}"/>
              </c:ext>
            </c:extLst>
          </c:dPt>
          <c:dPt>
            <c:idx val="1"/>
            <c:bubble3D val="0"/>
            <c:spPr>
              <a:solidFill>
                <a:srgbClr val="9CBC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7A-4987-82F1-5CD3D63B2F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7A-4987-82F1-5CD3D63B2F4B}"/>
              </c:ext>
            </c:extLst>
          </c:dPt>
          <c:cat>
            <c:strRef>
              <c:f>List1!$A$2:$A$4</c:f>
              <c:strCache>
                <c:ptCount val="3"/>
                <c:pt idx="0">
                  <c:v>ZJIŠTĚNO</c:v>
                </c:pt>
                <c:pt idx="1">
                  <c:v>NEZJIŠTĚNO</c:v>
                </c:pt>
                <c:pt idx="2">
                  <c:v>ZATÍM NEPUBLIKOVÁNO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2-42A9-9C57-FCB3AB234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18.5.2025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F7DB-1B3F-4585-8ABF-8B9D978B967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27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F7DB-1B3F-4585-8ABF-8B9D978B967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vín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AA0546">
              <a:alpha val="80000"/>
            </a:srgbClr>
          </a:solidFill>
          <a:ln>
            <a:solidFill>
              <a:srgbClr val="AA054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107936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33A325A-F039-4B41-B2F1-4F5BC3391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C6E724-C92C-4BFC-9EE0-B230195F8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7EFF8A-1C34-48AD-9BA4-6D4B0B3C3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6CC4C521-DF62-4826-A65F-81E44692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9993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67DBDC2-C2A0-48FF-96EC-074EC2416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FF34EF5-5D0A-400F-B22A-0DC4E98F2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34CB48D-27BF-4C98-B73B-22777D99E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1BBAB13-6AEB-4067-8E0A-6501BEE4A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7D05D1-77FF-4841-AC4B-E8F5100A6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3085764-FB95-44CC-ABF4-4D0F69B7C9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8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AA0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AA0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02574802-160B-41E7-B44F-65B82016F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DF3B21D-DCC9-4DD4-86E3-87936E3081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FCC376-89EF-4AB3-B38F-5B87B4988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3A543D0-E8AA-47E2-A95C-E756EF2368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0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AA0546"/>
          </a:solidFill>
          <a:ln>
            <a:solidFill>
              <a:srgbClr val="AA0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4357317-9D4D-4B3C-A1A8-4D54CD7B6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CA1DEE-190F-4C34-A7D7-54DD5D04A1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3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ová strana vín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5"/>
            <a:ext cx="8527382" cy="1648325"/>
          </a:xfrm>
          <a:solidFill>
            <a:srgbClr val="AA0546">
              <a:alpha val="80000"/>
            </a:srgbClr>
          </a:solidFill>
          <a:ln>
            <a:solidFill>
              <a:srgbClr val="AA054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401521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37317AD2-CAA6-4712-830D-01B7F4AA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 smtClean="0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1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1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ochrance.cz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9154-D157-4F9F-AE4C-C3C312A5E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Neregistrovaná zařízení</a:t>
            </a:r>
            <a:br>
              <a:rPr lang="cs-CZ" dirty="0" smtClean="0"/>
            </a:br>
            <a:r>
              <a:rPr lang="cs-CZ" dirty="0" smtClean="0"/>
              <a:t>rizika pro klienty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12. Národní Konference armády spásy</a:t>
            </a:r>
            <a:endParaRPr lang="cs-CZ" sz="20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F9B8F2-02D4-49C6-947A-DE6B32115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76"/>
                </a:solidFill>
              </a:rPr>
              <a:t>Cristina Boušková</a:t>
            </a:r>
          </a:p>
          <a:p>
            <a:r>
              <a:rPr lang="cs-CZ" dirty="0" smtClean="0">
                <a:solidFill>
                  <a:srgbClr val="008276"/>
                </a:solidFill>
              </a:rPr>
              <a:t>20. 5. 2025</a:t>
            </a:r>
            <a:endParaRPr lang="cs-CZ" dirty="0">
              <a:solidFill>
                <a:srgbClr val="008276"/>
              </a:solidFill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71" y="2911179"/>
            <a:ext cx="7061012" cy="22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altLang="cs-CZ" b="1" dirty="0" smtClean="0">
                <a:solidFill>
                  <a:srgbClr val="008276"/>
                </a:solidFill>
              </a:rPr>
              <a:t>Poskytování </a:t>
            </a:r>
            <a:r>
              <a:rPr lang="cs-CZ" altLang="cs-CZ" b="1" dirty="0">
                <a:solidFill>
                  <a:srgbClr val="008276"/>
                </a:solidFill>
              </a:rPr>
              <a:t>péče nekvalifikovaným </a:t>
            </a:r>
            <a:r>
              <a:rPr lang="cs-CZ" altLang="cs-CZ" b="1" dirty="0" smtClean="0">
                <a:solidFill>
                  <a:srgbClr val="008276"/>
                </a:solidFill>
              </a:rPr>
              <a:t>personálem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Asistenti sociální péče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Domácí zdravotní péče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ZS načerno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Lékaři</a:t>
            </a:r>
            <a:endParaRPr lang="cs-CZ" altLang="cs-CZ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>
              <a:lnSpc>
                <a:spcPct val="100000"/>
              </a:lnSpc>
            </a:pPr>
            <a:r>
              <a:rPr lang="cs-CZ" altLang="cs-CZ" b="1" dirty="0" smtClean="0">
                <a:solidFill>
                  <a:srgbClr val="008276"/>
                </a:solidFill>
              </a:rPr>
              <a:t>Úkony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Péče o rány a dekubity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Výměna katetrů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Přepíchávání </a:t>
            </a:r>
            <a:r>
              <a:rPr lang="cs-CZ" dirty="0" smtClean="0"/>
              <a:t>kanyl</a:t>
            </a:r>
            <a:endParaRPr lang="cs-CZ" altLang="cs-CZ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>
              <a:lnSpc>
                <a:spcPct val="100000"/>
              </a:lnSpc>
            </a:pP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3" y="2256777"/>
            <a:ext cx="2578529" cy="19330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3" y="4365091"/>
            <a:ext cx="2574575" cy="19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16D5559A-128F-4354-8667-FF0B4C68B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7623" y="1701172"/>
            <a:ext cx="2166418" cy="2160000"/>
          </a:xfrm>
        </p:spPr>
        <p:txBody>
          <a:bodyPr/>
          <a:lstStyle/>
          <a:p>
            <a:r>
              <a:rPr lang="cs-CZ" dirty="0" smtClean="0"/>
              <a:t>5 kapek, kdyby někdo šílel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F7EC03-A0DD-4F53-A9FF-1986197D82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A0546"/>
          </a:solidFill>
          <a:ln>
            <a:solidFill>
              <a:srgbClr val="AA0546"/>
            </a:solidFill>
          </a:ln>
        </p:spPr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5855FF3-113A-49C0-98E1-69B76E9F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4469"/>
            <a:ext cx="5615201" cy="2183094"/>
          </a:xfrm>
        </p:spPr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Nakládání s léky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Laici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Nedbalé uložení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Množství tlumících léků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A528CE-4283-454F-B953-6DFD5354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2DD8348-3CC5-4EC5-A324-F87B9069F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52" y="4262012"/>
            <a:ext cx="2268359" cy="18163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92" y="4262013"/>
            <a:ext cx="1816331" cy="18163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9" y="4253360"/>
            <a:ext cx="2419004" cy="18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8276"/>
                </a:solidFill>
              </a:rPr>
              <a:t>Neodpovídající strava a nulová prevence </a:t>
            </a:r>
            <a:r>
              <a:rPr lang="cs-CZ" b="1" dirty="0" smtClean="0">
                <a:solidFill>
                  <a:srgbClr val="008276"/>
                </a:solidFill>
              </a:rPr>
              <a:t>malnutrice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Chybí </a:t>
            </a:r>
            <a:r>
              <a:rPr lang="cs-CZ" dirty="0" err="1" smtClean="0"/>
              <a:t>screening</a:t>
            </a:r>
            <a:endParaRPr lang="cs-CZ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I</a:t>
            </a:r>
            <a:r>
              <a:rPr lang="cs-CZ" dirty="0" smtClean="0">
                <a:sym typeface="Wingdings" panose="05000000000000000000" pitchFamily="2" charset="2"/>
              </a:rPr>
              <a:t>ntervence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Nevyhovující strava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Diety, porce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06" y="2377093"/>
            <a:ext cx="2574282" cy="34277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57" y="3670946"/>
            <a:ext cx="2143424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569"/>
            <a:ext cx="7945391" cy="4439706"/>
          </a:xfrm>
        </p:spPr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Hygienické podmínky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Nedostatečné zajištění hygieny a výměny inkontinenčních pomůcek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Myší výkaly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Propálené deky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Nevhodné uložení potravin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6" y="4098800"/>
            <a:ext cx="2038635" cy="20195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1" y="4098800"/>
            <a:ext cx="2029108" cy="20291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79" y="4098800"/>
            <a:ext cx="2029108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Omezování pohybu klientů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Uzamykání v pokoji, v patře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Omezení postranicemi nebo fixačními pomůckami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Omezený přístup na čerstvý vzduch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Uzamykání budov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3686561"/>
            <a:ext cx="1770939" cy="26106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51" y="4102492"/>
            <a:ext cx="2105319" cy="21053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31" y="3686561"/>
            <a:ext cx="1952087" cy="2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Finance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Odebírání veškerých </a:t>
            </a:r>
            <a:r>
              <a:rPr lang="cs-CZ" dirty="0" smtClean="0"/>
              <a:t>příjmů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Použití </a:t>
            </a:r>
            <a:r>
              <a:rPr lang="cs-CZ" altLang="cs-CZ" dirty="0" err="1" smtClean="0"/>
              <a:t>P</a:t>
            </a:r>
            <a:r>
              <a:rPr lang="cs-CZ" altLang="cs-CZ" dirty="0" err="1" smtClean="0"/>
              <a:t>nP</a:t>
            </a:r>
            <a:r>
              <a:rPr lang="cs-CZ" altLang="cs-CZ" dirty="0" smtClean="0"/>
              <a:t> </a:t>
            </a:r>
            <a:r>
              <a:rPr lang="cs-CZ" altLang="cs-CZ" dirty="0"/>
              <a:t>v rozporu s právními </a:t>
            </a:r>
            <a:r>
              <a:rPr lang="cs-CZ" altLang="cs-CZ" dirty="0" smtClean="0"/>
              <a:t>předpisy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 smtClean="0">
                <a:solidFill>
                  <a:srgbClr val="008276"/>
                </a:solidFill>
              </a:rPr>
              <a:t>Smlouvy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Nejasné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</a:t>
            </a:r>
            <a:r>
              <a:rPr lang="cs-CZ" dirty="0" smtClean="0"/>
              <a:t>končení smlouvy na vůli </a:t>
            </a:r>
            <a:r>
              <a:rPr lang="cs-CZ" dirty="0" smtClean="0"/>
              <a:t>poskytovatele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77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Chybí pojistky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Stížnosti</a:t>
            </a:r>
          </a:p>
          <a:p>
            <a:pPr marL="857250" lvl="1" indent="-342900"/>
            <a:r>
              <a:rPr lang="cs-CZ" dirty="0" smtClean="0"/>
              <a:t>Vnitřní stížnostní mechanismus často neexistuje</a:t>
            </a:r>
          </a:p>
          <a:p>
            <a:pPr marL="857250" lvl="1" indent="-342900"/>
            <a:r>
              <a:rPr lang="cs-CZ" dirty="0"/>
              <a:t>Nemožnost </a:t>
            </a:r>
            <a:r>
              <a:rPr lang="cs-CZ" dirty="0" smtClean="0"/>
              <a:t>využití nezávislého stížnostního mechanismu (MPSV)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Kontrola kvality</a:t>
            </a:r>
          </a:p>
          <a:p>
            <a:pPr marL="857250" lvl="1" indent="-342900"/>
            <a:r>
              <a:rPr lang="cs-CZ" dirty="0"/>
              <a:t>Nemožnost kontroly kvality péče ze strany </a:t>
            </a:r>
            <a:r>
              <a:rPr lang="cs-CZ" b="1" dirty="0">
                <a:solidFill>
                  <a:srgbClr val="AA0546"/>
                </a:solidFill>
              </a:rPr>
              <a:t>Inspekce poskytování sociálních </a:t>
            </a:r>
            <a:r>
              <a:rPr lang="cs-CZ" b="1" dirty="0" smtClean="0">
                <a:solidFill>
                  <a:srgbClr val="AA0546"/>
                </a:solidFill>
              </a:rPr>
              <a:t>služeb</a:t>
            </a:r>
          </a:p>
          <a:p>
            <a:pPr marL="857250" lvl="1" indent="-342900"/>
            <a:endParaRPr lang="cs-CZ" b="1" dirty="0" smtClean="0">
              <a:solidFill>
                <a:srgbClr val="AA0546"/>
              </a:solidFill>
            </a:endParaRPr>
          </a:p>
          <a:p>
            <a:r>
              <a:rPr lang="cs-CZ" b="1" dirty="0" smtClean="0">
                <a:solidFill>
                  <a:srgbClr val="008276"/>
                </a:solidFill>
              </a:rPr>
              <a:t>Celková závislost na vůli poskytovatele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Zneužitelnost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Nestabilní služba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AA0546"/>
              </a:solidFill>
            </a:endParaRP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8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Neregistrovaná zařízení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39" y="3506573"/>
            <a:ext cx="7945391" cy="11901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8276"/>
                </a:solidFill>
              </a:rPr>
              <a:t>Je neregistrované </a:t>
            </a:r>
            <a:r>
              <a:rPr lang="cs-CZ" b="1" dirty="0">
                <a:solidFill>
                  <a:srgbClr val="008276"/>
                </a:solidFill>
              </a:rPr>
              <a:t>zařízení někdy lepší než život na ulici</a:t>
            </a:r>
            <a:r>
              <a:rPr lang="cs-CZ" b="1" dirty="0" smtClean="0">
                <a:solidFill>
                  <a:srgbClr val="008276"/>
                </a:solidFill>
              </a:rPr>
              <a:t>?</a:t>
            </a:r>
            <a:endParaRPr lang="cs-CZ" b="1" dirty="0">
              <a:solidFill>
                <a:srgbClr val="008276"/>
              </a:solidFill>
            </a:endParaRPr>
          </a:p>
          <a:p>
            <a:endParaRPr lang="cs-CZ" b="1" dirty="0" smtClean="0">
              <a:solidFill>
                <a:srgbClr val="008276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139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8276"/>
                </a:solidFill>
              </a:rPr>
              <a:t>Prevence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Rodiny</a:t>
            </a:r>
            <a:r>
              <a:rPr lang="cs-CZ" dirty="0"/>
              <a:t>, opatrovníci, </a:t>
            </a:r>
            <a:r>
              <a:rPr lang="cs-CZ" dirty="0" smtClean="0"/>
              <a:t>sociální pracovníci, lékaři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AA0546"/>
                </a:solidFill>
              </a:rPr>
              <a:t>Registr</a:t>
            </a:r>
            <a:r>
              <a:rPr lang="cs-CZ" dirty="0" smtClean="0"/>
              <a:t> poskytovatelů sociálních služeb MPSV</a:t>
            </a:r>
            <a:endParaRPr lang="cs-CZ" dirty="0"/>
          </a:p>
          <a:p>
            <a:r>
              <a:rPr lang="cs-CZ" b="1" dirty="0" smtClean="0">
                <a:solidFill>
                  <a:srgbClr val="008276"/>
                </a:solidFill>
              </a:rPr>
              <a:t>Postih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Krajské úřady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rgány </a:t>
            </a:r>
            <a:r>
              <a:rPr lang="cs-CZ" dirty="0"/>
              <a:t>činné v trestním </a:t>
            </a:r>
            <a:r>
              <a:rPr lang="cs-CZ" dirty="0" smtClean="0"/>
              <a:t>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Další orgány</a:t>
            </a:r>
            <a:endParaRPr lang="cs-CZ" dirty="0"/>
          </a:p>
          <a:p>
            <a:r>
              <a:rPr lang="cs-CZ" b="1" dirty="0" smtClean="0">
                <a:solidFill>
                  <a:srgbClr val="008276"/>
                </a:solidFill>
              </a:rPr>
              <a:t>Systémové kroky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terénních, ambulantních a </a:t>
            </a:r>
            <a:r>
              <a:rPr lang="cs-CZ" dirty="0"/>
              <a:t>komunitních </a:t>
            </a:r>
            <a:r>
              <a:rPr lang="cs-CZ" dirty="0" smtClean="0"/>
              <a:t>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Nízkoprahové a </a:t>
            </a:r>
            <a:r>
              <a:rPr lang="cs-CZ" dirty="0"/>
              <a:t>„</a:t>
            </a:r>
            <a:r>
              <a:rPr lang="cs-CZ" dirty="0" smtClean="0"/>
              <a:t>mokré“ služby</a:t>
            </a:r>
            <a:endParaRPr lang="cs-CZ" b="1" dirty="0" smtClean="0">
              <a:solidFill>
                <a:srgbClr val="008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F64C4-09D1-4C40-8D78-DEE8FB1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mtClean="0"/>
              <a:t>Děkuji Vám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A915AB-B49E-400A-9DB8-9A8C8A2F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127" y="3881531"/>
            <a:ext cx="3565314" cy="211104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www.ochrance.cz</a:t>
            </a:r>
            <a:endParaRPr lang="cs-CZ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Tipy na neregistrovaná zařízení můžete zasílat na:</a:t>
            </a:r>
          </a:p>
          <a:p>
            <a:r>
              <a:rPr lang="cs-CZ" dirty="0" smtClean="0">
                <a:solidFill>
                  <a:srgbClr val="008276"/>
                </a:solidFill>
              </a:rPr>
              <a:t>neregistry@ochrance.cz</a:t>
            </a:r>
            <a:endParaRPr lang="cs-CZ" dirty="0">
              <a:solidFill>
                <a:srgbClr val="008276"/>
              </a:solidFill>
            </a:endParaRPr>
          </a:p>
          <a:p>
            <a:endParaRPr lang="cs-CZ" sz="1400" b="1" dirty="0" smtClean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707873-2F4A-4AE4-B6A4-BA6A7F8D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28D3C95-2E3B-4771-BCCF-084787C2E9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95" y="1770490"/>
            <a:ext cx="2993366" cy="422208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27" y="1770490"/>
            <a:ext cx="2005641" cy="20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95CD26B-49F3-40E7-9302-D8392EB6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4" y="0"/>
            <a:ext cx="9144000" cy="1913020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024EEE5-0769-4CBD-BEC4-90A5AFCBF2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594" y="4858599"/>
            <a:ext cx="8527382" cy="1648325"/>
          </a:xfrm>
        </p:spPr>
        <p:txBody>
          <a:bodyPr anchor="ctr">
            <a:normAutofit/>
          </a:bodyPr>
          <a:lstStyle/>
          <a:p>
            <a:pPr marL="407194">
              <a:spcBef>
                <a:spcPct val="0"/>
              </a:spcBef>
            </a:pPr>
            <a:r>
              <a:rPr lang="cs-CZ" sz="2250" b="1" cap="all" dirty="0" smtClean="0">
                <a:latin typeface="+mj-lt"/>
                <a:ea typeface="+mj-ea"/>
                <a:cs typeface="+mj-cs"/>
              </a:rPr>
              <a:t>Národní preventivní mechanismus</a:t>
            </a:r>
            <a:endParaRPr lang="cs-CZ" sz="2250" b="1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národní preventivní mechanismus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719316"/>
            <a:ext cx="7945391" cy="1074921"/>
          </a:xfrm>
        </p:spPr>
        <p:txBody>
          <a:bodyPr>
            <a:normAutofit/>
          </a:bodyPr>
          <a:lstStyle/>
          <a:p>
            <a:r>
              <a:rPr lang="cs-CZ" sz="2600" kern="0" dirty="0">
                <a:solidFill>
                  <a:srgbClr val="000000"/>
                </a:solidFill>
              </a:rPr>
              <a:t>N</a:t>
            </a:r>
            <a:r>
              <a:rPr lang="cs-CZ" sz="2600" kern="0" dirty="0" smtClean="0">
                <a:solidFill>
                  <a:srgbClr val="000000"/>
                </a:solidFill>
              </a:rPr>
              <a:t>ezávislý </a:t>
            </a:r>
            <a:r>
              <a:rPr lang="cs-CZ" sz="2600" kern="0" dirty="0">
                <a:solidFill>
                  <a:srgbClr val="000000"/>
                </a:solidFill>
              </a:rPr>
              <a:t>orgán, který </a:t>
            </a:r>
            <a:r>
              <a:rPr lang="cs-CZ" sz="2600" kern="0" dirty="0" smtClean="0">
                <a:solidFill>
                  <a:srgbClr val="000000"/>
                </a:solidFill>
              </a:rPr>
              <a:t>navštěvuje místa, </a:t>
            </a:r>
            <a:r>
              <a:rPr lang="cs-CZ" sz="2600" kern="0" dirty="0">
                <a:solidFill>
                  <a:srgbClr val="000000"/>
                </a:solidFill>
              </a:rPr>
              <a:t>kde </a:t>
            </a:r>
            <a:r>
              <a:rPr lang="cs-CZ" sz="2600" kern="0" dirty="0" smtClean="0">
                <a:solidFill>
                  <a:srgbClr val="000000"/>
                </a:solidFill>
              </a:rPr>
              <a:t>jsou </a:t>
            </a:r>
            <a:r>
              <a:rPr lang="cs-CZ" sz="2600" b="1" kern="0" dirty="0" smtClean="0">
                <a:solidFill>
                  <a:srgbClr val="AA0546"/>
                </a:solidFill>
              </a:rPr>
              <a:t>osoby </a:t>
            </a:r>
            <a:r>
              <a:rPr lang="cs-CZ" sz="2600" b="1" kern="0" dirty="0">
                <a:solidFill>
                  <a:srgbClr val="AA0546"/>
                </a:solidFill>
              </a:rPr>
              <a:t>omezeny </a:t>
            </a:r>
            <a:r>
              <a:rPr lang="cs-CZ" sz="2600" b="1" kern="0" dirty="0" smtClean="0">
                <a:solidFill>
                  <a:srgbClr val="AA0546"/>
                </a:solidFill>
              </a:rPr>
              <a:t>na svobodě</a:t>
            </a:r>
            <a:r>
              <a:rPr lang="cs-CZ" sz="2600" kern="0" dirty="0">
                <a:solidFill>
                  <a:srgbClr val="AA0546"/>
                </a:solidFill>
              </a:rPr>
              <a:t>.</a:t>
            </a:r>
            <a:endParaRPr lang="cs-CZ" sz="2600" kern="0" dirty="0" smtClean="0">
              <a:solidFill>
                <a:srgbClr val="AA0546"/>
              </a:solidFill>
            </a:endParaRPr>
          </a:p>
          <a:p>
            <a:endParaRPr lang="cs-CZ" kern="0" dirty="0" smtClean="0">
              <a:solidFill>
                <a:srgbClr val="000000"/>
              </a:solidFill>
            </a:endParaRPr>
          </a:p>
          <a:p>
            <a:endParaRPr lang="cs-CZ" kern="0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17292" y="2629509"/>
            <a:ext cx="340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/>
              <a:t>Omezení de </a:t>
            </a:r>
            <a:r>
              <a:rPr lang="cs-CZ" altLang="cs-CZ" b="1" dirty="0" smtClean="0"/>
              <a:t>iure </a:t>
            </a:r>
          </a:p>
          <a:p>
            <a:r>
              <a:rPr lang="cs-CZ" altLang="cs-CZ" dirty="0" smtClean="0"/>
              <a:t>rozhodnutí </a:t>
            </a:r>
            <a:r>
              <a:rPr lang="cs-CZ" altLang="cs-CZ" dirty="0"/>
              <a:t>orgánu veřejné moci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07573" y="2610521"/>
            <a:ext cx="3274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/>
              <a:t>Omezení de </a:t>
            </a:r>
            <a:r>
              <a:rPr lang="cs-CZ" altLang="cs-CZ" b="1" dirty="0" smtClean="0"/>
              <a:t>facto</a:t>
            </a:r>
          </a:p>
          <a:p>
            <a:r>
              <a:rPr lang="cs-CZ" altLang="cs-CZ" dirty="0" smtClean="0"/>
              <a:t>závislost na poskytované péči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1028" name="Picture 4" descr="Housing Options for Seniors - familydoctor.or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65" y="3283465"/>
            <a:ext cx="2757764" cy="18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zi polykači kotev a položenými osmičkami. Byli jsme v nejtěžších vězeních  v Čes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2" y="3283351"/>
            <a:ext cx="2757932" cy="18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28650" y="5441706"/>
            <a:ext cx="891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Cílem </a:t>
            </a:r>
            <a:r>
              <a:rPr lang="cs-CZ" sz="2400" dirty="0" smtClean="0"/>
              <a:t>návštěv </a:t>
            </a:r>
            <a:r>
              <a:rPr lang="cs-CZ" sz="2400" dirty="0"/>
              <a:t>je </a:t>
            </a:r>
            <a:r>
              <a:rPr lang="cs-CZ" sz="2400" b="1" dirty="0">
                <a:solidFill>
                  <a:srgbClr val="AA0546"/>
                </a:solidFill>
              </a:rPr>
              <a:t>ochrana před špatným </a:t>
            </a:r>
            <a:r>
              <a:rPr lang="cs-CZ" sz="2400" b="1" dirty="0" smtClean="0">
                <a:solidFill>
                  <a:srgbClr val="AA0546"/>
                </a:solidFill>
              </a:rPr>
              <a:t>zacházením.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6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D114624D-9BD6-4B95-9621-96175DD4B356}"/>
              </a:ext>
            </a:extLst>
          </p:cNvPr>
          <p:cNvSpPr txBox="1">
            <a:spLocks/>
          </p:cNvSpPr>
          <p:nvPr/>
        </p:nvSpPr>
        <p:spPr>
          <a:xfrm>
            <a:off x="382393" y="1874175"/>
            <a:ext cx="8191648" cy="4298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8276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827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ln w="0"/>
                <a:solidFill>
                  <a:srgbClr val="008276"/>
                </a:solidFill>
              </a:rPr>
              <a:t>Špatné </a:t>
            </a:r>
            <a:r>
              <a:rPr lang="cs-CZ" sz="3200" b="1" dirty="0" smtClean="0">
                <a:ln w="0"/>
                <a:solidFill>
                  <a:srgbClr val="008276"/>
                </a:solidFill>
              </a:rPr>
              <a:t>zacházení</a:t>
            </a:r>
            <a:endParaRPr lang="cs-CZ" dirty="0" smtClean="0">
              <a:ln w="0"/>
            </a:endParaRPr>
          </a:p>
          <a:p>
            <a:r>
              <a:rPr lang="cs-CZ" dirty="0" smtClean="0">
                <a:ln w="0"/>
              </a:rPr>
              <a:t>Jednání, které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nerespektuje lidskou důstojnost </a:t>
            </a:r>
            <a:r>
              <a:rPr lang="cs-CZ" dirty="0" smtClean="0">
                <a:ln w="0"/>
              </a:rPr>
              <a:t>a dosahuje určitého stupně</a:t>
            </a:r>
            <a:r>
              <a:rPr lang="cs-CZ" dirty="0" smtClean="0">
                <a:ln w="0"/>
                <a:solidFill>
                  <a:srgbClr val="AA0546"/>
                </a:solidFill>
              </a:rPr>
              <a:t>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závažnosti </a:t>
            </a:r>
            <a:r>
              <a:rPr lang="cs-CZ" dirty="0" smtClean="0">
                <a:ln w="0"/>
              </a:rPr>
              <a:t>(samo o sobě nebo při kumulaci jednotlivých zásahů).</a:t>
            </a:r>
          </a:p>
          <a:p>
            <a:endParaRPr lang="cs-CZ" dirty="0" smtClean="0">
              <a:ln w="0"/>
            </a:endParaRPr>
          </a:p>
          <a:p>
            <a:r>
              <a:rPr lang="cs-CZ" sz="3200" b="1" dirty="0" smtClean="0">
                <a:ln w="0"/>
                <a:solidFill>
                  <a:srgbClr val="008276"/>
                </a:solidFill>
              </a:rPr>
              <a:t>Jak </a:t>
            </a:r>
            <a:r>
              <a:rPr lang="cs-CZ" sz="3000" b="1" dirty="0" smtClean="0">
                <a:ln w="0"/>
                <a:solidFill>
                  <a:srgbClr val="008276"/>
                </a:solidFill>
              </a:rPr>
              <a:t>vypadá?</a:t>
            </a:r>
            <a:endParaRPr lang="cs-CZ" sz="1800" b="1" dirty="0">
              <a:ln w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0"/>
              </a:rPr>
              <a:t>nezajištění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bezpečí</a:t>
            </a:r>
            <a:r>
              <a:rPr lang="cs-CZ" dirty="0" smtClean="0">
                <a:ln w="0"/>
              </a:rPr>
              <a:t>, potřebné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podpory</a:t>
            </a:r>
            <a:r>
              <a:rPr lang="cs-CZ" dirty="0" smtClean="0">
                <a:ln w="0"/>
              </a:rPr>
              <a:t> a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péče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0"/>
              </a:rPr>
              <a:t>nerespektování práva na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soukromí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0"/>
              </a:rPr>
              <a:t>nerespektování </a:t>
            </a:r>
            <a:r>
              <a:rPr lang="cs-CZ" dirty="0">
                <a:ln w="0"/>
              </a:rPr>
              <a:t>práva na spoluúčast v procesu </a:t>
            </a:r>
            <a:r>
              <a:rPr lang="cs-CZ" b="1" dirty="0">
                <a:ln w="0"/>
                <a:solidFill>
                  <a:srgbClr val="AA0546"/>
                </a:solidFill>
              </a:rPr>
              <a:t>rozhodování o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sobě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0"/>
              </a:rPr>
              <a:t>neoprávněné </a:t>
            </a:r>
            <a:r>
              <a:rPr lang="cs-CZ" dirty="0">
                <a:ln w="0"/>
              </a:rPr>
              <a:t>omezení </a:t>
            </a:r>
            <a:r>
              <a:rPr lang="cs-CZ" b="1" dirty="0">
                <a:ln w="0"/>
                <a:solidFill>
                  <a:srgbClr val="AA0546"/>
                </a:solidFill>
              </a:rPr>
              <a:t>volnosti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pohybu</a:t>
            </a:r>
            <a:endParaRPr lang="cs-CZ" b="1" dirty="0">
              <a:solidFill>
                <a:srgbClr val="AA05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0"/>
              </a:rPr>
              <a:t>zneužívání nebo prohlubování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závislosti na poskytované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péči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0"/>
              </a:rPr>
              <a:t>nedůstojné </a:t>
            </a:r>
            <a:r>
              <a:rPr lang="cs-CZ" b="1" dirty="0" smtClean="0">
                <a:ln w="0"/>
                <a:solidFill>
                  <a:srgbClr val="AA0546"/>
                </a:solidFill>
              </a:rPr>
              <a:t>materiální podmínky</a:t>
            </a:r>
            <a:endParaRPr lang="cs-CZ" b="1" dirty="0">
              <a:ln w="0"/>
              <a:solidFill>
                <a:srgbClr val="AA0546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ochránce práv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D28D3C95-2E3B-4771-BCCF-084787C2E9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57" y="871622"/>
            <a:ext cx="5476001" cy="40526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národní preventivní mechanismus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95CD26B-49F3-40E7-9302-D8392EB6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4" y="0"/>
            <a:ext cx="9144000" cy="1913020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024EEE5-0769-4CBD-BEC4-90A5AFCBF2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594" y="4858599"/>
            <a:ext cx="8527382" cy="1648325"/>
          </a:xfrm>
        </p:spPr>
        <p:txBody>
          <a:bodyPr anchor="ctr">
            <a:normAutofit/>
          </a:bodyPr>
          <a:lstStyle/>
          <a:p>
            <a:pPr marL="407194">
              <a:spcBef>
                <a:spcPct val="0"/>
              </a:spcBef>
            </a:pPr>
            <a:r>
              <a:rPr lang="cs-CZ" sz="2250" b="1" cap="all" dirty="0" smtClean="0">
                <a:latin typeface="+mj-lt"/>
                <a:ea typeface="+mj-ea"/>
                <a:cs typeface="+mj-cs"/>
              </a:rPr>
              <a:t>Neregistrovaná zařízení</a:t>
            </a:r>
            <a:endParaRPr lang="cs-CZ" sz="2250" b="1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6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Neregistrovaná zařízení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Co jsou neregistrovaná zařízení?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Sociální </a:t>
            </a:r>
            <a:r>
              <a:rPr lang="cs-CZ" dirty="0" smtClean="0"/>
              <a:t>služby </a:t>
            </a:r>
            <a:r>
              <a:rPr lang="cs-CZ" dirty="0" smtClean="0">
                <a:ln w="0"/>
                <a:solidFill>
                  <a:prstClr val="black"/>
                </a:solidFill>
              </a:rPr>
              <a:t>poskytující </a:t>
            </a:r>
            <a:r>
              <a:rPr lang="cs-CZ" dirty="0">
                <a:ln w="0"/>
                <a:solidFill>
                  <a:prstClr val="black"/>
                </a:solidFill>
              </a:rPr>
              <a:t>péči </a:t>
            </a:r>
            <a:r>
              <a:rPr lang="cs-CZ" b="1" dirty="0">
                <a:ln w="0"/>
                <a:solidFill>
                  <a:srgbClr val="AD0B2D"/>
                </a:solidFill>
              </a:rPr>
              <a:t>bez oprávnění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Domov pro seniory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Domov se zvláštním režimem</a:t>
            </a:r>
          </a:p>
          <a:p>
            <a:r>
              <a:rPr lang="cs-CZ" b="1" dirty="0" smtClean="0">
                <a:solidFill>
                  <a:srgbClr val="008276"/>
                </a:solidFill>
              </a:rPr>
              <a:t>Jak vypadají?</a:t>
            </a:r>
            <a:endParaRPr lang="cs-CZ" b="1" dirty="0">
              <a:solidFill>
                <a:srgbClr val="008276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00" y="3980818"/>
            <a:ext cx="2253600" cy="225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93" y="3982684"/>
            <a:ext cx="2253600" cy="225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" y="3982684"/>
            <a:ext cx="2251734" cy="22517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74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Neregistrovaná zařízení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8276"/>
                </a:solidFill>
              </a:rPr>
              <a:t>Kdo jsou klienti?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Senioři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Další klienti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r>
              <a:rPr lang="cs-CZ" b="1" dirty="0" smtClean="0">
                <a:solidFill>
                  <a:srgbClr val="008276"/>
                </a:solidFill>
              </a:rPr>
              <a:t>Co jim nabízí?</a:t>
            </a:r>
            <a:endParaRPr lang="cs-CZ" b="1" dirty="0">
              <a:solidFill>
                <a:srgbClr val="00827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Ubytování a stravu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Péči, hygienu, ošetřovatelství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Vyřídí </a:t>
            </a:r>
            <a:r>
              <a:rPr lang="cs-CZ" dirty="0" err="1" smtClean="0"/>
              <a:t>PnP</a:t>
            </a:r>
            <a:r>
              <a:rPr lang="cs-CZ" dirty="0" smtClean="0"/>
              <a:t>, OP, dávky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Možnost pít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40" y="2148509"/>
            <a:ext cx="3409719" cy="34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Neregistrovaná zařízení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39" y="3506573"/>
            <a:ext cx="7945391" cy="11901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8276"/>
                </a:solidFill>
              </a:rPr>
              <a:t>Je neregistrované </a:t>
            </a:r>
            <a:r>
              <a:rPr lang="cs-CZ" b="1" dirty="0">
                <a:solidFill>
                  <a:srgbClr val="008276"/>
                </a:solidFill>
              </a:rPr>
              <a:t>zařízení někdy lepší než život na ulici</a:t>
            </a:r>
            <a:r>
              <a:rPr lang="cs-CZ" b="1" dirty="0" smtClean="0">
                <a:solidFill>
                  <a:srgbClr val="008276"/>
                </a:solidFill>
              </a:rPr>
              <a:t>?</a:t>
            </a:r>
            <a:endParaRPr lang="cs-CZ" b="1" dirty="0">
              <a:solidFill>
                <a:srgbClr val="008276"/>
              </a:solidFill>
            </a:endParaRPr>
          </a:p>
          <a:p>
            <a:endParaRPr lang="cs-CZ" b="1" dirty="0" smtClean="0">
              <a:solidFill>
                <a:srgbClr val="008276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004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3C14F-82CC-4273-B665-8EB6F162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Neregistrovaná zařízení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80056-F34B-4E8C-82EB-40DAEE3F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657C167-84CC-47B0-A14A-AF4612534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73F1B4B-D1F4-469F-8A2A-A41DA8E66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62E4D5-FB2D-4BAF-89C6-55E030D4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57" y="1870364"/>
            <a:ext cx="8324661" cy="4499957"/>
          </a:xfrm>
        </p:spPr>
        <p:txBody>
          <a:bodyPr/>
          <a:lstStyle/>
          <a:p>
            <a:r>
              <a:rPr lang="cs-CZ" b="1" dirty="0" smtClean="0">
                <a:solidFill>
                  <a:srgbClr val="008276"/>
                </a:solidFill>
              </a:rPr>
              <a:t>Systematické návštěvy</a:t>
            </a:r>
          </a:p>
          <a:p>
            <a:r>
              <a:rPr lang="cs-CZ" dirty="0" smtClean="0"/>
              <a:t>od roku 2012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AA0546"/>
                </a:solidFill>
              </a:rPr>
              <a:t>19</a:t>
            </a:r>
            <a:r>
              <a:rPr lang="cs-CZ" dirty="0" smtClean="0"/>
              <a:t> zařízení</a:t>
            </a:r>
          </a:p>
          <a:p>
            <a:r>
              <a:rPr lang="cs-CZ" b="1" dirty="0" smtClean="0">
                <a:solidFill>
                  <a:srgbClr val="AA0546"/>
                </a:solidFill>
              </a:rPr>
              <a:t>10x</a:t>
            </a:r>
            <a:r>
              <a:rPr lang="cs-CZ" dirty="0" smtClean="0"/>
              <a:t> špatné zacházení</a:t>
            </a:r>
          </a:p>
          <a:p>
            <a:r>
              <a:rPr lang="cs-CZ" dirty="0" smtClean="0"/>
              <a:t>(6 zpráv zatím neveřejných)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AA0546"/>
                </a:solidFill>
              </a:rPr>
              <a:t>2 </a:t>
            </a:r>
            <a:r>
              <a:rPr lang="cs-CZ" dirty="0" smtClean="0"/>
              <a:t>zařízení činnost legalizovala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248659749"/>
              </p:ext>
            </p:extLst>
          </p:nvPr>
        </p:nvGraphicFramePr>
        <p:xfrm>
          <a:off x="4491644" y="2102458"/>
          <a:ext cx="4527664" cy="331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inova.potx" id="{D33E5C9C-D021-418D-8411-260561FD227E}" vid="{D72F8662-4874-4287-9EC6-E853F2F1AE42}"/>
    </a:ext>
  </a:extLst>
</a:theme>
</file>

<file path=ppt/theme/theme2.xml><?xml version="1.0" encoding="utf-8"?>
<a:theme xmlns:a="http://schemas.openxmlformats.org/drawingml/2006/main" name="Ombudsman vínová">
  <a:themeElements>
    <a:clrScheme name="Ombudsman_vínový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AA0546"/>
      </a:accent1>
      <a:accent2>
        <a:srgbClr val="EF0765"/>
      </a:accent2>
      <a:accent3>
        <a:srgbClr val="FFBFBF"/>
      </a:accent3>
      <a:accent4>
        <a:srgbClr val="FFCCFF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inova.potx" id="{D33E5C9C-D021-418D-8411-260561FD227E}" vid="{17D6DF06-7A7E-4F31-8117-044DD9752F1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316d0f-601a-4cc5-9b7d-b9cbfb1939bb">
      <Terms xmlns="http://schemas.microsoft.com/office/infopath/2007/PartnerControls"/>
    </lcf76f155ced4ddcb4097134ff3c332f>
    <TaxCatchAll xmlns="43197380-9d9a-41d2-9183-283aecdde5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37778C55C224F951B84286EC0B0A7" ma:contentTypeVersion="12" ma:contentTypeDescription="Vytvoří nový dokument" ma:contentTypeScope="" ma:versionID="55242fd1276ea6b8c2a1ab85843bfbe4">
  <xsd:schema xmlns:xsd="http://www.w3.org/2001/XMLSchema" xmlns:xs="http://www.w3.org/2001/XMLSchema" xmlns:p="http://schemas.microsoft.com/office/2006/metadata/properties" xmlns:ns2="0b316d0f-601a-4cc5-9b7d-b9cbfb1939bb" xmlns:ns3="43197380-9d9a-41d2-9183-283aecdde5b7" targetNamespace="http://schemas.microsoft.com/office/2006/metadata/properties" ma:root="true" ma:fieldsID="b7f1087ed43c4bf2587754891becc404" ns2:_="" ns3:_="">
    <xsd:import namespace="0b316d0f-601a-4cc5-9b7d-b9cbfb1939bb"/>
    <xsd:import namespace="43197380-9d9a-41d2-9183-283aecdde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16d0f-601a-4cc5-9b7d-b9cbfb193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8574510d-52ad-4a42-8116-c3898fb515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97380-9d9a-41d2-9183-283aecdde5b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d2c86d-eb81-47dd-a718-d2fa86c6bbba}" ma:internalName="TaxCatchAll" ma:showField="CatchAllData" ma:web="43197380-9d9a-41d2-9183-283aecdde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37112-2AF5-4D2A-AF20-DC611A8D34E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aea5b64-986d-4ed0-9f25-146f1d978e9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E38C54-AE7B-465D-8140-46A80AE3B40B}"/>
</file>

<file path=customXml/itemProps3.xml><?xml version="1.0" encoding="utf-8"?>
<ds:datastoreItem xmlns:ds="http://schemas.openxmlformats.org/officeDocument/2006/customXml" ds:itemID="{765824A5-A248-4B0E-8D31-CD6D21E5E1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Prezentace_DET</Template>
  <TotalTime>951</TotalTime>
  <Words>455</Words>
  <Application>Microsoft Office PowerPoint</Application>
  <PresentationFormat>Předvádění na obrazovce (4:3)</PresentationFormat>
  <Paragraphs>149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Ombudsman</vt:lpstr>
      <vt:lpstr>Ombudsman vínová</vt:lpstr>
      <vt:lpstr>Neregistrovaná zařízení rizika pro klienty</vt:lpstr>
      <vt:lpstr>Veřejný ochránce práv</vt:lpstr>
      <vt:lpstr>Veřejný ochránce práv</vt:lpstr>
      <vt:lpstr>Veřejný ochránce práv</vt:lpstr>
      <vt:lpstr>Prezentace aplikace PowerPoint</vt:lpstr>
      <vt:lpstr>Neregistrovaná zařízení</vt:lpstr>
      <vt:lpstr>Neregistrovaná zařízení</vt:lpstr>
      <vt:lpstr>Neregistrovaná zařízení</vt:lpstr>
      <vt:lpstr>Neregistrovaná zařízení</vt:lpstr>
      <vt:lpstr>rizika</vt:lpstr>
      <vt:lpstr>Rizika</vt:lpstr>
      <vt:lpstr>rizika</vt:lpstr>
      <vt:lpstr>rizika</vt:lpstr>
      <vt:lpstr>rizika</vt:lpstr>
      <vt:lpstr>rizika</vt:lpstr>
      <vt:lpstr>rizika</vt:lpstr>
      <vt:lpstr>Neregistrovaná zařízení</vt:lpstr>
      <vt:lpstr>Doporučení</vt:lpstr>
      <vt:lpstr>Děkuji Vám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Neregistrovaná zařízení rizika pro klienty</dc:title>
  <dc:creator>Boušková Cristina, Mgr.</dc:creator>
  <cp:keywords>MF</cp:keywords>
  <cp:lastModifiedBy>Boušková Cristina, Mgr.</cp:lastModifiedBy>
  <cp:revision>48</cp:revision>
  <dcterms:created xsi:type="dcterms:W3CDTF">2025-05-16T08:59:29Z</dcterms:created>
  <dcterms:modified xsi:type="dcterms:W3CDTF">2025-05-18T14:47:39Z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0x0101001C137778C55C224F951B84286EC0B0A7</vt:lpwstr>
  </property>
</Properties>
</file>