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6"/>
  </p:notesMasterIdLst>
  <p:sldIdLst>
    <p:sldId id="257" r:id="rId5"/>
    <p:sldId id="572" r:id="rId6"/>
    <p:sldId id="574" r:id="rId7"/>
    <p:sldId id="259" r:id="rId8"/>
    <p:sldId id="261" r:id="rId9"/>
    <p:sldId id="304" r:id="rId10"/>
    <p:sldId id="580" r:id="rId11"/>
    <p:sldId id="578" r:id="rId12"/>
    <p:sldId id="577" r:id="rId13"/>
    <p:sldId id="581" r:id="rId14"/>
    <p:sldId id="25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48C"/>
    <a:srgbClr val="8C7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p:normalViewPr>
  <p:slideViewPr>
    <p:cSldViewPr snapToGrid="0">
      <p:cViewPr varScale="1">
        <p:scale>
          <a:sx n="62" d="100"/>
          <a:sy n="62" d="100"/>
        </p:scale>
        <p:origin x="6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OLD_kapacity%20SSL%20-%20intern&#23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OLD_kapacity%20SSL%20-%20intern&#23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OLD_kapacity%20SSL%20-%20intern&#23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OLD_kapacity%20SSL%20-%20intern&#23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MODEL_Pot&#345;ebn&#233;_kapacity_soci&#225;ln&#237;ch_slu&#382;eb_dl_p&#233;&#269;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mpsv.cz\mpsv\spoldisk\sd_0475\Socialni%20prace,%20pece%20a%20sluzby\Dlouhodoba%20pece\Potrebne%20a%20chybejici%20kapacity\model\MODEL_Pot&#345;ebn&#233;_kapacity_soci&#225;ln&#237;ch_slu&#382;eb_dl_p&#233;&#269;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a:t>65-69 let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doughnutChart>
        <c:varyColors val="1"/>
        <c:ser>
          <c:idx val="0"/>
          <c:order val="0"/>
          <c:spPr>
            <a:solidFill>
              <a:srgbClr val="15448B"/>
            </a:solidFill>
          </c:spPr>
          <c:dPt>
            <c:idx val="0"/>
            <c:bubble3D val="0"/>
            <c:spPr>
              <a:solidFill>
                <a:srgbClr val="15448B"/>
              </a:solidFill>
              <a:ln w="19050">
                <a:solidFill>
                  <a:schemeClr val="lt1"/>
                </a:solidFill>
              </a:ln>
              <a:effectLst/>
            </c:spPr>
            <c:extLst>
              <c:ext xmlns:c16="http://schemas.microsoft.com/office/drawing/2014/chart" uri="{C3380CC4-5D6E-409C-BE32-E72D297353CC}">
                <c16:uniqueId val="{00000001-0807-43CF-AFF7-992C7FFF58CE}"/>
              </c:ext>
            </c:extLst>
          </c:dPt>
          <c:dPt>
            <c:idx val="1"/>
            <c:bubble3D val="0"/>
            <c:spPr>
              <a:solidFill>
                <a:srgbClr val="F7A000"/>
              </a:solidFill>
              <a:ln w="19050">
                <a:solidFill>
                  <a:schemeClr val="lt1"/>
                </a:solidFill>
              </a:ln>
              <a:effectLst/>
            </c:spPr>
            <c:extLst>
              <c:ext xmlns:c16="http://schemas.microsoft.com/office/drawing/2014/chart" uri="{C3380CC4-5D6E-409C-BE32-E72D297353CC}">
                <c16:uniqueId val="{00000003-0807-43CF-AFF7-992C7FFF58CE}"/>
              </c:ext>
            </c:extLst>
          </c:dPt>
          <c:dLbls>
            <c:dLbl>
              <c:idx val="1"/>
              <c:layout>
                <c:manualLayout>
                  <c:x val="0.13144963172302707"/>
                  <c:y val="-0.12685769938034483"/>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787202962149936"/>
                      <c:h val="0.11181848224380242"/>
                    </c:manualLayout>
                  </c15:layout>
                </c:ext>
                <c:ext xmlns:c16="http://schemas.microsoft.com/office/drawing/2014/chart" uri="{C3380CC4-5D6E-409C-BE32-E72D297353CC}">
                  <c16:uniqueId val="{00000003-0807-43CF-AFF7-992C7FFF58C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s>
          <c:cat>
            <c:strRef>
              <c:f>pomoc!$M$10:$M$11</c:f>
              <c:strCache>
                <c:ptCount val="2"/>
                <c:pt idx="0">
                  <c:v>Nevyužívají sociální služby</c:v>
                </c:pt>
                <c:pt idx="1">
                  <c:v>Využívají sociální služby</c:v>
                </c:pt>
              </c:strCache>
            </c:strRef>
          </c:cat>
          <c:val>
            <c:numRef>
              <c:f>pomoc!$N$10:$N$11</c:f>
              <c:numCache>
                <c:formatCode>General</c:formatCode>
                <c:ptCount val="2"/>
                <c:pt idx="0">
                  <c:v>642597</c:v>
                </c:pt>
                <c:pt idx="1">
                  <c:v>10436</c:v>
                </c:pt>
              </c:numCache>
            </c:numRef>
          </c:val>
          <c:extLst>
            <c:ext xmlns:c16="http://schemas.microsoft.com/office/drawing/2014/chart" uri="{C3380CC4-5D6E-409C-BE32-E72D297353CC}">
              <c16:uniqueId val="{00000004-0807-43CF-AFF7-992C7FFF58C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a:t>70-74 let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doughnutChart>
        <c:varyColors val="1"/>
        <c:ser>
          <c:idx val="0"/>
          <c:order val="0"/>
          <c:dPt>
            <c:idx val="0"/>
            <c:bubble3D val="0"/>
            <c:spPr>
              <a:solidFill>
                <a:srgbClr val="15448B"/>
              </a:solidFill>
              <a:ln w="19050">
                <a:solidFill>
                  <a:schemeClr val="lt1"/>
                </a:solidFill>
              </a:ln>
              <a:effectLst/>
            </c:spPr>
            <c:extLst>
              <c:ext xmlns:c16="http://schemas.microsoft.com/office/drawing/2014/chart" uri="{C3380CC4-5D6E-409C-BE32-E72D297353CC}">
                <c16:uniqueId val="{00000001-234C-4C50-B14F-41316E0ECE62}"/>
              </c:ext>
            </c:extLst>
          </c:dPt>
          <c:dPt>
            <c:idx val="1"/>
            <c:bubble3D val="0"/>
            <c:spPr>
              <a:solidFill>
                <a:srgbClr val="F7A000"/>
              </a:solidFill>
              <a:ln w="19050">
                <a:solidFill>
                  <a:schemeClr val="lt1"/>
                </a:solidFill>
              </a:ln>
              <a:effectLst/>
            </c:spPr>
            <c:extLst>
              <c:ext xmlns:c16="http://schemas.microsoft.com/office/drawing/2014/chart" uri="{C3380CC4-5D6E-409C-BE32-E72D297353CC}">
                <c16:uniqueId val="{00000003-234C-4C50-B14F-41316E0ECE62}"/>
              </c:ext>
            </c:extLst>
          </c:dPt>
          <c:dLbls>
            <c:dLbl>
              <c:idx val="0"/>
              <c:delete val="1"/>
              <c:extLst>
                <c:ext xmlns:c15="http://schemas.microsoft.com/office/drawing/2012/chart" uri="{CE6537A1-D6FC-4f65-9D91-7224C49458BB}"/>
                <c:ext xmlns:c16="http://schemas.microsoft.com/office/drawing/2014/chart" uri="{C3380CC4-5D6E-409C-BE32-E72D297353CC}">
                  <c16:uniqueId val="{00000001-234C-4C50-B14F-41316E0ECE62}"/>
                </c:ext>
              </c:extLst>
            </c:dLbl>
            <c:dLbl>
              <c:idx val="1"/>
              <c:layout>
                <c:manualLayout>
                  <c:x val="0.20515656817781858"/>
                  <c:y val="-0.10346344496319071"/>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234C-4C50-B14F-41316E0ECE6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pomoc!$M$10:$M$11</c:f>
              <c:strCache>
                <c:ptCount val="2"/>
                <c:pt idx="0">
                  <c:v>Nevyužívají sociální služby</c:v>
                </c:pt>
                <c:pt idx="1">
                  <c:v>Využívají sociální služby</c:v>
                </c:pt>
              </c:strCache>
            </c:strRef>
          </c:cat>
          <c:val>
            <c:numRef>
              <c:f>pomoc!$O$10:$O$11</c:f>
              <c:numCache>
                <c:formatCode>General</c:formatCode>
                <c:ptCount val="2"/>
                <c:pt idx="0">
                  <c:v>594572</c:v>
                </c:pt>
                <c:pt idx="1">
                  <c:v>18313</c:v>
                </c:pt>
              </c:numCache>
            </c:numRef>
          </c:val>
          <c:extLst>
            <c:ext xmlns:c16="http://schemas.microsoft.com/office/drawing/2014/chart" uri="{C3380CC4-5D6E-409C-BE32-E72D297353CC}">
              <c16:uniqueId val="{00000004-234C-4C50-B14F-41316E0ECE62}"/>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dirty="0"/>
              <a:t>75-79 let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doughnutChart>
        <c:varyColors val="1"/>
        <c:ser>
          <c:idx val="0"/>
          <c:order val="0"/>
          <c:dPt>
            <c:idx val="0"/>
            <c:bubble3D val="0"/>
            <c:spPr>
              <a:solidFill>
                <a:srgbClr val="15448B"/>
              </a:solidFill>
              <a:ln w="19050">
                <a:solidFill>
                  <a:schemeClr val="lt1"/>
                </a:solidFill>
              </a:ln>
              <a:effectLst/>
            </c:spPr>
            <c:extLst>
              <c:ext xmlns:c16="http://schemas.microsoft.com/office/drawing/2014/chart" uri="{C3380CC4-5D6E-409C-BE32-E72D297353CC}">
                <c16:uniqueId val="{00000001-9A6F-4991-83C0-783CF8032311}"/>
              </c:ext>
            </c:extLst>
          </c:dPt>
          <c:dPt>
            <c:idx val="1"/>
            <c:bubble3D val="0"/>
            <c:spPr>
              <a:solidFill>
                <a:srgbClr val="F7A000"/>
              </a:solidFill>
              <a:ln w="19050">
                <a:solidFill>
                  <a:schemeClr val="lt1"/>
                </a:solidFill>
              </a:ln>
              <a:effectLst/>
            </c:spPr>
            <c:extLst>
              <c:ext xmlns:c16="http://schemas.microsoft.com/office/drawing/2014/chart" uri="{C3380CC4-5D6E-409C-BE32-E72D297353CC}">
                <c16:uniqueId val="{00000003-9A6F-4991-83C0-783CF8032311}"/>
              </c:ext>
            </c:extLst>
          </c:dPt>
          <c:dLbls>
            <c:dLbl>
              <c:idx val="0"/>
              <c:delete val="1"/>
              <c:extLst>
                <c:ext xmlns:c15="http://schemas.microsoft.com/office/drawing/2012/chart" uri="{CE6537A1-D6FC-4f65-9D91-7224C49458BB}"/>
                <c:ext xmlns:c16="http://schemas.microsoft.com/office/drawing/2014/chart" uri="{C3380CC4-5D6E-409C-BE32-E72D297353CC}">
                  <c16:uniqueId val="{00000001-9A6F-4991-83C0-783CF8032311}"/>
                </c:ext>
              </c:extLst>
            </c:dLbl>
            <c:dLbl>
              <c:idx val="1"/>
              <c:layout>
                <c:manualLayout>
                  <c:x val="0.2336646398398925"/>
                  <c:y val="-0.1158413038591178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6F-4991-83C0-783CF8032311}"/>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pomoc!$M$10:$M$11</c:f>
              <c:strCache>
                <c:ptCount val="2"/>
                <c:pt idx="0">
                  <c:v>Nevyužívají sociální služby</c:v>
                </c:pt>
                <c:pt idx="1">
                  <c:v>Využívají sociální služby</c:v>
                </c:pt>
              </c:strCache>
            </c:strRef>
          </c:cat>
          <c:val>
            <c:numRef>
              <c:f>pomoc!$P$10:$P$11</c:f>
              <c:numCache>
                <c:formatCode>General</c:formatCode>
                <c:ptCount val="2"/>
                <c:pt idx="0">
                  <c:v>444051</c:v>
                </c:pt>
                <c:pt idx="1">
                  <c:v>31889</c:v>
                </c:pt>
              </c:numCache>
            </c:numRef>
          </c:val>
          <c:extLst>
            <c:ext xmlns:c16="http://schemas.microsoft.com/office/drawing/2014/chart" uri="{C3380CC4-5D6E-409C-BE32-E72D297353CC}">
              <c16:uniqueId val="{00000004-9A6F-4991-83C0-783CF803231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a:t>80+ let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doughnutChart>
        <c:varyColors val="1"/>
        <c:ser>
          <c:idx val="0"/>
          <c:order val="0"/>
          <c:dPt>
            <c:idx val="0"/>
            <c:bubble3D val="0"/>
            <c:spPr>
              <a:solidFill>
                <a:srgbClr val="15448B"/>
              </a:solidFill>
              <a:ln w="19050">
                <a:solidFill>
                  <a:schemeClr val="lt1"/>
                </a:solidFill>
              </a:ln>
              <a:effectLst/>
            </c:spPr>
            <c:extLst>
              <c:ext xmlns:c16="http://schemas.microsoft.com/office/drawing/2014/chart" uri="{C3380CC4-5D6E-409C-BE32-E72D297353CC}">
                <c16:uniqueId val="{00000001-3351-4484-8544-8EF8FEE3FAE0}"/>
              </c:ext>
            </c:extLst>
          </c:dPt>
          <c:dPt>
            <c:idx val="1"/>
            <c:bubble3D val="0"/>
            <c:spPr>
              <a:solidFill>
                <a:srgbClr val="F7A000"/>
              </a:solidFill>
              <a:ln w="19050">
                <a:solidFill>
                  <a:schemeClr val="lt1"/>
                </a:solidFill>
              </a:ln>
              <a:effectLst/>
            </c:spPr>
            <c:extLst>
              <c:ext xmlns:c16="http://schemas.microsoft.com/office/drawing/2014/chart" uri="{C3380CC4-5D6E-409C-BE32-E72D297353CC}">
                <c16:uniqueId val="{00000003-3351-4484-8544-8EF8FEE3FAE0}"/>
              </c:ext>
            </c:extLst>
          </c:dPt>
          <c:dLbls>
            <c:dLbl>
              <c:idx val="0"/>
              <c:delete val="1"/>
              <c:extLst>
                <c:ext xmlns:c15="http://schemas.microsoft.com/office/drawing/2012/chart" uri="{CE6537A1-D6FC-4f65-9D91-7224C49458BB}"/>
                <c:ext xmlns:c16="http://schemas.microsoft.com/office/drawing/2014/chart" uri="{C3380CC4-5D6E-409C-BE32-E72D297353CC}">
                  <c16:uniqueId val="{00000001-3351-4484-8544-8EF8FEE3FAE0}"/>
                </c:ext>
              </c:extLst>
            </c:dLbl>
            <c:dLbl>
              <c:idx val="1"/>
              <c:layout>
                <c:manualLayout>
                  <c:x val="0.35724078684229404"/>
                  <c:y val="-0.19466028463379434"/>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3351-4484-8544-8EF8FEE3FAE0}"/>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pomoc!$M$10:$M$11</c:f>
              <c:strCache>
                <c:ptCount val="2"/>
                <c:pt idx="0">
                  <c:v>Nevyužívají sociální služby</c:v>
                </c:pt>
                <c:pt idx="1">
                  <c:v>Využívají sociální služby</c:v>
                </c:pt>
              </c:strCache>
            </c:strRef>
          </c:cat>
          <c:val>
            <c:numRef>
              <c:f>pomoc!$Q$10:$Q$11</c:f>
              <c:numCache>
                <c:formatCode>General</c:formatCode>
                <c:ptCount val="2"/>
                <c:pt idx="0">
                  <c:v>344285</c:v>
                </c:pt>
                <c:pt idx="1">
                  <c:v>121706</c:v>
                </c:pt>
              </c:numCache>
            </c:numRef>
          </c:val>
          <c:extLst>
            <c:ext xmlns:c16="http://schemas.microsoft.com/office/drawing/2014/chart" uri="{C3380CC4-5D6E-409C-BE32-E72D297353CC}">
              <c16:uniqueId val="{00000004-3351-4484-8544-8EF8FEE3FAE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a:t>Existující a potřebné kapacit sociálních služeb dlouhodobé péče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'6_PREDIKCE_klienti'!$C$27</c:f>
              <c:strCache>
                <c:ptCount val="1"/>
                <c:pt idx="0">
                  <c:v>Existující 2023</c:v>
                </c:pt>
              </c:strCache>
            </c:strRef>
          </c:tx>
          <c:spPr>
            <a:solidFill>
              <a:srgbClr val="F7A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616-4CFE-AC16-6DC6241DB00B}"/>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'6_PREDIKCE_klienti'!$B$28:$B$30</c:f>
              <c:strCache>
                <c:ptCount val="3"/>
                <c:pt idx="0">
                  <c:v>Pobytové</c:v>
                </c:pt>
                <c:pt idx="1">
                  <c:v>Ambulantní</c:v>
                </c:pt>
                <c:pt idx="2">
                  <c:v>Terénní</c:v>
                </c:pt>
              </c:strCache>
            </c:strRef>
          </c:cat>
          <c:val>
            <c:numRef>
              <c:f>'6_PREDIKCE_klienti'!$C$28:$C$30</c:f>
              <c:numCache>
                <c:formatCode>_-* #\ ##0_-;\-* #\ ##0_-;_-* "-"??_-;_-@_-</c:formatCode>
                <c:ptCount val="3"/>
                <c:pt idx="0">
                  <c:v>89909</c:v>
                </c:pt>
                <c:pt idx="1">
                  <c:v>3209</c:v>
                </c:pt>
                <c:pt idx="2">
                  <c:v>89226</c:v>
                </c:pt>
              </c:numCache>
            </c:numRef>
          </c:val>
          <c:extLst>
            <c:ext xmlns:c16="http://schemas.microsoft.com/office/drawing/2014/chart" uri="{C3380CC4-5D6E-409C-BE32-E72D297353CC}">
              <c16:uniqueId val="{00000001-A616-4CFE-AC16-6DC6241DB00B}"/>
            </c:ext>
          </c:extLst>
        </c:ser>
        <c:ser>
          <c:idx val="1"/>
          <c:order val="1"/>
          <c:tx>
            <c:strRef>
              <c:f>'6_PREDIKCE_klienti'!$D$27</c:f>
              <c:strCache>
                <c:ptCount val="1"/>
                <c:pt idx="0">
                  <c:v>Dodatečné 2035</c:v>
                </c:pt>
              </c:strCache>
            </c:strRef>
          </c:tx>
          <c:spPr>
            <a:solidFill>
              <a:srgbClr val="FFBE0B"/>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A616-4CFE-AC16-6DC6241DB00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'6_PREDIKCE_klienti'!$B$28:$B$30</c:f>
              <c:strCache>
                <c:ptCount val="3"/>
                <c:pt idx="0">
                  <c:v>Pobytové</c:v>
                </c:pt>
                <c:pt idx="1">
                  <c:v>Ambulantní</c:v>
                </c:pt>
                <c:pt idx="2">
                  <c:v>Terénní</c:v>
                </c:pt>
              </c:strCache>
            </c:strRef>
          </c:cat>
          <c:val>
            <c:numRef>
              <c:f>'6_PREDIKCE_klienti'!$D$28:$D$30</c:f>
              <c:numCache>
                <c:formatCode>_-* #\ ##0_-;\-* #\ ##0_-;_-* "-"??_-;_-@_-</c:formatCode>
                <c:ptCount val="3"/>
                <c:pt idx="0">
                  <c:v>47400</c:v>
                </c:pt>
                <c:pt idx="1">
                  <c:v>1400</c:v>
                </c:pt>
                <c:pt idx="2">
                  <c:v>43200</c:v>
                </c:pt>
              </c:numCache>
            </c:numRef>
          </c:val>
          <c:extLst>
            <c:ext xmlns:c16="http://schemas.microsoft.com/office/drawing/2014/chart" uri="{C3380CC4-5D6E-409C-BE32-E72D297353CC}">
              <c16:uniqueId val="{00000003-A616-4CFE-AC16-6DC6241DB00B}"/>
            </c:ext>
          </c:extLst>
        </c:ser>
        <c:ser>
          <c:idx val="2"/>
          <c:order val="2"/>
          <c:tx>
            <c:strRef>
              <c:f>'6_PREDIKCE_klienti'!$E$27</c:f>
              <c:strCache>
                <c:ptCount val="1"/>
                <c:pt idx="0">
                  <c:v>Dodatečné 2040</c:v>
                </c:pt>
              </c:strCache>
            </c:strRef>
          </c:tx>
          <c:spPr>
            <a:solidFill>
              <a:srgbClr val="FFE5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A616-4CFE-AC16-6DC6241DB00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'6_PREDIKCE_klienti'!$B$28:$B$30</c:f>
              <c:strCache>
                <c:ptCount val="3"/>
                <c:pt idx="0">
                  <c:v>Pobytové</c:v>
                </c:pt>
                <c:pt idx="1">
                  <c:v>Ambulantní</c:v>
                </c:pt>
                <c:pt idx="2">
                  <c:v>Terénní</c:v>
                </c:pt>
              </c:strCache>
            </c:strRef>
          </c:cat>
          <c:val>
            <c:numRef>
              <c:f>'6_PREDIKCE_klienti'!$E$28:$E$30</c:f>
              <c:numCache>
                <c:formatCode>_-* #\ ##0_-;\-* #\ ##0_-;_-* "-"??_-;_-@_-</c:formatCode>
                <c:ptCount val="3"/>
                <c:pt idx="0">
                  <c:v>7900</c:v>
                </c:pt>
                <c:pt idx="1">
                  <c:v>300</c:v>
                </c:pt>
                <c:pt idx="2">
                  <c:v>7400</c:v>
                </c:pt>
              </c:numCache>
            </c:numRef>
          </c:val>
          <c:extLst>
            <c:ext xmlns:c16="http://schemas.microsoft.com/office/drawing/2014/chart" uri="{C3380CC4-5D6E-409C-BE32-E72D297353CC}">
              <c16:uniqueId val="{00000005-A616-4CFE-AC16-6DC6241DB00B}"/>
            </c:ext>
          </c:extLst>
        </c:ser>
        <c:ser>
          <c:idx val="3"/>
          <c:order val="3"/>
          <c:tx>
            <c:strRef>
              <c:f>'6_PREDIKCE_klienti'!$F$27</c:f>
              <c:strCache>
                <c:ptCount val="1"/>
                <c:pt idx="0">
                  <c:v>Dodatečné 2050</c:v>
                </c:pt>
              </c:strCache>
            </c:strRef>
          </c:tx>
          <c:spPr>
            <a:solidFill>
              <a:srgbClr val="FFF4B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A616-4CFE-AC16-6DC6241DB00B}"/>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'6_PREDIKCE_klienti'!$B$28:$B$30</c:f>
              <c:strCache>
                <c:ptCount val="3"/>
                <c:pt idx="0">
                  <c:v>Pobytové</c:v>
                </c:pt>
                <c:pt idx="1">
                  <c:v>Ambulantní</c:v>
                </c:pt>
                <c:pt idx="2">
                  <c:v>Terénní</c:v>
                </c:pt>
              </c:strCache>
            </c:strRef>
          </c:cat>
          <c:val>
            <c:numRef>
              <c:f>'6_PREDIKCE_klienti'!$F$28:$F$30</c:f>
              <c:numCache>
                <c:formatCode>_-* #\ ##0_-;\-* #\ ##0_-;_-* "-"??_-;_-@_-</c:formatCode>
                <c:ptCount val="3"/>
                <c:pt idx="0">
                  <c:v>17100</c:v>
                </c:pt>
                <c:pt idx="1">
                  <c:v>700</c:v>
                </c:pt>
                <c:pt idx="2">
                  <c:v>17700</c:v>
                </c:pt>
              </c:numCache>
            </c:numRef>
          </c:val>
          <c:extLst>
            <c:ext xmlns:c16="http://schemas.microsoft.com/office/drawing/2014/chart" uri="{C3380CC4-5D6E-409C-BE32-E72D297353CC}">
              <c16:uniqueId val="{00000007-A616-4CFE-AC16-6DC6241DB00B}"/>
            </c:ext>
          </c:extLst>
        </c:ser>
        <c:dLbls>
          <c:dLblPos val="ctr"/>
          <c:showLegendKey val="0"/>
          <c:showVal val="1"/>
          <c:showCatName val="0"/>
          <c:showSerName val="0"/>
          <c:showPercent val="0"/>
          <c:showBubbleSize val="0"/>
        </c:dLbls>
        <c:gapWidth val="150"/>
        <c:overlap val="100"/>
        <c:axId val="1830708672"/>
        <c:axId val="1830703872"/>
      </c:barChart>
      <c:catAx>
        <c:axId val="18307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830703872"/>
        <c:crosses val="autoZero"/>
        <c:auto val="1"/>
        <c:lblAlgn val="ctr"/>
        <c:lblOffset val="100"/>
        <c:noMultiLvlLbl val="0"/>
      </c:catAx>
      <c:valAx>
        <c:axId val="1830703872"/>
        <c:scaling>
          <c:orientation val="minMax"/>
        </c:scaling>
        <c:delete val="0"/>
        <c:axPos val="l"/>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83070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cs-CZ"/>
              <a:t>Potřebné úvazky pracovníků v sociálních službách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HELP_grafy!$B$1</c:f>
              <c:strCache>
                <c:ptCount val="1"/>
                <c:pt idx="0">
                  <c:v>Existující 2023</c:v>
                </c:pt>
              </c:strCache>
            </c:strRef>
          </c:tx>
          <c:spPr>
            <a:solidFill>
              <a:srgbClr val="F7A000"/>
            </a:solidFill>
            <a:ln>
              <a:noFill/>
            </a:ln>
            <a:effectLst/>
          </c:spPr>
          <c:invertIfNegative val="0"/>
          <c:cat>
            <c:strRef>
              <c:f>HELP_grafy!$A$2:$A$10</c:f>
              <c:strCache>
                <c:ptCount val="9"/>
                <c:pt idx="0">
                  <c:v>pečující pracovníci</c:v>
                </c:pt>
                <c:pt idx="1">
                  <c:v>obslužný personál</c:v>
                </c:pt>
                <c:pt idx="2">
                  <c:v>zdravotnický personál</c:v>
                </c:pt>
                <c:pt idx="3">
                  <c:v>vychovatelé a pedagogičtí pracovníci</c:v>
                </c:pt>
                <c:pt idx="4">
                  <c:v>sociální pracovníci</c:v>
                </c:pt>
                <c:pt idx="5">
                  <c:v>administrativní pracovníci</c:v>
                </c:pt>
                <c:pt idx="6">
                  <c:v>vedoucí pracovníci</c:v>
                </c:pt>
                <c:pt idx="7">
                  <c:v>odborní pracovníci</c:v>
                </c:pt>
                <c:pt idx="8">
                  <c:v>ostatní</c:v>
                </c:pt>
              </c:strCache>
            </c:strRef>
          </c:cat>
          <c:val>
            <c:numRef>
              <c:f>HELP_grafy!$B$2:$B$10</c:f>
              <c:numCache>
                <c:formatCode>0</c:formatCode>
                <c:ptCount val="9"/>
                <c:pt idx="0">
                  <c:v>37248.81</c:v>
                </c:pt>
                <c:pt idx="1">
                  <c:v>13308.55</c:v>
                </c:pt>
                <c:pt idx="2">
                  <c:v>7799.0499999999993</c:v>
                </c:pt>
                <c:pt idx="3">
                  <c:v>4854.7299999999996</c:v>
                </c:pt>
                <c:pt idx="4">
                  <c:v>3317.13</c:v>
                </c:pt>
                <c:pt idx="5">
                  <c:v>3237.6400000000003</c:v>
                </c:pt>
                <c:pt idx="6">
                  <c:v>2667.06</c:v>
                </c:pt>
                <c:pt idx="7">
                  <c:v>635.64999999999986</c:v>
                </c:pt>
                <c:pt idx="8">
                  <c:v>255.52999999999997</c:v>
                </c:pt>
              </c:numCache>
            </c:numRef>
          </c:val>
          <c:extLst>
            <c:ext xmlns:c16="http://schemas.microsoft.com/office/drawing/2014/chart" uri="{C3380CC4-5D6E-409C-BE32-E72D297353CC}">
              <c16:uniqueId val="{00000000-36B2-469F-B871-D3C9DD4E761E}"/>
            </c:ext>
          </c:extLst>
        </c:ser>
        <c:ser>
          <c:idx val="1"/>
          <c:order val="1"/>
          <c:tx>
            <c:strRef>
              <c:f>HELP_grafy!$C$1</c:f>
              <c:strCache>
                <c:ptCount val="1"/>
                <c:pt idx="0">
                  <c:v>2035</c:v>
                </c:pt>
              </c:strCache>
            </c:strRef>
          </c:tx>
          <c:spPr>
            <a:solidFill>
              <a:srgbClr val="0D7CBF"/>
            </a:solidFill>
            <a:ln>
              <a:noFill/>
            </a:ln>
            <a:effectLst/>
          </c:spPr>
          <c:invertIfNegative val="0"/>
          <c:dLbls>
            <c:dLbl>
              <c:idx val="0"/>
              <c:layout>
                <c:manualLayout>
                  <c:x val="0.13497589716122121"/>
                  <c:y val="-4.7524746547158769E-2"/>
                </c:manualLayout>
              </c:layout>
              <c:tx>
                <c:rich>
                  <a:bodyPr/>
                  <a:lstStyle/>
                  <a:p>
                    <a:r>
                      <a:rPr lang="en-US" baseline="0" dirty="0" err="1"/>
                      <a:t>Růst</a:t>
                    </a:r>
                    <a:r>
                      <a:rPr lang="en-US" baseline="0" dirty="0"/>
                      <a:t> o </a:t>
                    </a:r>
                    <a:fld id="{2805CDB5-5E88-40AA-9DDA-D95BFC4BB903}" type="VALUE">
                      <a:rPr lang="en-US" baseline="0"/>
                      <a:pPr/>
                      <a:t>[HODNOTA]</a:t>
                    </a:fld>
                    <a:r>
                      <a:rPr lang="en-US" baseline="0" dirty="0"/>
                      <a:t>  v </a:t>
                    </a:r>
                    <a:r>
                      <a:rPr lang="en-US" baseline="0" dirty="0" err="1"/>
                      <a:t>roce</a:t>
                    </a:r>
                    <a:r>
                      <a:rPr lang="en-US" baseline="0" dirty="0"/>
                      <a:t> 2035</a:t>
                    </a: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B2-469F-B871-D3C9DD4E761E}"/>
                </c:ext>
              </c:extLst>
            </c:dLbl>
            <c:dLbl>
              <c:idx val="1"/>
              <c:layout>
                <c:manualLayout>
                  <c:x val="0.21853240492769149"/>
                  <c:y val="-0.11405939171318104"/>
                </c:manualLayout>
              </c:layout>
              <c:tx>
                <c:rich>
                  <a:bodyPr/>
                  <a:lstStyle/>
                  <a:p>
                    <a:r>
                      <a:rPr lang="en-US" baseline="0"/>
                      <a:t>Růst o </a:t>
                    </a:r>
                    <a:fld id="{965AF3C1-2F30-4BAE-B8BC-550DB822CFEE}" type="VALUE">
                      <a:rPr lang="en-US" baseline="0"/>
                      <a:pPr/>
                      <a:t>[HODNOTA]</a:t>
                    </a:fld>
                    <a:r>
                      <a:rPr lang="en-US" baseline="0"/>
                      <a:t> v roce 2035</a:t>
                    </a: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B2-469F-B871-D3C9DD4E761E}"/>
                </c:ext>
              </c:extLst>
            </c:dLbl>
            <c:dLbl>
              <c:idx val="2"/>
              <c:delete val="1"/>
              <c:extLst>
                <c:ext xmlns:c15="http://schemas.microsoft.com/office/drawing/2012/chart" uri="{CE6537A1-D6FC-4f65-9D91-7224C49458BB}"/>
                <c:ext xmlns:c16="http://schemas.microsoft.com/office/drawing/2014/chart" uri="{C3380CC4-5D6E-409C-BE32-E72D297353CC}">
                  <c16:uniqueId val="{00000003-36B2-469F-B871-D3C9DD4E761E}"/>
                </c:ext>
              </c:extLst>
            </c:dLbl>
            <c:dLbl>
              <c:idx val="3"/>
              <c:delete val="1"/>
              <c:extLst>
                <c:ext xmlns:c15="http://schemas.microsoft.com/office/drawing/2012/chart" uri="{CE6537A1-D6FC-4f65-9D91-7224C49458BB}"/>
                <c:ext xmlns:c16="http://schemas.microsoft.com/office/drawing/2014/chart" uri="{C3380CC4-5D6E-409C-BE32-E72D297353CC}">
                  <c16:uniqueId val="{00000004-36B2-469F-B871-D3C9DD4E761E}"/>
                </c:ext>
              </c:extLst>
            </c:dLbl>
            <c:dLbl>
              <c:idx val="4"/>
              <c:delete val="1"/>
              <c:extLst>
                <c:ext xmlns:c15="http://schemas.microsoft.com/office/drawing/2012/chart" uri="{CE6537A1-D6FC-4f65-9D91-7224C49458BB}"/>
                <c:ext xmlns:c16="http://schemas.microsoft.com/office/drawing/2014/chart" uri="{C3380CC4-5D6E-409C-BE32-E72D297353CC}">
                  <c16:uniqueId val="{00000005-36B2-469F-B871-D3C9DD4E761E}"/>
                </c:ext>
              </c:extLst>
            </c:dLbl>
            <c:dLbl>
              <c:idx val="5"/>
              <c:delete val="1"/>
              <c:extLst>
                <c:ext xmlns:c15="http://schemas.microsoft.com/office/drawing/2012/chart" uri="{CE6537A1-D6FC-4f65-9D91-7224C49458BB}"/>
                <c:ext xmlns:c16="http://schemas.microsoft.com/office/drawing/2014/chart" uri="{C3380CC4-5D6E-409C-BE32-E72D297353CC}">
                  <c16:uniqueId val="{00000006-36B2-469F-B871-D3C9DD4E761E}"/>
                </c:ext>
              </c:extLst>
            </c:dLbl>
            <c:dLbl>
              <c:idx val="6"/>
              <c:delete val="1"/>
              <c:extLst>
                <c:ext xmlns:c15="http://schemas.microsoft.com/office/drawing/2012/chart" uri="{CE6537A1-D6FC-4f65-9D91-7224C49458BB}"/>
                <c:ext xmlns:c16="http://schemas.microsoft.com/office/drawing/2014/chart" uri="{C3380CC4-5D6E-409C-BE32-E72D297353CC}">
                  <c16:uniqueId val="{00000007-36B2-469F-B871-D3C9DD4E761E}"/>
                </c:ext>
              </c:extLst>
            </c:dLbl>
            <c:dLbl>
              <c:idx val="7"/>
              <c:delete val="1"/>
              <c:extLst>
                <c:ext xmlns:c15="http://schemas.microsoft.com/office/drawing/2012/chart" uri="{CE6537A1-D6FC-4f65-9D91-7224C49458BB}"/>
                <c:ext xmlns:c16="http://schemas.microsoft.com/office/drawing/2014/chart" uri="{C3380CC4-5D6E-409C-BE32-E72D297353CC}">
                  <c16:uniqueId val="{00000008-36B2-469F-B871-D3C9DD4E761E}"/>
                </c:ext>
              </c:extLst>
            </c:dLbl>
            <c:dLbl>
              <c:idx val="8"/>
              <c:delete val="1"/>
              <c:extLst>
                <c:ext xmlns:c15="http://schemas.microsoft.com/office/drawing/2012/chart" uri="{CE6537A1-D6FC-4f65-9D91-7224C49458BB}"/>
                <c:ext xmlns:c16="http://schemas.microsoft.com/office/drawing/2014/chart" uri="{C3380CC4-5D6E-409C-BE32-E72D297353CC}">
                  <c16:uniqueId val="{00000009-36B2-469F-B871-D3C9DD4E761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cs-CZ"/>
              </a:p>
            </c:txPr>
            <c:dLblPos val="ct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HELP_grafy!$A$2:$A$10</c:f>
              <c:strCache>
                <c:ptCount val="9"/>
                <c:pt idx="0">
                  <c:v>pečující pracovníci</c:v>
                </c:pt>
                <c:pt idx="1">
                  <c:v>obslužný personál</c:v>
                </c:pt>
                <c:pt idx="2">
                  <c:v>zdravotnický personál</c:v>
                </c:pt>
                <c:pt idx="3">
                  <c:v>vychovatelé a pedagogičtí pracovníci</c:v>
                </c:pt>
                <c:pt idx="4">
                  <c:v>sociální pracovníci</c:v>
                </c:pt>
                <c:pt idx="5">
                  <c:v>administrativní pracovníci</c:v>
                </c:pt>
                <c:pt idx="6">
                  <c:v>vedoucí pracovníci</c:v>
                </c:pt>
                <c:pt idx="7">
                  <c:v>odborní pracovníci</c:v>
                </c:pt>
                <c:pt idx="8">
                  <c:v>ostatní</c:v>
                </c:pt>
              </c:strCache>
            </c:strRef>
          </c:cat>
          <c:val>
            <c:numRef>
              <c:f>HELP_grafy!$C$2:$C$10</c:f>
              <c:numCache>
                <c:formatCode>0</c:formatCode>
                <c:ptCount val="9"/>
                <c:pt idx="0">
                  <c:v>15700</c:v>
                </c:pt>
                <c:pt idx="1">
                  <c:v>5800</c:v>
                </c:pt>
                <c:pt idx="2">
                  <c:v>3500</c:v>
                </c:pt>
                <c:pt idx="3">
                  <c:v>1100</c:v>
                </c:pt>
                <c:pt idx="4">
                  <c:v>1400</c:v>
                </c:pt>
                <c:pt idx="5">
                  <c:v>1300</c:v>
                </c:pt>
                <c:pt idx="6">
                  <c:v>1100</c:v>
                </c:pt>
                <c:pt idx="7">
                  <c:v>300</c:v>
                </c:pt>
                <c:pt idx="8">
                  <c:v>100</c:v>
                </c:pt>
              </c:numCache>
            </c:numRef>
          </c:val>
          <c:extLst>
            <c:ext xmlns:c16="http://schemas.microsoft.com/office/drawing/2014/chart" uri="{C3380CC4-5D6E-409C-BE32-E72D297353CC}">
              <c16:uniqueId val="{0000000A-36B2-469F-B871-D3C9DD4E761E}"/>
            </c:ext>
          </c:extLst>
        </c:ser>
        <c:ser>
          <c:idx val="2"/>
          <c:order val="2"/>
          <c:tx>
            <c:strRef>
              <c:f>HELP_grafy!$D$1</c:f>
              <c:strCache>
                <c:ptCount val="1"/>
                <c:pt idx="0">
                  <c:v>2040</c:v>
                </c:pt>
              </c:strCache>
            </c:strRef>
          </c:tx>
          <c:spPr>
            <a:solidFill>
              <a:srgbClr val="219CDB"/>
            </a:solidFill>
            <a:ln>
              <a:noFill/>
            </a:ln>
            <a:effectLst/>
          </c:spPr>
          <c:invertIfNegative val="0"/>
          <c:cat>
            <c:strRef>
              <c:f>HELP_grafy!$A$2:$A$10</c:f>
              <c:strCache>
                <c:ptCount val="9"/>
                <c:pt idx="0">
                  <c:v>pečující pracovníci</c:v>
                </c:pt>
                <c:pt idx="1">
                  <c:v>obslužný personál</c:v>
                </c:pt>
                <c:pt idx="2">
                  <c:v>zdravotnický personál</c:v>
                </c:pt>
                <c:pt idx="3">
                  <c:v>vychovatelé a pedagogičtí pracovníci</c:v>
                </c:pt>
                <c:pt idx="4">
                  <c:v>sociální pracovníci</c:v>
                </c:pt>
                <c:pt idx="5">
                  <c:v>administrativní pracovníci</c:v>
                </c:pt>
                <c:pt idx="6">
                  <c:v>vedoucí pracovníci</c:v>
                </c:pt>
                <c:pt idx="7">
                  <c:v>odborní pracovníci</c:v>
                </c:pt>
                <c:pt idx="8">
                  <c:v>ostatní</c:v>
                </c:pt>
              </c:strCache>
            </c:strRef>
          </c:cat>
          <c:val>
            <c:numRef>
              <c:f>HELP_grafy!$D$2:$D$10</c:f>
              <c:numCache>
                <c:formatCode>0</c:formatCode>
                <c:ptCount val="9"/>
                <c:pt idx="0">
                  <c:v>2700</c:v>
                </c:pt>
                <c:pt idx="1">
                  <c:v>1000</c:v>
                </c:pt>
                <c:pt idx="2">
                  <c:v>600</c:v>
                </c:pt>
                <c:pt idx="3">
                  <c:v>200</c:v>
                </c:pt>
                <c:pt idx="4">
                  <c:v>200</c:v>
                </c:pt>
                <c:pt idx="5">
                  <c:v>200</c:v>
                </c:pt>
                <c:pt idx="6">
                  <c:v>200</c:v>
                </c:pt>
                <c:pt idx="7">
                  <c:v>0</c:v>
                </c:pt>
                <c:pt idx="8">
                  <c:v>0</c:v>
                </c:pt>
              </c:numCache>
            </c:numRef>
          </c:val>
          <c:extLst>
            <c:ext xmlns:c16="http://schemas.microsoft.com/office/drawing/2014/chart" uri="{C3380CC4-5D6E-409C-BE32-E72D297353CC}">
              <c16:uniqueId val="{0000000B-36B2-469F-B871-D3C9DD4E761E}"/>
            </c:ext>
          </c:extLst>
        </c:ser>
        <c:ser>
          <c:idx val="3"/>
          <c:order val="3"/>
          <c:tx>
            <c:strRef>
              <c:f>HELP_grafy!$E$1</c:f>
              <c:strCache>
                <c:ptCount val="1"/>
                <c:pt idx="0">
                  <c:v>2050</c:v>
                </c:pt>
              </c:strCache>
            </c:strRef>
          </c:tx>
          <c:spPr>
            <a:solidFill>
              <a:srgbClr val="00B7FF"/>
            </a:solidFill>
            <a:ln>
              <a:noFill/>
            </a:ln>
            <a:effectLst/>
          </c:spPr>
          <c:invertIfNegative val="0"/>
          <c:cat>
            <c:strRef>
              <c:f>HELP_grafy!$A$2:$A$10</c:f>
              <c:strCache>
                <c:ptCount val="9"/>
                <c:pt idx="0">
                  <c:v>pečující pracovníci</c:v>
                </c:pt>
                <c:pt idx="1">
                  <c:v>obslužný personál</c:v>
                </c:pt>
                <c:pt idx="2">
                  <c:v>zdravotnický personál</c:v>
                </c:pt>
                <c:pt idx="3">
                  <c:v>vychovatelé a pedagogičtí pracovníci</c:v>
                </c:pt>
                <c:pt idx="4">
                  <c:v>sociální pracovníci</c:v>
                </c:pt>
                <c:pt idx="5">
                  <c:v>administrativní pracovníci</c:v>
                </c:pt>
                <c:pt idx="6">
                  <c:v>vedoucí pracovníci</c:v>
                </c:pt>
                <c:pt idx="7">
                  <c:v>odborní pracovníci</c:v>
                </c:pt>
                <c:pt idx="8">
                  <c:v>ostatní</c:v>
                </c:pt>
              </c:strCache>
            </c:strRef>
          </c:cat>
          <c:val>
            <c:numRef>
              <c:f>HELP_grafy!$E$2:$E$10</c:f>
              <c:numCache>
                <c:formatCode>0</c:formatCode>
                <c:ptCount val="9"/>
                <c:pt idx="0">
                  <c:v>5900</c:v>
                </c:pt>
                <c:pt idx="1">
                  <c:v>2100</c:v>
                </c:pt>
                <c:pt idx="2">
                  <c:v>1300</c:v>
                </c:pt>
                <c:pt idx="3">
                  <c:v>500</c:v>
                </c:pt>
                <c:pt idx="4">
                  <c:v>500</c:v>
                </c:pt>
                <c:pt idx="5">
                  <c:v>500</c:v>
                </c:pt>
                <c:pt idx="6">
                  <c:v>400</c:v>
                </c:pt>
                <c:pt idx="7">
                  <c:v>100</c:v>
                </c:pt>
                <c:pt idx="8">
                  <c:v>0</c:v>
                </c:pt>
              </c:numCache>
            </c:numRef>
          </c:val>
          <c:extLst>
            <c:ext xmlns:c16="http://schemas.microsoft.com/office/drawing/2014/chart" uri="{C3380CC4-5D6E-409C-BE32-E72D297353CC}">
              <c16:uniqueId val="{0000000C-36B2-469F-B871-D3C9DD4E761E}"/>
            </c:ext>
          </c:extLst>
        </c:ser>
        <c:dLbls>
          <c:showLegendKey val="0"/>
          <c:showVal val="0"/>
          <c:showCatName val="0"/>
          <c:showSerName val="0"/>
          <c:showPercent val="0"/>
          <c:showBubbleSize val="0"/>
        </c:dLbls>
        <c:gapWidth val="150"/>
        <c:overlap val="100"/>
        <c:axId val="82767936"/>
        <c:axId val="82752096"/>
      </c:barChart>
      <c:catAx>
        <c:axId val="827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82752096"/>
        <c:crosses val="autoZero"/>
        <c:auto val="1"/>
        <c:lblAlgn val="ctr"/>
        <c:lblOffset val="100"/>
        <c:noMultiLvlLbl val="0"/>
      </c:catAx>
      <c:valAx>
        <c:axId val="827520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8276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29963-BA8B-4A1A-B7DE-CC26AF339B95}" type="datetimeFigureOut">
              <a:rPr lang="cs-CZ" smtClean="0"/>
              <a:t>11.05.2025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C85BD-B6CE-4B25-9ADB-E7D849CD2083}" type="slidenum">
              <a:rPr lang="cs-CZ" smtClean="0"/>
              <a:t>‹#›</a:t>
            </a:fld>
            <a:endParaRPr lang="cs-CZ"/>
          </a:p>
        </p:txBody>
      </p:sp>
    </p:spTree>
    <p:extLst>
      <p:ext uri="{BB962C8B-B14F-4D97-AF65-F5344CB8AC3E}">
        <p14:creationId xmlns:p14="http://schemas.microsoft.com/office/powerpoint/2010/main" val="383514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6B0AAF-78E2-4491-8B56-F89F169D789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9DA79FB-1D28-4E42-A7DF-FD0E1BE885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7EC36AD-00EE-411C-B801-214C6DBE7E31}"/>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E2B36A7D-B32F-44E7-A837-525ACD5468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FCE175E-DDE0-4892-A76E-38580D80BDBF}"/>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199367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03CA4-672E-4850-B7EC-EDB77B265C4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1F75351-6ACC-40C6-8133-6103283BE56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0C68A1-13B2-4C77-842D-5EE1F18564C8}"/>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95AAE0ED-C984-4148-A4CE-78D90077BA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A63B708-0A5F-4004-8DCB-FDB4A523CF44}"/>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383595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AE1DD4D-F74B-4A88-950F-F7AEAF6E1C5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28F199B-ED29-4191-8DDE-8115B489FF2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4621ECA-43CC-4DF5-817C-EBA60C12E6AE}"/>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7B2403D7-1511-41C1-B56A-FC60EB77D9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4825C3-B58E-44E9-9E63-FCD2DCA3AE3D}"/>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325528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2BCEC-A4B8-4671-AC21-C02ECFCF1D1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1ABF979-91E4-40D8-B490-14C8E441CA9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8E5676-845A-4340-98E9-EB91908EC703}"/>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582F5FDF-E4CE-49D5-A1F0-F64F779F021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7C49D1-034F-45FE-8ED3-CAFD59C6533C}"/>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221828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9CB22-DE2B-4D64-94EE-EE3507BDE45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DC15974-CB78-47D7-BE39-BFE7CB88F8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C341BD5-DB03-4D40-82B0-4B4C6B816093}"/>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52897443-128B-4135-8FE9-D960E78237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E68F30-DCAC-4003-9CD4-2D40FF1D6319}"/>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236660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31532F-7851-42EF-84E7-9C76FB1A2F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C17BA24-70AF-4E6C-9765-09018380586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594F29C-85E2-43C1-9B6B-644E12583A1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D93B334-4E35-436B-855D-9E0785B8D130}"/>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6" name="Zástupný symbol pro zápatí 5">
            <a:extLst>
              <a:ext uri="{FF2B5EF4-FFF2-40B4-BE49-F238E27FC236}">
                <a16:creationId xmlns:a16="http://schemas.microsoft.com/office/drawing/2014/main" id="{5E5CDC7F-E9C3-4BF9-9C99-C673798BF0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CA9056-9B43-462E-BC26-2DF6FC8D8DCC}"/>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349298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06B28-B582-4C4B-A180-200774BE775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4D1E4B1-E93D-4993-BE3E-FA62C81FC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C74EC59-128F-4598-9488-95892116A26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78E5543-D0E3-4A48-9640-DE61D08DD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382D865-DD03-49D7-ADB1-46A9A934B00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B16989F-01C3-41F8-A3EF-F01174B410DA}"/>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8" name="Zástupný symbol pro zápatí 7">
            <a:extLst>
              <a:ext uri="{FF2B5EF4-FFF2-40B4-BE49-F238E27FC236}">
                <a16:creationId xmlns:a16="http://schemas.microsoft.com/office/drawing/2014/main" id="{C2FC08A4-EBE2-4F70-AE4F-B3D06A57D13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0E78598-5159-4F91-8322-522E8E844E12}"/>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245446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0B208-D5B9-415A-AC69-9A2A9E1E20B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3AB2F15-FE8D-496F-AE1D-E3A08BDF5268}"/>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4" name="Zástupný symbol pro zápatí 3">
            <a:extLst>
              <a:ext uri="{FF2B5EF4-FFF2-40B4-BE49-F238E27FC236}">
                <a16:creationId xmlns:a16="http://schemas.microsoft.com/office/drawing/2014/main" id="{3A66C401-E1EA-441F-A335-8CA27EF82E8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7B03B93-28EB-4CE4-8106-826BA3FF075D}"/>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105082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48570F1-1B05-4880-87CC-A8378D0569DA}"/>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3" name="Zástupný symbol pro zápatí 2">
            <a:extLst>
              <a:ext uri="{FF2B5EF4-FFF2-40B4-BE49-F238E27FC236}">
                <a16:creationId xmlns:a16="http://schemas.microsoft.com/office/drawing/2014/main" id="{CD181892-7F39-4E66-BB69-76C865C833E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B1F4600-FE05-4536-AD6E-ED1E908CD76D}"/>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37212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7617A7-BC32-416F-A6E6-7466226271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57C1A8F-AF20-431C-A910-CF0E13FB1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6DE984-7416-40B6-A4F6-EA2F26413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751A16D-DAD1-4AF0-B788-2391ADAB91D8}"/>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6" name="Zástupný symbol pro zápatí 5">
            <a:extLst>
              <a:ext uri="{FF2B5EF4-FFF2-40B4-BE49-F238E27FC236}">
                <a16:creationId xmlns:a16="http://schemas.microsoft.com/office/drawing/2014/main" id="{4FB04412-980C-495A-B31B-397D9A91AC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920593-6E59-4599-906E-02DDAD409C9F}"/>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163515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09916-D72C-46C8-A627-765E0020F20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5A44C50-2AC9-493D-8D7A-EF6E5B2CD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84B12DB-0359-45DA-ADDC-5EBFAB1D2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0D88E94-9CF9-44D3-A1F9-26F9FC46624D}"/>
              </a:ext>
            </a:extLst>
          </p:cNvPr>
          <p:cNvSpPr>
            <a:spLocks noGrp="1"/>
          </p:cNvSpPr>
          <p:nvPr>
            <p:ph type="dt" sz="half" idx="10"/>
          </p:nvPr>
        </p:nvSpPr>
        <p:spPr/>
        <p:txBody>
          <a:bodyPr/>
          <a:lstStyle/>
          <a:p>
            <a:fld id="{4D84EB55-FA89-4656-A4DE-0492A0EA63BB}" type="datetimeFigureOut">
              <a:rPr lang="cs-CZ" smtClean="0"/>
              <a:t>11.05.2025</a:t>
            </a:fld>
            <a:endParaRPr lang="cs-CZ"/>
          </a:p>
        </p:txBody>
      </p:sp>
      <p:sp>
        <p:nvSpPr>
          <p:cNvPr id="6" name="Zástupný symbol pro zápatí 5">
            <a:extLst>
              <a:ext uri="{FF2B5EF4-FFF2-40B4-BE49-F238E27FC236}">
                <a16:creationId xmlns:a16="http://schemas.microsoft.com/office/drawing/2014/main" id="{60270C14-85C4-481F-8FC7-AA46BD71828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6716BB-B679-4508-8274-9FAF74944D9A}"/>
              </a:ext>
            </a:extLst>
          </p:cNvPr>
          <p:cNvSpPr>
            <a:spLocks noGrp="1"/>
          </p:cNvSpPr>
          <p:nvPr>
            <p:ph type="sldNum" sz="quarter" idx="12"/>
          </p:nvPr>
        </p:nvSpPr>
        <p:spPr/>
        <p:txBody>
          <a:bodyPr/>
          <a:lstStyle/>
          <a:p>
            <a:fld id="{5EDD981C-6BA0-4F54-9685-76A6629EA9B8}" type="slidenum">
              <a:rPr lang="cs-CZ" smtClean="0"/>
              <a:t>‹#›</a:t>
            </a:fld>
            <a:endParaRPr lang="cs-CZ"/>
          </a:p>
        </p:txBody>
      </p:sp>
    </p:spTree>
    <p:extLst>
      <p:ext uri="{BB962C8B-B14F-4D97-AF65-F5344CB8AC3E}">
        <p14:creationId xmlns:p14="http://schemas.microsoft.com/office/powerpoint/2010/main" val="117331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C3B9012-B0BA-4C68-BDCD-D84B48584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AF3C161-0283-4DC4-9F9A-9DD575AB2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D51DF5-0D88-4A2C-A5EA-F944CA59C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EB55-FA89-4656-A4DE-0492A0EA63BB}" type="datetimeFigureOut">
              <a:rPr lang="cs-CZ" smtClean="0"/>
              <a:t>11.05.2025</a:t>
            </a:fld>
            <a:endParaRPr lang="cs-CZ"/>
          </a:p>
        </p:txBody>
      </p:sp>
      <p:sp>
        <p:nvSpPr>
          <p:cNvPr id="5" name="Zástupný symbol pro zápatí 4">
            <a:extLst>
              <a:ext uri="{FF2B5EF4-FFF2-40B4-BE49-F238E27FC236}">
                <a16:creationId xmlns:a16="http://schemas.microsoft.com/office/drawing/2014/main" id="{C6286372-888E-419A-808D-DDAF663D1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EFEF061-F524-4399-9306-06C737529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D981C-6BA0-4F54-9685-76A6629EA9B8}" type="slidenum">
              <a:rPr lang="cs-CZ" smtClean="0"/>
              <a:t>‹#›</a:t>
            </a:fld>
            <a:endParaRPr lang="cs-CZ"/>
          </a:p>
        </p:txBody>
      </p:sp>
    </p:spTree>
    <p:extLst>
      <p:ext uri="{BB962C8B-B14F-4D97-AF65-F5344CB8AC3E}">
        <p14:creationId xmlns:p14="http://schemas.microsoft.com/office/powerpoint/2010/main" val="390784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eznamzpravy.cz/clanek/domaci-zivot-v-cesku-pruzkum-v-domovech-senioru-ukazal-kdo-je-nejcasteji-tryzni-rodina-to-neni-27582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ázek 2">
            <a:extLst>
              <a:ext uri="{FF2B5EF4-FFF2-40B4-BE49-F238E27FC236}">
                <a16:creationId xmlns:a16="http://schemas.microsoft.com/office/drawing/2014/main" id="{18FEF6F4-207D-C853-1A36-FB4E1E6AC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ovéPole 8">
            <a:extLst>
              <a:ext uri="{FF2B5EF4-FFF2-40B4-BE49-F238E27FC236}">
                <a16:creationId xmlns:a16="http://schemas.microsoft.com/office/drawing/2014/main" id="{8A8A0533-CE63-11AD-1235-A627B7F71980}"/>
              </a:ext>
            </a:extLst>
          </p:cNvPr>
          <p:cNvSpPr txBox="1">
            <a:spLocks noChangeArrowheads="1"/>
          </p:cNvSpPr>
          <p:nvPr/>
        </p:nvSpPr>
        <p:spPr bwMode="auto">
          <a:xfrm>
            <a:off x="736876" y="1005992"/>
            <a:ext cx="711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cs-CZ" altLang="cs-CZ" sz="2400" dirty="0">
              <a:latin typeface="Arial Black" panose="020B0A04020102020204" pitchFamily="34" charset="0"/>
              <a:cs typeface="Arial" panose="020B0604020202020204" pitchFamily="34" charset="0"/>
            </a:endParaRPr>
          </a:p>
          <a:p>
            <a:pPr algn="ctr" eaLnBrk="1" hangingPunct="1">
              <a:lnSpc>
                <a:spcPct val="100000"/>
              </a:lnSpc>
              <a:spcBef>
                <a:spcPct val="0"/>
              </a:spcBef>
              <a:buFontTx/>
              <a:buNone/>
            </a:pPr>
            <a:endParaRPr lang="cs-CZ" altLang="cs-CZ" sz="2400" dirty="0">
              <a:latin typeface="Arial Black" panose="020B0A04020102020204" pitchFamily="34" charset="0"/>
              <a:cs typeface="Arial" panose="020B0604020202020204" pitchFamily="34" charset="0"/>
            </a:endParaRPr>
          </a:p>
          <a:p>
            <a:pPr algn="ctr" eaLnBrk="1" hangingPunct="1">
              <a:lnSpc>
                <a:spcPct val="100000"/>
              </a:lnSpc>
              <a:spcBef>
                <a:spcPct val="0"/>
              </a:spcBef>
              <a:buFontTx/>
              <a:buNone/>
            </a:pPr>
            <a:r>
              <a:rPr lang="cs-CZ" altLang="cs-CZ" sz="2400" dirty="0">
                <a:latin typeface="Arial Black" panose="020B0A04020102020204" pitchFamily="34" charset="0"/>
                <a:cs typeface="Arial" panose="020B0604020202020204" pitchFamily="34" charset="0"/>
              </a:rPr>
              <a:t>Ochrana zranitelných skupin lidí v sociálních službách</a:t>
            </a:r>
          </a:p>
          <a:p>
            <a:pPr algn="ctr" eaLnBrk="1" hangingPunct="1">
              <a:lnSpc>
                <a:spcPct val="100000"/>
              </a:lnSpc>
              <a:spcBef>
                <a:spcPct val="0"/>
              </a:spcBef>
              <a:buFontTx/>
              <a:buNone/>
            </a:pPr>
            <a:endParaRPr lang="cs-CZ" altLang="cs-CZ" sz="2400" dirty="0">
              <a:latin typeface="Arial Black" panose="020B0A04020102020204" pitchFamily="34" charset="0"/>
              <a:cs typeface="Arial" panose="020B0604020202020204" pitchFamily="34" charset="0"/>
            </a:endParaRPr>
          </a:p>
        </p:txBody>
      </p:sp>
      <p:sp>
        <p:nvSpPr>
          <p:cNvPr id="3076" name="TextovéPole 9">
            <a:extLst>
              <a:ext uri="{FF2B5EF4-FFF2-40B4-BE49-F238E27FC236}">
                <a16:creationId xmlns:a16="http://schemas.microsoft.com/office/drawing/2014/main" id="{89D0E186-FDA7-A978-3634-4EEBAD690DC0}"/>
              </a:ext>
            </a:extLst>
          </p:cNvPr>
          <p:cNvSpPr txBox="1">
            <a:spLocks noChangeArrowheads="1"/>
          </p:cNvSpPr>
          <p:nvPr/>
        </p:nvSpPr>
        <p:spPr bwMode="auto">
          <a:xfrm>
            <a:off x="806450" y="3879850"/>
            <a:ext cx="4851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cs-CZ" altLang="cs-CZ" sz="2400" dirty="0">
                <a:solidFill>
                  <a:schemeClr val="bg1"/>
                </a:solidFill>
                <a:latin typeface="Arial Black" panose="020B0A04020102020204" pitchFamily="34" charset="0"/>
                <a:cs typeface="Arial" panose="020B0604020202020204" pitchFamily="34" charset="0"/>
              </a:rPr>
              <a:t>Mgr. Šárka Jelínková</a:t>
            </a:r>
          </a:p>
          <a:p>
            <a:pPr eaLnBrk="1" hangingPunct="1">
              <a:lnSpc>
                <a:spcPct val="100000"/>
              </a:lnSpc>
              <a:spcBef>
                <a:spcPct val="0"/>
              </a:spcBef>
              <a:buFontTx/>
              <a:buNone/>
            </a:pPr>
            <a:endParaRPr lang="cs-CZ" altLang="cs-CZ" sz="2200" dirty="0">
              <a:latin typeface="Arial" panose="020B0604020202020204" pitchFamily="34" charset="0"/>
              <a:cs typeface="Arial" panose="020B0604020202020204" pitchFamily="34" charset="0"/>
            </a:endParaRPr>
          </a:p>
        </p:txBody>
      </p:sp>
      <p:sp>
        <p:nvSpPr>
          <p:cNvPr id="3077" name="TextovéPole 8">
            <a:extLst>
              <a:ext uri="{FF2B5EF4-FFF2-40B4-BE49-F238E27FC236}">
                <a16:creationId xmlns:a16="http://schemas.microsoft.com/office/drawing/2014/main" id="{68C24D34-56E2-A6B7-49E0-EBF1898626CD}"/>
              </a:ext>
            </a:extLst>
          </p:cNvPr>
          <p:cNvSpPr txBox="1">
            <a:spLocks noChangeArrowheads="1"/>
          </p:cNvSpPr>
          <p:nvPr/>
        </p:nvSpPr>
        <p:spPr bwMode="auto">
          <a:xfrm>
            <a:off x="806450" y="6413500"/>
            <a:ext cx="2344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500" dirty="0">
                <a:solidFill>
                  <a:schemeClr val="bg1"/>
                </a:solidFill>
                <a:latin typeface="Arial Black" panose="020B0A04020102020204" pitchFamily="34" charset="0"/>
                <a:cs typeface="Arial" panose="020B0604020202020204" pitchFamily="34" charset="0"/>
              </a:rPr>
              <a:t>www.mpsv.cz</a:t>
            </a:r>
          </a:p>
        </p:txBody>
      </p:sp>
      <p:sp>
        <p:nvSpPr>
          <p:cNvPr id="7" name="TextovéPole 6">
            <a:extLst>
              <a:ext uri="{FF2B5EF4-FFF2-40B4-BE49-F238E27FC236}">
                <a16:creationId xmlns:a16="http://schemas.microsoft.com/office/drawing/2014/main" id="{33E7408B-76D3-7782-D935-C7334A156886}"/>
              </a:ext>
            </a:extLst>
          </p:cNvPr>
          <p:cNvSpPr txBox="1"/>
          <p:nvPr/>
        </p:nvSpPr>
        <p:spPr>
          <a:xfrm>
            <a:off x="1246" y="5652095"/>
            <a:ext cx="6712070" cy="923330"/>
          </a:xfrm>
          <a:prstGeom prst="rect">
            <a:avLst/>
          </a:prstGeom>
          <a:noFill/>
        </p:spPr>
        <p:txBody>
          <a:bodyPr wrap="square">
            <a:spAutoFit/>
          </a:bodyPr>
          <a:lstStyle/>
          <a:p>
            <a:pPr eaLnBrk="1" hangingPunct="1">
              <a:lnSpc>
                <a:spcPct val="100000"/>
              </a:lnSpc>
              <a:spcBef>
                <a:spcPct val="0"/>
              </a:spcBef>
              <a:buFontTx/>
              <a:buNone/>
            </a:pPr>
            <a:r>
              <a:rPr lang="cs-CZ" altLang="cs-CZ" b="1" dirty="0">
                <a:latin typeface="Arial" panose="020B0604020202020204" pitchFamily="34" charset="0"/>
                <a:cs typeface="Arial" panose="020B0604020202020204" pitchFamily="34" charset="0"/>
              </a:rPr>
              <a:t>Petra Zdražilová</a:t>
            </a:r>
          </a:p>
          <a:p>
            <a:pPr eaLnBrk="1" hangingPunct="1">
              <a:lnSpc>
                <a:spcPct val="100000"/>
              </a:lnSpc>
              <a:spcBef>
                <a:spcPct val="0"/>
              </a:spcBef>
              <a:buFontTx/>
              <a:buNone/>
            </a:pPr>
            <a:r>
              <a:rPr lang="cs-CZ" altLang="cs-CZ" dirty="0">
                <a:latin typeface="Arial" panose="020B0604020202020204" pitchFamily="34" charset="0"/>
                <a:cs typeface="Arial" panose="020B0604020202020204" pitchFamily="34" charset="0"/>
              </a:rPr>
              <a:t>vrchní ředitelka sekce rodinné politiky a sociálních služeb MPSV</a:t>
            </a:r>
          </a:p>
          <a:p>
            <a:pPr eaLnBrk="1" hangingPunct="1">
              <a:lnSpc>
                <a:spcPct val="100000"/>
              </a:lnSpc>
              <a:spcBef>
                <a:spcPct val="0"/>
              </a:spcBef>
              <a:buFontTx/>
              <a:buNone/>
            </a:pPr>
            <a:endParaRPr lang="cs-CZ" altLang="cs-CZ" sz="1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DDF2569-FD58-401B-A2CB-CEE1A0F96631}"/>
              </a:ext>
            </a:extLst>
          </p:cNvPr>
          <p:cNvSpPr/>
          <p:nvPr/>
        </p:nvSpPr>
        <p:spPr>
          <a:xfrm>
            <a:off x="0" y="0"/>
            <a:ext cx="2256639" cy="6858000"/>
          </a:xfrm>
          <a:prstGeom prst="rect">
            <a:avLst/>
          </a:prstGeom>
          <a:solidFill>
            <a:srgbClr val="0E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EAC2F80A-DE1B-47F1-8824-3EFF70109BFC}"/>
              </a:ext>
            </a:extLst>
          </p:cNvPr>
          <p:cNvSpPr/>
          <p:nvPr/>
        </p:nvSpPr>
        <p:spPr>
          <a:xfrm>
            <a:off x="377506" y="335559"/>
            <a:ext cx="1879134" cy="203013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7" name="Obrázek 6" descr="Obsah obrázku text, klipart&#10;&#10;Popis byl vytvořen automaticky">
            <a:extLst>
              <a:ext uri="{FF2B5EF4-FFF2-40B4-BE49-F238E27FC236}">
                <a16:creationId xmlns:a16="http://schemas.microsoft.com/office/drawing/2014/main" id="{B1DC309A-D6EE-414D-9C6F-64FC780BD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80" y="572853"/>
            <a:ext cx="1513786" cy="1555546"/>
          </a:xfrm>
          <a:prstGeom prst="rect">
            <a:avLst/>
          </a:prstGeom>
        </p:spPr>
      </p:pic>
      <p:sp>
        <p:nvSpPr>
          <p:cNvPr id="4" name="Nadpis 3">
            <a:extLst>
              <a:ext uri="{FF2B5EF4-FFF2-40B4-BE49-F238E27FC236}">
                <a16:creationId xmlns:a16="http://schemas.microsoft.com/office/drawing/2014/main" id="{3084FB72-C24F-B05F-FFA0-372EDFBAA67E}"/>
              </a:ext>
            </a:extLst>
          </p:cNvPr>
          <p:cNvSpPr>
            <a:spLocks noGrp="1"/>
          </p:cNvSpPr>
          <p:nvPr>
            <p:ph type="title"/>
          </p:nvPr>
        </p:nvSpPr>
        <p:spPr>
          <a:xfrm>
            <a:off x="2634144" y="365126"/>
            <a:ext cx="8719656" cy="1401840"/>
          </a:xfrm>
        </p:spPr>
        <p:txBody>
          <a:bodyPr>
            <a:noAutofit/>
          </a:bodyPr>
          <a:lstStyle/>
          <a:p>
            <a:pPr marL="0" indent="0" algn="ctr">
              <a:buNone/>
            </a:pPr>
            <a:r>
              <a:rPr lang="cs-CZ" sz="4000" b="1" dirty="0"/>
              <a:t>Zranitelná skupina lidí - personál</a:t>
            </a:r>
          </a:p>
        </p:txBody>
      </p:sp>
      <p:sp>
        <p:nvSpPr>
          <p:cNvPr id="6" name="Zástupný obsah 5">
            <a:extLst>
              <a:ext uri="{FF2B5EF4-FFF2-40B4-BE49-F238E27FC236}">
                <a16:creationId xmlns:a16="http://schemas.microsoft.com/office/drawing/2014/main" id="{941DC01A-C7D1-0E00-2243-A0CE32A952A2}"/>
              </a:ext>
            </a:extLst>
          </p:cNvPr>
          <p:cNvSpPr>
            <a:spLocks noGrp="1"/>
          </p:cNvSpPr>
          <p:nvPr>
            <p:ph idx="1"/>
          </p:nvPr>
        </p:nvSpPr>
        <p:spPr>
          <a:xfrm>
            <a:off x="2634144" y="1941094"/>
            <a:ext cx="9180350" cy="4551780"/>
          </a:xfrm>
        </p:spPr>
        <p:txBody>
          <a:bodyPr>
            <a:normAutofit fontScale="92500" lnSpcReduction="10000"/>
          </a:bodyPr>
          <a:lstStyle/>
          <a:p>
            <a:pPr>
              <a:buFont typeface="Wingdings" panose="05000000000000000000" pitchFamily="2" charset="2"/>
              <a:buChar char="§"/>
            </a:pPr>
            <a:r>
              <a:rPr lang="cs-CZ" dirty="0"/>
              <a:t>Psychologické bezpečí</a:t>
            </a:r>
          </a:p>
          <a:p>
            <a:pPr>
              <a:buFont typeface="Wingdings" panose="05000000000000000000" pitchFamily="2" charset="2"/>
              <a:buChar char="§"/>
            </a:pPr>
            <a:r>
              <a:rPr lang="cs-CZ" dirty="0"/>
              <a:t>Přátelská, otevřená a respektující kultura</a:t>
            </a:r>
          </a:p>
          <a:p>
            <a:pPr>
              <a:buFont typeface="Wingdings" panose="05000000000000000000" pitchFamily="2" charset="2"/>
              <a:buChar char="§"/>
            </a:pPr>
            <a:r>
              <a:rPr lang="cs-CZ" dirty="0"/>
              <a:t>Nenech to být</a:t>
            </a:r>
          </a:p>
          <a:p>
            <a:endParaRPr lang="cs-CZ" dirty="0"/>
          </a:p>
          <a:p>
            <a:pPr marL="0" indent="0">
              <a:buNone/>
            </a:pPr>
            <a:r>
              <a:rPr lang="cs-CZ" b="0" i="1" dirty="0">
                <a:solidFill>
                  <a:srgbClr val="382C2C"/>
                </a:solidFill>
                <a:effectLst/>
                <a:latin typeface="Martel"/>
              </a:rPr>
              <a:t>„Zapojili jsme se proto, že mi záleží, aby se mluvilo otevřeně. Nejde o to, někoho pranýřovat, ale pomoci se bavit o tom, co může seniory ohrozit i nevědomky,“ </a:t>
            </a:r>
            <a:r>
              <a:rPr lang="cs-CZ" b="0" i="0" dirty="0">
                <a:solidFill>
                  <a:srgbClr val="382C2C"/>
                </a:solidFill>
                <a:effectLst/>
                <a:latin typeface="Martel"/>
              </a:rPr>
              <a:t>konstatuje Tomáš Kratochvíl (Seznam).</a:t>
            </a:r>
          </a:p>
          <a:p>
            <a:pPr marL="0" indent="0">
              <a:buNone/>
            </a:pPr>
            <a:endParaRPr lang="cs-CZ" dirty="0">
              <a:solidFill>
                <a:srgbClr val="382C2C"/>
              </a:solidFill>
              <a:latin typeface="Martel"/>
            </a:endParaRPr>
          </a:p>
          <a:p>
            <a:pPr marL="0" indent="0">
              <a:buNone/>
            </a:pPr>
            <a:r>
              <a:rPr lang="cs-CZ" i="1" dirty="0">
                <a:solidFill>
                  <a:srgbClr val="382C2C"/>
                </a:solidFill>
                <a:latin typeface="Martel"/>
              </a:rPr>
              <a:t>„To, o čem se nemluví se stává patologií instituce.“ (Brian McDonald, expert PBS)</a:t>
            </a:r>
            <a:endParaRPr lang="cs-CZ" i="1" dirty="0"/>
          </a:p>
          <a:p>
            <a:pPr algn="just">
              <a:lnSpc>
                <a:spcPct val="120000"/>
              </a:lnSpc>
              <a:buFontTx/>
              <a:buChar char="-"/>
            </a:pPr>
            <a:endParaRPr lang="cs-CZ" b="0" i="0" dirty="0">
              <a:solidFill>
                <a:srgbClr val="000000"/>
              </a:solidFill>
              <a:effectLst/>
            </a:endParaRPr>
          </a:p>
        </p:txBody>
      </p:sp>
    </p:spTree>
    <p:extLst>
      <p:ext uri="{BB962C8B-B14F-4D97-AF65-F5344CB8AC3E}">
        <p14:creationId xmlns:p14="http://schemas.microsoft.com/office/powerpoint/2010/main" val="12930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ázek 2">
            <a:extLst>
              <a:ext uri="{FF2B5EF4-FFF2-40B4-BE49-F238E27FC236}">
                <a16:creationId xmlns:a16="http://schemas.microsoft.com/office/drawing/2014/main" id="{C349512A-C312-4673-53F1-44EFAF8B1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ovéPole 8">
            <a:extLst>
              <a:ext uri="{FF2B5EF4-FFF2-40B4-BE49-F238E27FC236}">
                <a16:creationId xmlns:a16="http://schemas.microsoft.com/office/drawing/2014/main" id="{BF0041A2-95C3-BCE5-8961-1C803A37B17F}"/>
              </a:ext>
            </a:extLst>
          </p:cNvPr>
          <p:cNvSpPr txBox="1">
            <a:spLocks noChangeArrowheads="1"/>
          </p:cNvSpPr>
          <p:nvPr/>
        </p:nvSpPr>
        <p:spPr bwMode="auto">
          <a:xfrm>
            <a:off x="0" y="4324350"/>
            <a:ext cx="12192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Mgr. Petra Zdražilová</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Vrchní ředitelka sekce rodinné politiky a sociálních služeb</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Ministerstvo práce a sociálních věcí ČR</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Na Poříčním práce 1, 128 01 Praha 2</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Tel.: 950 192 765 </a:t>
            </a:r>
          </a:p>
          <a:p>
            <a:pPr algn="ctr" eaLnBrk="1" hangingPunct="1">
              <a:lnSpc>
                <a:spcPct val="100000"/>
              </a:lnSpc>
              <a:spcBef>
                <a:spcPct val="0"/>
              </a:spcBef>
              <a:buFontTx/>
              <a:buNone/>
            </a:pPr>
            <a:r>
              <a:rPr lang="cs-CZ" altLang="cs-CZ" sz="1100" dirty="0">
                <a:solidFill>
                  <a:schemeClr val="bg1"/>
                </a:solidFill>
                <a:latin typeface="Arial Black" panose="020B0A04020102020204" pitchFamily="34" charset="0"/>
                <a:cs typeface="Arial" panose="020B0604020202020204" pitchFamily="34" charset="0"/>
              </a:rPr>
              <a:t>www.mpsv.cz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DDF2569-FD58-401B-A2CB-CEE1A0F96631}"/>
              </a:ext>
            </a:extLst>
          </p:cNvPr>
          <p:cNvSpPr/>
          <p:nvPr/>
        </p:nvSpPr>
        <p:spPr>
          <a:xfrm>
            <a:off x="0" y="0"/>
            <a:ext cx="2256639" cy="6858000"/>
          </a:xfrm>
          <a:prstGeom prst="rect">
            <a:avLst/>
          </a:prstGeom>
          <a:solidFill>
            <a:srgbClr val="0E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EAC2F80A-DE1B-47F1-8824-3EFF70109BFC}"/>
              </a:ext>
            </a:extLst>
          </p:cNvPr>
          <p:cNvSpPr/>
          <p:nvPr/>
        </p:nvSpPr>
        <p:spPr>
          <a:xfrm>
            <a:off x="377506" y="335559"/>
            <a:ext cx="1879134" cy="203013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7" name="Obrázek 6" descr="Obsah obrázku text, klipart&#10;&#10;Popis byl vytvořen automaticky">
            <a:extLst>
              <a:ext uri="{FF2B5EF4-FFF2-40B4-BE49-F238E27FC236}">
                <a16:creationId xmlns:a16="http://schemas.microsoft.com/office/drawing/2014/main" id="{B1DC309A-D6EE-414D-9C6F-64FC780BD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80" y="572853"/>
            <a:ext cx="1513786" cy="1555546"/>
          </a:xfrm>
          <a:prstGeom prst="rect">
            <a:avLst/>
          </a:prstGeom>
        </p:spPr>
      </p:pic>
      <p:sp>
        <p:nvSpPr>
          <p:cNvPr id="4" name="Nadpis 3">
            <a:extLst>
              <a:ext uri="{FF2B5EF4-FFF2-40B4-BE49-F238E27FC236}">
                <a16:creationId xmlns:a16="http://schemas.microsoft.com/office/drawing/2014/main" id="{3084FB72-C24F-B05F-FFA0-372EDFBAA67E}"/>
              </a:ext>
            </a:extLst>
          </p:cNvPr>
          <p:cNvSpPr>
            <a:spLocks noGrp="1"/>
          </p:cNvSpPr>
          <p:nvPr>
            <p:ph type="title"/>
          </p:nvPr>
        </p:nvSpPr>
        <p:spPr>
          <a:xfrm>
            <a:off x="2634144" y="365126"/>
            <a:ext cx="8719656" cy="1401840"/>
          </a:xfrm>
        </p:spPr>
        <p:txBody>
          <a:bodyPr>
            <a:normAutofit/>
          </a:bodyPr>
          <a:lstStyle/>
          <a:p>
            <a:pPr marL="0" indent="0" algn="ctr">
              <a:buNone/>
            </a:pPr>
            <a:r>
              <a:rPr lang="cs-CZ" sz="4800" b="1" dirty="0"/>
              <a:t>Zranitelné skupiny klientů</a:t>
            </a:r>
          </a:p>
        </p:txBody>
      </p:sp>
      <p:sp>
        <p:nvSpPr>
          <p:cNvPr id="6" name="Zástupný obsah 5">
            <a:extLst>
              <a:ext uri="{FF2B5EF4-FFF2-40B4-BE49-F238E27FC236}">
                <a16:creationId xmlns:a16="http://schemas.microsoft.com/office/drawing/2014/main" id="{941DC01A-C7D1-0E00-2243-A0CE32A952A2}"/>
              </a:ext>
            </a:extLst>
          </p:cNvPr>
          <p:cNvSpPr>
            <a:spLocks noGrp="1"/>
          </p:cNvSpPr>
          <p:nvPr>
            <p:ph idx="1"/>
          </p:nvPr>
        </p:nvSpPr>
        <p:spPr>
          <a:xfrm>
            <a:off x="2634144" y="1941094"/>
            <a:ext cx="9180350" cy="4551780"/>
          </a:xfrm>
        </p:spPr>
        <p:txBody>
          <a:bodyPr>
            <a:normAutofit/>
          </a:bodyPr>
          <a:lstStyle/>
          <a:p>
            <a:pPr algn="just">
              <a:buFont typeface="Wingdings" panose="05000000000000000000" pitchFamily="2" charset="2"/>
              <a:buChar char="§"/>
            </a:pPr>
            <a:r>
              <a:rPr lang="cs-CZ" sz="2000" b="0" i="0" dirty="0">
                <a:solidFill>
                  <a:srgbClr val="000000"/>
                </a:solidFill>
                <a:effectLst/>
              </a:rPr>
              <a:t>Nepříznivá životní situace</a:t>
            </a:r>
          </a:p>
          <a:p>
            <a:pPr algn="just">
              <a:buFont typeface="Wingdings" panose="05000000000000000000" pitchFamily="2" charset="2"/>
              <a:buChar char="§"/>
            </a:pPr>
            <a:endParaRPr lang="cs-CZ" sz="2000" dirty="0">
              <a:solidFill>
                <a:srgbClr val="000000"/>
              </a:solidFill>
            </a:endParaRPr>
          </a:p>
          <a:p>
            <a:pPr algn="just">
              <a:buFont typeface="Wingdings" panose="05000000000000000000" pitchFamily="2" charset="2"/>
              <a:buChar char="§"/>
            </a:pPr>
            <a:r>
              <a:rPr lang="cs-CZ" sz="2000" b="0" i="0" dirty="0">
                <a:solidFill>
                  <a:srgbClr val="000000"/>
                </a:solidFill>
                <a:effectLst/>
              </a:rPr>
              <a:t>Společnost </a:t>
            </a:r>
          </a:p>
          <a:p>
            <a:pPr algn="just">
              <a:buFont typeface="Wingdings" panose="05000000000000000000" pitchFamily="2" charset="2"/>
              <a:buChar char="§"/>
            </a:pPr>
            <a:endParaRPr lang="cs-CZ" sz="2000" dirty="0">
              <a:solidFill>
                <a:srgbClr val="000000"/>
              </a:solidFill>
            </a:endParaRPr>
          </a:p>
          <a:p>
            <a:pPr algn="just">
              <a:buFont typeface="Wingdings" panose="05000000000000000000" pitchFamily="2" charset="2"/>
              <a:buChar char="§"/>
            </a:pPr>
            <a:r>
              <a:rPr lang="cs-CZ" sz="2000" b="0" i="0" dirty="0">
                <a:solidFill>
                  <a:srgbClr val="000000"/>
                </a:solidFill>
                <a:effectLst/>
              </a:rPr>
              <a:t>Rodina a blízcí</a:t>
            </a:r>
          </a:p>
          <a:p>
            <a:pPr algn="just">
              <a:buFont typeface="Wingdings" panose="05000000000000000000" pitchFamily="2" charset="2"/>
              <a:buChar char="§"/>
            </a:pPr>
            <a:endParaRPr lang="cs-CZ" sz="2000" dirty="0">
              <a:solidFill>
                <a:srgbClr val="000000"/>
              </a:solidFill>
            </a:endParaRPr>
          </a:p>
          <a:p>
            <a:pPr algn="just">
              <a:buFont typeface="Wingdings" panose="05000000000000000000" pitchFamily="2" charset="2"/>
              <a:buChar char="§"/>
            </a:pPr>
            <a:r>
              <a:rPr lang="cs-CZ" sz="2000" dirty="0">
                <a:solidFill>
                  <a:srgbClr val="000000"/>
                </a:solidFill>
              </a:rPr>
              <a:t>Politiky na národní a místní úrovni</a:t>
            </a:r>
          </a:p>
          <a:p>
            <a:pPr algn="just">
              <a:buFont typeface="Wingdings" panose="05000000000000000000" pitchFamily="2" charset="2"/>
              <a:buChar char="§"/>
            </a:pPr>
            <a:endParaRPr lang="cs-CZ" sz="2000" b="0" i="0" dirty="0">
              <a:solidFill>
                <a:srgbClr val="000000"/>
              </a:solidFill>
              <a:effectLst/>
            </a:endParaRPr>
          </a:p>
          <a:p>
            <a:pPr algn="just">
              <a:buFont typeface="Wingdings" panose="05000000000000000000" pitchFamily="2" charset="2"/>
              <a:buChar char="§"/>
            </a:pPr>
            <a:r>
              <a:rPr lang="cs-CZ" sz="2000" dirty="0">
                <a:solidFill>
                  <a:srgbClr val="000000"/>
                </a:solidFill>
              </a:rPr>
              <a:t>Společnost a předsudky</a:t>
            </a:r>
            <a:endParaRPr lang="cs-CZ" sz="2000" b="0" i="0" dirty="0">
              <a:solidFill>
                <a:srgbClr val="000000"/>
              </a:solidFill>
              <a:effectLst/>
            </a:endParaRPr>
          </a:p>
        </p:txBody>
      </p:sp>
    </p:spTree>
    <p:extLst>
      <p:ext uri="{BB962C8B-B14F-4D97-AF65-F5344CB8AC3E}">
        <p14:creationId xmlns:p14="http://schemas.microsoft.com/office/powerpoint/2010/main" val="228051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DDF2569-FD58-401B-A2CB-CEE1A0F96631}"/>
              </a:ext>
            </a:extLst>
          </p:cNvPr>
          <p:cNvSpPr/>
          <p:nvPr/>
        </p:nvSpPr>
        <p:spPr>
          <a:xfrm>
            <a:off x="0" y="0"/>
            <a:ext cx="2256639" cy="6858000"/>
          </a:xfrm>
          <a:prstGeom prst="rect">
            <a:avLst/>
          </a:prstGeom>
          <a:solidFill>
            <a:srgbClr val="0E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EAC2F80A-DE1B-47F1-8824-3EFF70109BFC}"/>
              </a:ext>
            </a:extLst>
          </p:cNvPr>
          <p:cNvSpPr/>
          <p:nvPr/>
        </p:nvSpPr>
        <p:spPr>
          <a:xfrm>
            <a:off x="377506" y="335559"/>
            <a:ext cx="1879134" cy="203013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7" name="Obrázek 6" descr="Obsah obrázku text, klipart&#10;&#10;Popis byl vytvořen automaticky">
            <a:extLst>
              <a:ext uri="{FF2B5EF4-FFF2-40B4-BE49-F238E27FC236}">
                <a16:creationId xmlns:a16="http://schemas.microsoft.com/office/drawing/2014/main" id="{B1DC309A-D6EE-414D-9C6F-64FC780BD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80" y="572853"/>
            <a:ext cx="1513786" cy="1555546"/>
          </a:xfrm>
          <a:prstGeom prst="rect">
            <a:avLst/>
          </a:prstGeom>
        </p:spPr>
      </p:pic>
      <p:sp>
        <p:nvSpPr>
          <p:cNvPr id="4" name="Nadpis 3">
            <a:extLst>
              <a:ext uri="{FF2B5EF4-FFF2-40B4-BE49-F238E27FC236}">
                <a16:creationId xmlns:a16="http://schemas.microsoft.com/office/drawing/2014/main" id="{3084FB72-C24F-B05F-FFA0-372EDFBAA67E}"/>
              </a:ext>
            </a:extLst>
          </p:cNvPr>
          <p:cNvSpPr>
            <a:spLocks noGrp="1"/>
          </p:cNvSpPr>
          <p:nvPr>
            <p:ph type="title"/>
          </p:nvPr>
        </p:nvSpPr>
        <p:spPr>
          <a:xfrm>
            <a:off x="2634144" y="365126"/>
            <a:ext cx="8719656" cy="1401840"/>
          </a:xfrm>
        </p:spPr>
        <p:txBody>
          <a:bodyPr>
            <a:normAutofit/>
          </a:bodyPr>
          <a:lstStyle/>
          <a:p>
            <a:pPr marL="0" indent="0" algn="ctr">
              <a:buNone/>
            </a:pPr>
            <a:r>
              <a:rPr lang="cs-CZ" sz="4800" b="1" dirty="0"/>
              <a:t>Senioři</a:t>
            </a:r>
          </a:p>
        </p:txBody>
      </p:sp>
      <p:sp>
        <p:nvSpPr>
          <p:cNvPr id="6" name="Zástupný obsah 5">
            <a:extLst>
              <a:ext uri="{FF2B5EF4-FFF2-40B4-BE49-F238E27FC236}">
                <a16:creationId xmlns:a16="http://schemas.microsoft.com/office/drawing/2014/main" id="{941DC01A-C7D1-0E00-2243-A0CE32A952A2}"/>
              </a:ext>
            </a:extLst>
          </p:cNvPr>
          <p:cNvSpPr>
            <a:spLocks noGrp="1"/>
          </p:cNvSpPr>
          <p:nvPr>
            <p:ph idx="1"/>
          </p:nvPr>
        </p:nvSpPr>
        <p:spPr>
          <a:xfrm>
            <a:off x="2634144" y="1941094"/>
            <a:ext cx="9180350" cy="4551780"/>
          </a:xfrm>
        </p:spPr>
        <p:txBody>
          <a:bodyPr>
            <a:normAutofit/>
          </a:bodyPr>
          <a:lstStyle/>
          <a:p>
            <a:pPr algn="just">
              <a:buFont typeface="Wingdings" panose="05000000000000000000" pitchFamily="2" charset="2"/>
              <a:buChar char="§"/>
            </a:pPr>
            <a:r>
              <a:rPr lang="cs-CZ" b="0" i="0" dirty="0">
                <a:solidFill>
                  <a:srgbClr val="000000"/>
                </a:solidFill>
                <a:effectLst/>
              </a:rPr>
              <a:t>Demografický výhled</a:t>
            </a:r>
          </a:p>
          <a:p>
            <a:pPr algn="just">
              <a:buFont typeface="Wingdings" panose="05000000000000000000" pitchFamily="2" charset="2"/>
              <a:buChar char="§"/>
            </a:pPr>
            <a:endParaRPr lang="cs-CZ" dirty="0">
              <a:solidFill>
                <a:srgbClr val="000000"/>
              </a:solidFill>
            </a:endParaRPr>
          </a:p>
          <a:p>
            <a:pPr algn="just">
              <a:buFont typeface="Wingdings" panose="05000000000000000000" pitchFamily="2" charset="2"/>
              <a:buChar char="§"/>
            </a:pPr>
            <a:r>
              <a:rPr lang="cs-CZ" b="0" i="0" dirty="0">
                <a:solidFill>
                  <a:srgbClr val="000000"/>
                </a:solidFill>
                <a:effectLst/>
              </a:rPr>
              <a:t>Výzkum ohledně násilí na seniorech v sociálních službách</a:t>
            </a:r>
          </a:p>
        </p:txBody>
      </p:sp>
    </p:spTree>
    <p:extLst>
      <p:ext uri="{BB962C8B-B14F-4D97-AF65-F5344CB8AC3E}">
        <p14:creationId xmlns:p14="http://schemas.microsoft.com/office/powerpoint/2010/main" val="57200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35AF0F-9603-3A54-BA74-E296324F2C58}"/>
              </a:ext>
            </a:extLst>
          </p:cNvPr>
          <p:cNvSpPr>
            <a:spLocks noGrp="1"/>
          </p:cNvSpPr>
          <p:nvPr>
            <p:ph type="title"/>
          </p:nvPr>
        </p:nvSpPr>
        <p:spPr/>
        <p:txBody>
          <a:bodyPr/>
          <a:lstStyle/>
          <a:p>
            <a:r>
              <a:rPr lang="cs-CZ" dirty="0"/>
              <a:t>Podíl klientů soc. služeb dlouhodobé péče</a:t>
            </a:r>
          </a:p>
        </p:txBody>
      </p:sp>
      <p:sp>
        <p:nvSpPr>
          <p:cNvPr id="5" name="TextovéPole 4">
            <a:extLst>
              <a:ext uri="{FF2B5EF4-FFF2-40B4-BE49-F238E27FC236}">
                <a16:creationId xmlns:a16="http://schemas.microsoft.com/office/drawing/2014/main" id="{D9E7F49B-D0D5-4953-FC69-0A1F09DDA15A}"/>
              </a:ext>
            </a:extLst>
          </p:cNvPr>
          <p:cNvSpPr txBox="1"/>
          <p:nvPr/>
        </p:nvSpPr>
        <p:spPr>
          <a:xfrm>
            <a:off x="8982075" y="1393418"/>
            <a:ext cx="2654946" cy="400110"/>
          </a:xfrm>
          <a:prstGeom prst="rect">
            <a:avLst/>
          </a:prstGeom>
          <a:noFill/>
        </p:spPr>
        <p:txBody>
          <a:bodyPr wrap="square" rtlCol="0">
            <a:spAutoFit/>
          </a:bodyPr>
          <a:lstStyle/>
          <a:p>
            <a:r>
              <a:rPr lang="cs-CZ" sz="2000" b="1" dirty="0"/>
              <a:t>Podle využívání služeb</a:t>
            </a:r>
          </a:p>
        </p:txBody>
      </p:sp>
      <p:sp>
        <p:nvSpPr>
          <p:cNvPr id="13" name="Nadpis 1">
            <a:extLst>
              <a:ext uri="{FF2B5EF4-FFF2-40B4-BE49-F238E27FC236}">
                <a16:creationId xmlns:a16="http://schemas.microsoft.com/office/drawing/2014/main" id="{994880EA-0F0C-9EE1-D146-2E4EB2DD43B8}"/>
              </a:ext>
            </a:extLst>
          </p:cNvPr>
          <p:cNvSpPr txBox="1">
            <a:spLocks/>
          </p:cNvSpPr>
          <p:nvPr/>
        </p:nvSpPr>
        <p:spPr>
          <a:xfrm>
            <a:off x="8884667" y="2806396"/>
            <a:ext cx="2752354" cy="2709275"/>
          </a:xfrm>
          <a:prstGeom prst="ellipse">
            <a:avLst/>
          </a:prstGeom>
          <a:ln w="28575"/>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2000" b="1" dirty="0"/>
              <a:t>Využívání sociálních služeb s věkem rapidně roste.</a:t>
            </a:r>
          </a:p>
          <a:p>
            <a:pPr algn="ctr"/>
            <a:r>
              <a:rPr lang="cs-CZ" sz="1550" dirty="0"/>
              <a:t>Oproti 1,6 % ve věku 65–69 let je to pro osoby 80+ již více než každý čtvrtý.</a:t>
            </a:r>
            <a:endParaRPr lang="en-US" sz="1550" b="1" dirty="0">
              <a:solidFill>
                <a:srgbClr val="262626"/>
              </a:solidFill>
            </a:endParaRPr>
          </a:p>
        </p:txBody>
      </p:sp>
      <p:pic>
        <p:nvPicPr>
          <p:cNvPr id="14" name="Obrázek 13" descr="Obsah obrázku černá, tma&#10;&#10;Obsah vygenerovaný umělou inteligencí může být nesprávný.">
            <a:extLst>
              <a:ext uri="{FF2B5EF4-FFF2-40B4-BE49-F238E27FC236}">
                <a16:creationId xmlns:a16="http://schemas.microsoft.com/office/drawing/2014/main" id="{C0335429-80C7-00C8-40A6-FCB03AEEA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979" y="220683"/>
            <a:ext cx="1154482" cy="492549"/>
          </a:xfrm>
          <a:prstGeom prst="rect">
            <a:avLst/>
          </a:prstGeom>
        </p:spPr>
      </p:pic>
      <p:grpSp>
        <p:nvGrpSpPr>
          <p:cNvPr id="16" name="Skupina 15">
            <a:extLst>
              <a:ext uri="{FF2B5EF4-FFF2-40B4-BE49-F238E27FC236}">
                <a16:creationId xmlns:a16="http://schemas.microsoft.com/office/drawing/2014/main" id="{628D9132-6206-A6EB-6E49-A74014181EAE}"/>
              </a:ext>
            </a:extLst>
          </p:cNvPr>
          <p:cNvGrpSpPr/>
          <p:nvPr/>
        </p:nvGrpSpPr>
        <p:grpSpPr>
          <a:xfrm>
            <a:off x="819459" y="1481388"/>
            <a:ext cx="7326564" cy="5376612"/>
            <a:chOff x="819459" y="1481388"/>
            <a:chExt cx="7326564" cy="5376612"/>
          </a:xfrm>
        </p:grpSpPr>
        <p:graphicFrame>
          <p:nvGraphicFramePr>
            <p:cNvPr id="8" name="Graf 7">
              <a:extLst>
                <a:ext uri="{FF2B5EF4-FFF2-40B4-BE49-F238E27FC236}">
                  <a16:creationId xmlns:a16="http://schemas.microsoft.com/office/drawing/2014/main" id="{64AF97C7-2087-4E9B-7B18-9D21F2C66640}"/>
                </a:ext>
              </a:extLst>
            </p:cNvPr>
            <p:cNvGraphicFramePr/>
            <p:nvPr/>
          </p:nvGraphicFramePr>
          <p:xfrm>
            <a:off x="819459" y="1533399"/>
            <a:ext cx="4493493" cy="2744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a:extLst>
                <a:ext uri="{FF2B5EF4-FFF2-40B4-BE49-F238E27FC236}">
                  <a16:creationId xmlns:a16="http://schemas.microsoft.com/office/drawing/2014/main" id="{0476F5A1-01D3-F935-3435-32CF0C70E4DF}"/>
                </a:ext>
              </a:extLst>
            </p:cNvPr>
            <p:cNvGraphicFramePr/>
            <p:nvPr/>
          </p:nvGraphicFramePr>
          <p:xfrm>
            <a:off x="4784282" y="1481388"/>
            <a:ext cx="3341292" cy="2755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 9">
              <a:extLst>
                <a:ext uri="{FF2B5EF4-FFF2-40B4-BE49-F238E27FC236}">
                  <a16:creationId xmlns:a16="http://schemas.microsoft.com/office/drawing/2014/main" id="{BC22C815-A3EE-3ABB-8F81-0B4C282F4EFA}"/>
                </a:ext>
              </a:extLst>
            </p:cNvPr>
            <p:cNvGraphicFramePr/>
            <p:nvPr/>
          </p:nvGraphicFramePr>
          <p:xfrm>
            <a:off x="2246910" y="4062131"/>
            <a:ext cx="3361741" cy="27445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 10">
              <a:extLst>
                <a:ext uri="{FF2B5EF4-FFF2-40B4-BE49-F238E27FC236}">
                  <a16:creationId xmlns:a16="http://schemas.microsoft.com/office/drawing/2014/main" id="{4807DCAC-EC1D-C39C-361D-052C81DA471E}"/>
                </a:ext>
              </a:extLst>
            </p:cNvPr>
            <p:cNvGraphicFramePr/>
            <p:nvPr/>
          </p:nvGraphicFramePr>
          <p:xfrm>
            <a:off x="4784282" y="4055182"/>
            <a:ext cx="3361741" cy="273685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ovéPole 14">
              <a:extLst>
                <a:ext uri="{FF2B5EF4-FFF2-40B4-BE49-F238E27FC236}">
                  <a16:creationId xmlns:a16="http://schemas.microsoft.com/office/drawing/2014/main" id="{A25A4EB2-FE7D-37E9-E892-DB4C07A7C9E4}"/>
                </a:ext>
              </a:extLst>
            </p:cNvPr>
            <p:cNvSpPr txBox="1"/>
            <p:nvPr/>
          </p:nvSpPr>
          <p:spPr>
            <a:xfrm>
              <a:off x="3463592" y="6581001"/>
              <a:ext cx="3698720" cy="276999"/>
            </a:xfrm>
            <a:prstGeom prst="rect">
              <a:avLst/>
            </a:prstGeom>
            <a:noFill/>
          </p:spPr>
          <p:txBody>
            <a:bodyPr wrap="square" rtlCol="0">
              <a:spAutoFit/>
            </a:bodyPr>
            <a:lstStyle/>
            <a:p>
              <a:pPr algn="r"/>
              <a:r>
                <a:rPr lang="cs-CZ" sz="1200" i="1" dirty="0"/>
                <a:t>Zdroj: Výkazy sociálních služeb za r. 2023 + ČSÚ</a:t>
              </a:r>
            </a:p>
          </p:txBody>
        </p:sp>
      </p:grpSp>
    </p:spTree>
    <p:extLst>
      <p:ext uri="{BB962C8B-B14F-4D97-AF65-F5344CB8AC3E}">
        <p14:creationId xmlns:p14="http://schemas.microsoft.com/office/powerpoint/2010/main" val="9447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1F4B6-CA5E-7F89-76F4-C4D069EDB11B}"/>
              </a:ext>
            </a:extLst>
          </p:cNvPr>
          <p:cNvSpPr>
            <a:spLocks noGrp="1"/>
          </p:cNvSpPr>
          <p:nvPr>
            <p:ph type="title"/>
          </p:nvPr>
        </p:nvSpPr>
        <p:spPr>
          <a:xfrm>
            <a:off x="841248" y="334644"/>
            <a:ext cx="10509504" cy="1076914"/>
          </a:xfrm>
        </p:spPr>
        <p:txBody>
          <a:bodyPr anchor="ctr">
            <a:normAutofit/>
          </a:bodyPr>
          <a:lstStyle/>
          <a:p>
            <a:r>
              <a:rPr lang="cs-CZ" sz="4000"/>
              <a:t>Struktura klientů podle typu služby</a:t>
            </a:r>
          </a:p>
        </p:txBody>
      </p:sp>
      <p:graphicFrame>
        <p:nvGraphicFramePr>
          <p:cNvPr id="5" name="Zástupný obsah 4">
            <a:extLst>
              <a:ext uri="{FF2B5EF4-FFF2-40B4-BE49-F238E27FC236}">
                <a16:creationId xmlns:a16="http://schemas.microsoft.com/office/drawing/2014/main" id="{C15FABAB-7B26-B095-412D-E15CB4D3C3B7}"/>
              </a:ext>
            </a:extLst>
          </p:cNvPr>
          <p:cNvGraphicFramePr>
            <a:graphicFrameLocks noGrp="1"/>
          </p:cNvGraphicFramePr>
          <p:nvPr>
            <p:ph idx="1"/>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pic>
        <p:nvPicPr>
          <p:cNvPr id="4" name="Obrázek 3" descr="Obsah obrázku černá, tma&#10;&#10;Obsah vygenerovaný umělou inteligencí může být nesprávný.">
            <a:extLst>
              <a:ext uri="{FF2B5EF4-FFF2-40B4-BE49-F238E27FC236}">
                <a16:creationId xmlns:a16="http://schemas.microsoft.com/office/drawing/2014/main" id="{7615BA3E-C7E2-73AC-E532-537C66E09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979" y="220683"/>
            <a:ext cx="1154482" cy="492549"/>
          </a:xfrm>
          <a:prstGeom prst="rect">
            <a:avLst/>
          </a:prstGeom>
        </p:spPr>
      </p:pic>
    </p:spTree>
    <p:extLst>
      <p:ext uri="{BB962C8B-B14F-4D97-AF65-F5344CB8AC3E}">
        <p14:creationId xmlns:p14="http://schemas.microsoft.com/office/powerpoint/2010/main" val="17130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A3390C-BED2-4D30-5352-B608828D29F9}"/>
              </a:ext>
            </a:extLst>
          </p:cNvPr>
          <p:cNvSpPr>
            <a:spLocks noGrp="1"/>
          </p:cNvSpPr>
          <p:nvPr>
            <p:ph type="title"/>
          </p:nvPr>
        </p:nvSpPr>
        <p:spPr/>
        <p:txBody>
          <a:bodyPr/>
          <a:lstStyle/>
          <a:p>
            <a:r>
              <a:rPr lang="cs-CZ" dirty="0"/>
              <a:t>Budoucí potřebné úvazky</a:t>
            </a:r>
          </a:p>
        </p:txBody>
      </p:sp>
      <p:graphicFrame>
        <p:nvGraphicFramePr>
          <p:cNvPr id="4" name="Zástupný obsah 3">
            <a:extLst>
              <a:ext uri="{FF2B5EF4-FFF2-40B4-BE49-F238E27FC236}">
                <a16:creationId xmlns:a16="http://schemas.microsoft.com/office/drawing/2014/main" id="{755F4A24-8E03-BDE5-4A59-CAA73A8F26F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4" descr="Obsah obrázku černá, tma&#10;&#10;Obsah vygenerovaný umělou inteligencí může být nesprávný.">
            <a:extLst>
              <a:ext uri="{FF2B5EF4-FFF2-40B4-BE49-F238E27FC236}">
                <a16:creationId xmlns:a16="http://schemas.microsoft.com/office/drawing/2014/main" id="{D08D52D3-5CB0-7555-6992-F71EF130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979" y="220683"/>
            <a:ext cx="1154482" cy="492549"/>
          </a:xfrm>
          <a:prstGeom prst="rect">
            <a:avLst/>
          </a:prstGeom>
        </p:spPr>
      </p:pic>
    </p:spTree>
    <p:extLst>
      <p:ext uri="{BB962C8B-B14F-4D97-AF65-F5344CB8AC3E}">
        <p14:creationId xmlns:p14="http://schemas.microsoft.com/office/powerpoint/2010/main" val="393915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DDF2569-FD58-401B-A2CB-CEE1A0F96631}"/>
              </a:ext>
            </a:extLst>
          </p:cNvPr>
          <p:cNvSpPr/>
          <p:nvPr/>
        </p:nvSpPr>
        <p:spPr>
          <a:xfrm>
            <a:off x="0" y="0"/>
            <a:ext cx="2256639" cy="6858000"/>
          </a:xfrm>
          <a:prstGeom prst="rect">
            <a:avLst/>
          </a:prstGeom>
          <a:solidFill>
            <a:srgbClr val="0E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EAC2F80A-DE1B-47F1-8824-3EFF70109BFC}"/>
              </a:ext>
            </a:extLst>
          </p:cNvPr>
          <p:cNvSpPr/>
          <p:nvPr/>
        </p:nvSpPr>
        <p:spPr>
          <a:xfrm>
            <a:off x="377506" y="335559"/>
            <a:ext cx="1879134" cy="203013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7" name="Obrázek 6" descr="Obsah obrázku text, klipart&#10;&#10;Popis byl vytvořen automaticky">
            <a:extLst>
              <a:ext uri="{FF2B5EF4-FFF2-40B4-BE49-F238E27FC236}">
                <a16:creationId xmlns:a16="http://schemas.microsoft.com/office/drawing/2014/main" id="{B1DC309A-D6EE-414D-9C6F-64FC780BD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80" y="572853"/>
            <a:ext cx="1513786" cy="1555546"/>
          </a:xfrm>
          <a:prstGeom prst="rect">
            <a:avLst/>
          </a:prstGeom>
        </p:spPr>
      </p:pic>
      <p:sp>
        <p:nvSpPr>
          <p:cNvPr id="4" name="Nadpis 3">
            <a:extLst>
              <a:ext uri="{FF2B5EF4-FFF2-40B4-BE49-F238E27FC236}">
                <a16:creationId xmlns:a16="http://schemas.microsoft.com/office/drawing/2014/main" id="{3084FB72-C24F-B05F-FFA0-372EDFBAA67E}"/>
              </a:ext>
            </a:extLst>
          </p:cNvPr>
          <p:cNvSpPr>
            <a:spLocks noGrp="1"/>
          </p:cNvSpPr>
          <p:nvPr>
            <p:ph type="title"/>
          </p:nvPr>
        </p:nvSpPr>
        <p:spPr>
          <a:xfrm>
            <a:off x="2634144" y="365126"/>
            <a:ext cx="8719656" cy="1401840"/>
          </a:xfrm>
        </p:spPr>
        <p:txBody>
          <a:bodyPr>
            <a:noAutofit/>
          </a:bodyPr>
          <a:lstStyle/>
          <a:p>
            <a:pPr marL="0" indent="0" algn="ctr">
              <a:buNone/>
            </a:pPr>
            <a:r>
              <a:rPr lang="cs-CZ" sz="4000" dirty="0">
                <a:solidFill>
                  <a:srgbClr val="000000"/>
                </a:solidFill>
                <a:latin typeface="+mn-lt"/>
              </a:rPr>
              <a:t>Týrání, zneužívání, zanedbávání seniorů a špatné zacházení s nimi - EAN</a:t>
            </a:r>
            <a:endParaRPr lang="cs-CZ" sz="4000" b="1" dirty="0"/>
          </a:p>
        </p:txBody>
      </p:sp>
      <p:sp>
        <p:nvSpPr>
          <p:cNvPr id="6" name="Zástupný obsah 5">
            <a:extLst>
              <a:ext uri="{FF2B5EF4-FFF2-40B4-BE49-F238E27FC236}">
                <a16:creationId xmlns:a16="http://schemas.microsoft.com/office/drawing/2014/main" id="{941DC01A-C7D1-0E00-2243-A0CE32A952A2}"/>
              </a:ext>
            </a:extLst>
          </p:cNvPr>
          <p:cNvSpPr>
            <a:spLocks noGrp="1"/>
          </p:cNvSpPr>
          <p:nvPr>
            <p:ph idx="1"/>
          </p:nvPr>
        </p:nvSpPr>
        <p:spPr>
          <a:xfrm>
            <a:off x="2634144" y="1941094"/>
            <a:ext cx="9180350" cy="4551780"/>
          </a:xfrm>
        </p:spPr>
        <p:txBody>
          <a:bodyPr>
            <a:normAutofit fontScale="70000" lnSpcReduction="20000"/>
          </a:bodyPr>
          <a:lstStyle/>
          <a:p>
            <a:pPr>
              <a:lnSpc>
                <a:spcPct val="120000"/>
              </a:lnSpc>
            </a:pPr>
            <a:r>
              <a:rPr lang="cs-CZ" sz="2800" i="0" u="none" strike="noStrike" baseline="0" dirty="0">
                <a:solidFill>
                  <a:srgbClr val="000000"/>
                </a:solidFill>
              </a:rPr>
              <a:t>Jednorázové nebo opakované, záměrné nebo nezáměrné jednání nebo nečinnost vůči člověku vyššího věku, typicky ve vztahu odůvodněně očekávatelné důvěry, v jehož důsledku došlo ke škodě či újmě fyzické, psychické, sociální, materiální, právní, nebo mravní, případně k jejich kombinaci. Důsledkem tohoto jednání či nečinnosti může být kromě ohrožení majetku, zdraví, života, svobody nebo lidské důstojnosti také vznik či prohloubení situační, dočasné nebo celkové zranitelnosti člověka. Výše definované může, ale nemusí naplňovat skutkovou podstatu trestného činu.</a:t>
            </a:r>
          </a:p>
          <a:p>
            <a:pPr>
              <a:lnSpc>
                <a:spcPct val="120000"/>
              </a:lnSpc>
            </a:pPr>
            <a:r>
              <a:rPr lang="cs-CZ" sz="2800" i="0" u="none" strike="noStrike" baseline="0" dirty="0">
                <a:solidFill>
                  <a:srgbClr val="000000"/>
                </a:solidFill>
              </a:rPr>
              <a:t>Jeho původci mohou být jednotlivci, instituce či společenské prostředí.</a:t>
            </a:r>
          </a:p>
          <a:p>
            <a:pPr algn="l">
              <a:lnSpc>
                <a:spcPct val="120000"/>
              </a:lnSpc>
            </a:pPr>
            <a:endParaRPr lang="cs-CZ" sz="2400" b="0" i="0" u="none" strike="noStrike" baseline="0" dirty="0">
              <a:solidFill>
                <a:srgbClr val="000000"/>
              </a:solidFill>
              <a:latin typeface="Nunito Sans" pitchFamily="2" charset="-18"/>
            </a:endParaRPr>
          </a:p>
          <a:p>
            <a:pPr>
              <a:lnSpc>
                <a:spcPct val="120000"/>
              </a:lnSpc>
            </a:pPr>
            <a:r>
              <a:rPr lang="cs-CZ" sz="2400" i="0" u="none" strike="noStrike" baseline="0" dirty="0">
                <a:solidFill>
                  <a:srgbClr val="000000"/>
                </a:solidFill>
                <a:latin typeface="Nunito Sans" pitchFamily="2" charset="-18"/>
              </a:rPr>
              <a:t>Výzkum RILSA (rovněž viz </a:t>
            </a:r>
            <a:r>
              <a:rPr lang="cs-CZ" sz="2400" dirty="0">
                <a:hlinkClick r:id="rId3"/>
              </a:rPr>
              <a:t>Průzkum v domovech pro seniory ukázal, kdo je nejčastěji trýzní</a:t>
            </a:r>
            <a:r>
              <a:rPr lang="cs-CZ" sz="2400" dirty="0"/>
              <a:t>)</a:t>
            </a:r>
            <a:endParaRPr lang="cs-CZ" sz="2400" i="0" u="none" strike="noStrike" baseline="0" dirty="0">
              <a:solidFill>
                <a:srgbClr val="000000"/>
              </a:solidFill>
              <a:latin typeface="Nunito Sans" pitchFamily="2" charset="-18"/>
            </a:endParaRPr>
          </a:p>
          <a:p>
            <a:pPr>
              <a:lnSpc>
                <a:spcPct val="120000"/>
              </a:lnSpc>
            </a:pPr>
            <a:r>
              <a:rPr lang="cs-CZ" sz="2400" i="0" u="none" strike="noStrike" baseline="0" dirty="0">
                <a:solidFill>
                  <a:srgbClr val="000000"/>
                </a:solidFill>
                <a:latin typeface="Nunito Sans" pitchFamily="2" charset="-18"/>
              </a:rPr>
              <a:t>N = 973 (93 % ženy)</a:t>
            </a:r>
          </a:p>
          <a:p>
            <a:pPr>
              <a:lnSpc>
                <a:spcPct val="120000"/>
              </a:lnSpc>
            </a:pPr>
            <a:r>
              <a:rPr lang="cs-CZ" sz="2400" i="0" u="none" strike="noStrike" baseline="0" dirty="0">
                <a:solidFill>
                  <a:srgbClr val="000000"/>
                </a:solidFill>
                <a:latin typeface="Nunito Sans" pitchFamily="2" charset="-18"/>
              </a:rPr>
              <a:t>personál domovů pro seniory a domovů se zvláštním režimem</a:t>
            </a:r>
          </a:p>
          <a:p>
            <a:pPr algn="just">
              <a:lnSpc>
                <a:spcPct val="120000"/>
              </a:lnSpc>
              <a:buFontTx/>
              <a:buChar char="-"/>
            </a:pPr>
            <a:endParaRPr lang="cs-CZ" b="0" i="0" dirty="0">
              <a:solidFill>
                <a:srgbClr val="000000"/>
              </a:solidFill>
              <a:effectLst/>
            </a:endParaRPr>
          </a:p>
        </p:txBody>
      </p:sp>
    </p:spTree>
    <p:extLst>
      <p:ext uri="{BB962C8B-B14F-4D97-AF65-F5344CB8AC3E}">
        <p14:creationId xmlns:p14="http://schemas.microsoft.com/office/powerpoint/2010/main" val="274611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8E34AF-CF93-C9B6-1811-2CB7C564E7E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6D9F46EB-36AC-743B-FADE-2E0035F72AF7}"/>
              </a:ext>
            </a:extLst>
          </p:cNvPr>
          <p:cNvPicPr>
            <a:picLocks noGrp="1" noChangeAspect="1"/>
          </p:cNvPicPr>
          <p:nvPr>
            <p:ph idx="1"/>
          </p:nvPr>
        </p:nvPicPr>
        <p:blipFill rotWithShape="1">
          <a:blip r:embed="rId2"/>
          <a:srcRect l="29983" t="11757" r="7958" b="7701"/>
          <a:stretch/>
        </p:blipFill>
        <p:spPr bwMode="auto">
          <a:xfrm>
            <a:off x="1880461" y="446573"/>
            <a:ext cx="8431078" cy="6154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347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49824F-7503-DBE4-DF1A-76F56F568958}"/>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81124CB-1187-6717-C196-81167D159419}"/>
              </a:ext>
            </a:extLst>
          </p:cNvPr>
          <p:cNvPicPr>
            <a:picLocks noGrp="1" noChangeAspect="1"/>
          </p:cNvPicPr>
          <p:nvPr>
            <p:ph idx="1"/>
          </p:nvPr>
        </p:nvPicPr>
        <p:blipFill rotWithShape="1">
          <a:blip r:embed="rId2"/>
          <a:srcRect l="30092" t="11367" r="8178" b="7113"/>
          <a:stretch/>
        </p:blipFill>
        <p:spPr bwMode="auto">
          <a:xfrm>
            <a:off x="1356189" y="218345"/>
            <a:ext cx="8929428" cy="6383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272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137778C55C224F951B84286EC0B0A7" ma:contentTypeVersion="12" ma:contentTypeDescription="Vytvoří nový dokument" ma:contentTypeScope="" ma:versionID="55242fd1276ea6b8c2a1ab85843bfbe4">
  <xsd:schema xmlns:xsd="http://www.w3.org/2001/XMLSchema" xmlns:xs="http://www.w3.org/2001/XMLSchema" xmlns:p="http://schemas.microsoft.com/office/2006/metadata/properties" xmlns:ns2="0b316d0f-601a-4cc5-9b7d-b9cbfb1939bb" xmlns:ns3="43197380-9d9a-41d2-9183-283aecdde5b7" targetNamespace="http://schemas.microsoft.com/office/2006/metadata/properties" ma:root="true" ma:fieldsID="b7f1087ed43c4bf2587754891becc404" ns2:_="" ns3:_="">
    <xsd:import namespace="0b316d0f-601a-4cc5-9b7d-b9cbfb1939bb"/>
    <xsd:import namespace="43197380-9d9a-41d2-9183-283aecdde5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16d0f-601a-4cc5-9b7d-b9cbfb193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8574510d-52ad-4a42-8116-c3898fb515e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97380-9d9a-41d2-9183-283aecdde5b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d2c86d-eb81-47dd-a718-d2fa86c6bbba}" ma:internalName="TaxCatchAll" ma:showField="CatchAllData" ma:web="43197380-9d9a-41d2-9183-283aecdde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316d0f-601a-4cc5-9b7d-b9cbfb1939bb">
      <Terms xmlns="http://schemas.microsoft.com/office/infopath/2007/PartnerControls"/>
    </lcf76f155ced4ddcb4097134ff3c332f>
    <TaxCatchAll xmlns="43197380-9d9a-41d2-9183-283aecdde5b7" xsi:nil="true"/>
  </documentManagement>
</p:properties>
</file>

<file path=customXml/itemProps1.xml><?xml version="1.0" encoding="utf-8"?>
<ds:datastoreItem xmlns:ds="http://schemas.openxmlformats.org/officeDocument/2006/customXml" ds:itemID="{B5DE7923-04CC-4B64-AF46-390A57007A2D}"/>
</file>

<file path=customXml/itemProps2.xml><?xml version="1.0" encoding="utf-8"?>
<ds:datastoreItem xmlns:ds="http://schemas.openxmlformats.org/officeDocument/2006/customXml" ds:itemID="{5C8B49FE-6437-4943-B85A-536766AF90E7}">
  <ds:schemaRefs>
    <ds:schemaRef ds:uri="http://schemas.microsoft.com/sharepoint/v3/contenttype/forms"/>
  </ds:schemaRefs>
</ds:datastoreItem>
</file>

<file path=customXml/itemProps3.xml><?xml version="1.0" encoding="utf-8"?>
<ds:datastoreItem xmlns:ds="http://schemas.openxmlformats.org/officeDocument/2006/customXml" ds:itemID="{E0AABA54-725C-4E7C-B9B6-C67850C699DF}">
  <ds:schemaRefs>
    <ds:schemaRef ds:uri="http://purl.org/dc/dcmitype/"/>
    <ds:schemaRef ds:uri="355cc432-ff4e-4976-90ee-44c392624449"/>
    <ds:schemaRef ds:uri="http://schemas.microsoft.com/office/2006/metadata/properties"/>
    <ds:schemaRef ds:uri="http://schemas.microsoft.com/office/2006/documentManagement/types"/>
    <ds:schemaRef ds:uri="http://purl.org/dc/terms/"/>
    <ds:schemaRef ds:uri="http://purl.org/dc/elements/1.1/"/>
    <ds:schemaRef ds:uri="e0a9f999-0bcb-4be5-ac3f-45af67c321f2"/>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4220</TotalTime>
  <Words>416</Words>
  <Application>Microsoft Office PowerPoint</Application>
  <PresentationFormat>Širokoúhlá obrazovka</PresentationFormat>
  <Paragraphs>62</Paragraphs>
  <Slides>11</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vt:i4>
      </vt:variant>
    </vt:vector>
  </HeadingPairs>
  <TitlesOfParts>
    <vt:vector size="19" baseType="lpstr">
      <vt:lpstr>Arial</vt:lpstr>
      <vt:lpstr>Arial Black</vt:lpstr>
      <vt:lpstr>Calibri</vt:lpstr>
      <vt:lpstr>Calibri Light</vt:lpstr>
      <vt:lpstr>Martel</vt:lpstr>
      <vt:lpstr>Nunito Sans</vt:lpstr>
      <vt:lpstr>Wingdings</vt:lpstr>
      <vt:lpstr>Motiv Office</vt:lpstr>
      <vt:lpstr>Prezentace aplikace PowerPoint</vt:lpstr>
      <vt:lpstr>Zranitelné skupiny klientů</vt:lpstr>
      <vt:lpstr>Senioři</vt:lpstr>
      <vt:lpstr>Podíl klientů soc. služeb dlouhodobé péče</vt:lpstr>
      <vt:lpstr>Struktura klientů podle typu služby</vt:lpstr>
      <vt:lpstr>Budoucí potřebné úvazky</vt:lpstr>
      <vt:lpstr>Týrání, zneužívání, zanedbávání seniorů a špatné zacházení s nimi - EAN</vt:lpstr>
      <vt:lpstr>Prezentace aplikace PowerPoint</vt:lpstr>
      <vt:lpstr>Prezentace aplikace PowerPoint</vt:lpstr>
      <vt:lpstr>Zranitelná skupina lidí - personál</vt:lpstr>
      <vt:lpstr>Prezentace aplikace PowerPoint</vt:lpstr>
    </vt:vector>
  </TitlesOfParts>
  <Company>MPSV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Beňák David PhDr., Ph.D. (MPSV)</dc:creator>
  <cp:lastModifiedBy>Zdražilová Petra Mgr. (MPSV)</cp:lastModifiedBy>
  <cp:revision>51</cp:revision>
  <dcterms:created xsi:type="dcterms:W3CDTF">2022-06-17T06:21:40Z</dcterms:created>
  <dcterms:modified xsi:type="dcterms:W3CDTF">2025-05-11T17:08:33Z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0x0101001C137778C55C224F951B84286EC0B0A7</vt:lpwstr>
  </property>
</Properties>
</file>