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8" r:id="rId6"/>
    <p:sldId id="261" r:id="rId7"/>
    <p:sldId id="260" r:id="rId8"/>
    <p:sldId id="263" r:id="rId9"/>
    <p:sldId id="264" r:id="rId10"/>
    <p:sldId id="262" r:id="rId11"/>
    <p:sldId id="265" r:id="rId12"/>
    <p:sldId id="266" r:id="rId13"/>
    <p:sldId id="267" r:id="rId14"/>
    <p:sldId id="270" r:id="rId15"/>
    <p:sldId id="268" r:id="rId16"/>
    <p:sldId id="269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68" autoAdjust="0"/>
  </p:normalViewPr>
  <p:slideViewPr>
    <p:cSldViewPr snapToGrid="0" showGuides="1">
      <p:cViewPr varScale="1">
        <p:scale>
          <a:sx n="59" d="100"/>
          <a:sy n="59" d="100"/>
        </p:scale>
        <p:origin x="9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274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9CD370C-310B-8E2F-5BA3-52BA230E87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AB2BBA3-4778-484B-15A3-697D583D51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F044D-D193-418F-A48A-FACE8BDA3CE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9EAABA-FA5C-CCAE-CDD1-E9A87E3EB2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B69BBD-B5F1-BC90-7B71-FD2419D845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5EC21-4866-45B6-99DD-B22A2C8B18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60628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AC45F-91BE-4177-A73B-020C01B5E467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AAE69-16B2-4736-948D-C03475839B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85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úvodní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C4D4CDC-BE90-5718-9102-3A8103DC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1748B1-3B90-E0CD-97A1-557999F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C451E9-2BFD-75E6-E657-D3912E87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3862290-D6FF-CE63-0805-F9DB130962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27697"/>
            <a:ext cx="10515600" cy="801302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Kliknutím vložíte nadpis.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B8B3487C-562A-66B1-55FE-1FB56DE62F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5102941"/>
            <a:ext cx="10515600" cy="12264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Kliknutím vložíte podnadpis.</a:t>
            </a:r>
          </a:p>
        </p:txBody>
      </p:sp>
    </p:spTree>
    <p:extLst>
      <p:ext uri="{BB962C8B-B14F-4D97-AF65-F5344CB8AC3E}">
        <p14:creationId xmlns:p14="http://schemas.microsoft.com/office/powerpoint/2010/main" val="12158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671E9-85A1-02AF-B78B-A66E9318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C5DB98-8235-440A-A0CD-BE988307E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641223-5488-2B4C-68FB-56AF38BD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4BD1E5-DC66-2D93-2D4B-189D7765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A924AA-5727-CCA5-86BE-F1BFC478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828CE2-8C98-B95E-5BD3-D5E7CFC94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6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491350-DC1D-330C-D7F4-F4DCA8F8E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577F82-B1D9-73FC-8AAC-FD6AF23AE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D1E93A-6D45-2BF7-18FD-1230B22F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E38D2A-5B71-8E21-FDA1-9F7A4CE5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A2F232-A9D4-E0C4-F9F6-AB0B29CB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F6762F-1C03-6F77-179C-DDD34F72EB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8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AE814-BAD3-D205-B74B-06310D9E8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</a:t>
            </a:r>
            <a:r>
              <a:rPr lang="cs-CZ" dirty="0" err="1"/>
              <a:t>ukliknutím</a:t>
            </a:r>
            <a:r>
              <a:rPr lang="cs-CZ" dirty="0"/>
              <a:t> vložíte </a:t>
            </a:r>
            <a:r>
              <a:rPr lang="cs-CZ" dirty="0" err="1"/>
              <a:t>textpravit</a:t>
            </a:r>
            <a:r>
              <a:rPr lang="cs-CZ" dirty="0"/>
              <a:t>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D49CC-8B42-83FA-B955-88C75FB5C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F79312-2095-F811-355A-7E81FE8DD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A1B4CD-22A6-CE97-9A42-8374BD84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F7DF30-6855-42A1-7966-DF62184A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575E78-6E37-5993-C0AF-9A677E117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6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A59DA-8A37-D7E7-7D82-FB9CBE64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761717-AA8E-8910-0F28-23A4A26D7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CFAC4F-5806-3BBD-667A-C64D0BEDD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B5E32F-420F-3534-578E-91E910E0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21B8BD-B654-4684-9981-273C3AF4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448C45-2964-6A92-4A0B-9F65833F2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42B62-1E17-B5E8-CAEF-95B4C73D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9D2318-8C65-C4EA-CB31-E491DF5B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AA26C9-A77E-48C6-8F37-DBE0410B2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90E804-E727-2133-4160-1B84EC7A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5B7C76-312F-98B8-A7F2-B7A84F3B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41B90A-AE6B-B795-3637-A5A892D8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39E116-F5F7-50E9-5499-725453156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FD623-13DC-D0BF-608B-386925F7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29835C-9EDF-8CAE-314F-120C65955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E7B0CE-7C8B-8D05-DC3D-EAF9D129F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91B453-319A-2322-77F6-55344514E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A5E80F1-A680-4181-B756-94CBCD545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5AFAB7D-2239-BDEC-A258-0CC34693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9C60B51-4E9F-7DDA-A2BB-9AA7C7CF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FA2734B-A05E-A611-1FE4-2B6706C4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55159E8-C85D-15C2-46D8-9169F1C72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1FBEB-C047-EB6E-49C4-C2959084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D4EF71-E796-E086-19A1-9A0E7918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01484D-02B6-9E64-C660-5DACE626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BA75C4-94DC-0EE1-0870-5EE41AAF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FA9D70C-6B9E-D92A-F60E-D4712D6F5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2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8A705A4-695E-E372-39E4-1E22A202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7DE54AD-D614-A6EC-81C6-C4820ABF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EB41CB-4402-6B99-39BB-389D21C3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19C213-BC6A-0A8B-AFBC-02D1DAC7E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0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8596C-E42E-9B83-6608-72D7310F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DF1BB-1B09-0B92-D718-1081598AC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B53632-7B0A-F015-F115-36C40F43F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EF37E1-9609-F969-BC4B-163B7568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9F7235-0AEE-8321-D17F-337766B0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58D3E9-B394-97A2-4F8E-A8AB03DC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6FA131A-86D9-EFD8-06BF-3294FD825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8A748-B17C-FEEF-DFE5-81316690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479BD75-6D84-FCE5-F2D4-5688AE56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818990-C34B-DB97-9C78-CC2E3544F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AA0A7-5AAF-B538-AE81-D63D328A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2A0B4C-5C2A-3AD0-AF02-E1D8FC4C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4A0212-12A9-7773-9019-E86341B8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A17AA1-66F9-D9A2-3389-EB035A1A9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15918"/>
            <a:ext cx="12192000" cy="11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text, červená, snímek obrazovky, Karmín&#10;&#10;Popis byl vytvořen automaticky">
            <a:extLst>
              <a:ext uri="{FF2B5EF4-FFF2-40B4-BE49-F238E27FC236}">
                <a16:creationId xmlns:a16="http://schemas.microsoft.com/office/drawing/2014/main" id="{5647608D-2672-B836-F61A-055696E8E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23EE5B-92B8-0CD0-B473-0245F653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2901"/>
            <a:ext cx="10515600" cy="1778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343E53-063D-8855-4DAF-79A61F98D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806CB6-F4F1-4D61-BFEB-92917A3B3209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0C7BA5-849E-E431-38BA-819A6B8DD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555E9-FA61-865E-EF48-D9DC9180F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A07BD4-D133-40FC-8F32-F69EB3AEBE0A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F0C22D-23C2-63A2-C72E-1D6CBF3D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45099"/>
            <a:ext cx="10515600" cy="93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77844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0718F36-F342-0362-CBB5-CAEF81BA0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942" y="2202579"/>
            <a:ext cx="9188116" cy="1226421"/>
          </a:xfrm>
        </p:spPr>
        <p:txBody>
          <a:bodyPr/>
          <a:lstStyle/>
          <a:p>
            <a:pPr algn="ctr"/>
            <a:r>
              <a:rPr lang="cs-CZ" dirty="0"/>
              <a:t>Dopady vykořisťování na zdravotní stav</a:t>
            </a:r>
          </a:p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532E19-868C-8095-131C-27418C9E80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67363" y="4588042"/>
            <a:ext cx="5057274" cy="19812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Dr. Marie </a:t>
            </a:r>
            <a:r>
              <a:rPr lang="cs-CZ" dirty="0" err="1"/>
              <a:t>Bourne</a:t>
            </a:r>
            <a:endParaRPr lang="cs-CZ" dirty="0"/>
          </a:p>
          <a:p>
            <a:r>
              <a:rPr lang="cs-CZ" dirty="0" err="1"/>
              <a:t>Kpt.MUDr</a:t>
            </a:r>
            <a:r>
              <a:rPr lang="cs-CZ" dirty="0"/>
              <a:t>. Andrea Pekárková</a:t>
            </a:r>
          </a:p>
          <a:p>
            <a:endParaRPr lang="cs-CZ" dirty="0"/>
          </a:p>
          <a:p>
            <a:r>
              <a:rPr lang="cs-CZ" dirty="0"/>
              <a:t>Ordinace PL Armády spásy, Praha 7</a:t>
            </a:r>
          </a:p>
          <a:p>
            <a:r>
              <a:rPr lang="cs-CZ" dirty="0"/>
              <a:t>Konference Armády Spásy 2025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66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3D664-C956-1713-B546-A1269F987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31D7A-8F5D-3FD6-FECD-4F7E5037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spc="-1" dirty="0">
                <a:solidFill>
                  <a:srgbClr val="000000"/>
                </a:solidFill>
                <a:latin typeface="Arial"/>
              </a:rPr>
              <a:t>Kazuistika 3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CB6D3-6BA9-2EB7-D028-4DB12BBB1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10"/>
            <a:ext cx="10515600" cy="4459705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cs-CZ" dirty="0"/>
              <a:t>32 letou ženu z Litvy přivedl do ordinace výrazně starší, dobře oblečený, muž české národnosti, - pro nehojící se kožní útvary v oblasti úst a genitálu. </a:t>
            </a:r>
          </a:p>
          <a:p>
            <a:pPr>
              <a:spcAft>
                <a:spcPts val="1200"/>
              </a:spcAft>
            </a:pPr>
            <a:r>
              <a:rPr lang="cs-CZ" dirty="0"/>
              <a:t>Žena neměla platné zdravotní pojištění. - pozitivní test na syfilis – léčba na naše náklady</a:t>
            </a:r>
          </a:p>
          <a:p>
            <a:pPr>
              <a:spcAft>
                <a:spcPts val="1200"/>
              </a:spcAft>
            </a:pPr>
            <a:r>
              <a:rPr lang="cs-CZ" dirty="0"/>
              <a:t>Za dva měsíce byla žena opět přivedena.- pozitivní těhotenským test</a:t>
            </a:r>
          </a:p>
          <a:p>
            <a:r>
              <a:rPr lang="cs-CZ" dirty="0"/>
              <a:t>Ženu jsme odeslali na gynekologické pracoviště jiné organizace, kde byla odeslána k ukončení těhotenství z důvodu velkého rizika ohrožení plodu.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905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41A2-8804-2E9F-156E-548C8ED1C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2E40E-C026-93C0-CC56-67889F67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3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spc="-1" dirty="0">
                <a:solidFill>
                  <a:srgbClr val="000000"/>
                </a:solidFill>
                <a:latin typeface="Arial"/>
              </a:rPr>
              <a:t>Shrnutí rizik a zdravotních dopadů</a:t>
            </a:r>
            <a:endParaRPr lang="cs-CZ" sz="4000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0DFBE3D-9320-24CC-A90D-7086BEDEF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855119"/>
              </p:ext>
            </p:extLst>
          </p:nvPr>
        </p:nvGraphicFramePr>
        <p:xfrm>
          <a:off x="838200" y="1136126"/>
          <a:ext cx="9826689" cy="37496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75563">
                  <a:extLst>
                    <a:ext uri="{9D8B030D-6E8A-4147-A177-3AD203B41FA5}">
                      <a16:colId xmlns:a16="http://schemas.microsoft.com/office/drawing/2014/main" val="173488327"/>
                    </a:ext>
                  </a:extLst>
                </a:gridCol>
                <a:gridCol w="3275563">
                  <a:extLst>
                    <a:ext uri="{9D8B030D-6E8A-4147-A177-3AD203B41FA5}">
                      <a16:colId xmlns:a16="http://schemas.microsoft.com/office/drawing/2014/main" val="100708170"/>
                    </a:ext>
                  </a:extLst>
                </a:gridCol>
                <a:gridCol w="3275563">
                  <a:extLst>
                    <a:ext uri="{9D8B030D-6E8A-4147-A177-3AD203B41FA5}">
                      <a16:colId xmlns:a16="http://schemas.microsoft.com/office/drawing/2014/main" val="2665592790"/>
                    </a:ext>
                  </a:extLst>
                </a:gridCol>
              </a:tblGrid>
              <a:tr h="457739">
                <a:tc>
                  <a:txBody>
                    <a:bodyPr/>
                    <a:lstStyle/>
                    <a:p>
                      <a:r>
                        <a:rPr lang="cs-CZ" dirty="0"/>
                        <a:t>Pracovní rizika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Rizika migrace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Zdravotní dopady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96009"/>
                  </a:ext>
                </a:extLst>
              </a:tr>
              <a:tr h="1128671">
                <a:tc>
                  <a:txBody>
                    <a:bodyPr/>
                    <a:lstStyle/>
                    <a:p>
                      <a:r>
                        <a:rPr lang="cs-CZ" dirty="0"/>
                        <a:t>Chemikálie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Legální statut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Všechny orgány (</a:t>
                      </a:r>
                      <a:r>
                        <a:rPr lang="cs-CZ" dirty="0" err="1"/>
                        <a:t>neuro,kardoivaskulární</a:t>
                      </a:r>
                      <a:r>
                        <a:rPr lang="cs-CZ" dirty="0"/>
                        <a:t>, plíce, kůže, klouby…)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671371"/>
                  </a:ext>
                </a:extLst>
              </a:tr>
              <a:tr h="457739">
                <a:tc>
                  <a:txBody>
                    <a:bodyPr/>
                    <a:lstStyle/>
                    <a:p>
                      <a:r>
                        <a:rPr lang="cs-CZ" dirty="0"/>
                        <a:t>Fyzická zátěž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Bydlení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Infekce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753855"/>
                  </a:ext>
                </a:extLst>
              </a:tr>
              <a:tr h="457739">
                <a:tc>
                  <a:txBody>
                    <a:bodyPr/>
                    <a:lstStyle/>
                    <a:p>
                      <a:r>
                        <a:rPr lang="cs-CZ" dirty="0"/>
                        <a:t>Nedodržování BOZP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Dostupnost zdravotní péče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Duševní zdraví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61921"/>
                  </a:ext>
                </a:extLst>
              </a:tr>
              <a:tr h="790070">
                <a:tc>
                  <a:txBody>
                    <a:bodyPr/>
                    <a:lstStyle/>
                    <a:p>
                      <a:r>
                        <a:rPr lang="cs-CZ" dirty="0"/>
                        <a:t>Nedostatečné zaučení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Hemato-onkonlogické</a:t>
                      </a:r>
                      <a:r>
                        <a:rPr lang="cs-CZ" dirty="0"/>
                        <a:t> nemoci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412649"/>
                  </a:ext>
                </a:extLst>
              </a:tr>
              <a:tr h="457739">
                <a:tc>
                  <a:txBody>
                    <a:bodyPr/>
                    <a:lstStyle/>
                    <a:p>
                      <a:r>
                        <a:rPr lang="cs-CZ" dirty="0"/>
                        <a:t>Týrání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Stigma, stres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46350"/>
                  </a:ext>
                </a:extLst>
              </a:tr>
            </a:tbl>
          </a:graphicData>
        </a:graphic>
      </p:graphicFrame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9BED30D8-5B4C-0313-EA30-E84E94789F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85823"/>
            <a:ext cx="3289042" cy="123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0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0DA85-99DC-FF6A-6E75-7E2065514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4B67E-9C52-9941-09E4-8AFF75D1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spc="-1" dirty="0">
                <a:solidFill>
                  <a:srgbClr val="000000"/>
                </a:solidFill>
                <a:latin typeface="Arial"/>
              </a:rPr>
              <a:t>Navrhovaná opatření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7C777-A809-9EE9-6EDD-EDBB5BA8C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10"/>
            <a:ext cx="10515600" cy="4459705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Úprava zákona tak, aby bylo možné na dohody zaměstnávat pouze: studenty, důchodce, matky na RD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Případně uvalit povinnost odvodu na pojistné z dohod i u nižších výdělků u osob, které nemají hrazeno státem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Zřízení fondu pro úhradu zdravotní péče pro nepojištěné cizince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04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775AE-FCED-CB9B-54A7-2CF228593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470DC-64C8-044A-C810-0F1F49DA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95" y="1422734"/>
            <a:ext cx="10515600" cy="4012532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spcAft>
                <a:spcPts val="1200"/>
              </a:spcAft>
            </a:pPr>
            <a:r>
              <a:rPr lang="cs-CZ" sz="4800" b="1" dirty="0"/>
              <a:t>ZDRAVOTNÍ PÉČE NENÍ PRO TY, KTEŘÍ SI JI ZASLOUŽÍ, ALE PRO VŠECHNY, KDO JI POTŘEBUJÍ.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274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4E825E-02AF-D23F-1852-256751C8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1312366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Pacienti ordinace PL Armády spásy Praha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3E42F6-5244-423E-8BE4-4F74F6FB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3404"/>
            <a:ext cx="10515600" cy="240526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Od ledna 2022: 2351 různých pacientů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 toho 539 občanů jiných zemích bez platného zdravotního pojištění v ČR </a:t>
            </a:r>
          </a:p>
          <a:p>
            <a:r>
              <a:rPr lang="cs-CZ" dirty="0"/>
              <a:t>Cílová skupina: osoby bez přístřeší spící venku nebo v provizorních přístřešcích, osoby využívající pobytové i ambulantní služby pro osoby bez domova, osoby závislé na návykových látkách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0D48F0-FC95-4FED-2BC4-8DF3AB8754A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6537" y="4446791"/>
            <a:ext cx="3497709" cy="240526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604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1964-1042-AB9B-88E4-EC170689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664C7-C29A-9465-F609-13F95794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Naši pacienti – občané ČR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8F34DB-FD75-2BE5-DA33-C304BEAA0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3403"/>
            <a:ext cx="10515600" cy="418355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Ze zákona se po narození stávají pojištěnci zdravotních pojišťoven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Pokud není pojistné placeno: vzniká dluh za pojistné u pojišťovny, nárok na péči zůstává, pojišťovna péči hradí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Naši pacienti občané ČR – mnohdy zaměstnáváni nelegálně bez smlouvy – nedochází k odvodům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Nebo jsou zaměstnáváni na dohody: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Dohoda o provedení práce (DPP)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Dohoda o pracovní činnosti (DPČ)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Důsledky: není nárok na výplatu nemocenské, nevzniká nárok na starobní důchod, vzniká dluh na zdravotním pojištění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Zůstává nárok na zdravotní ošetření v plném rozsahu </a:t>
            </a:r>
          </a:p>
        </p:txBody>
      </p:sp>
    </p:spTree>
    <p:extLst>
      <p:ext uri="{BB962C8B-B14F-4D97-AF65-F5344CB8AC3E}">
        <p14:creationId xmlns:p14="http://schemas.microsoft.com/office/powerpoint/2010/main" val="223776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266DA-CFB4-06E4-D687-589E08193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03E4D-4AB8-1F4B-ADC4-3B5F5FD5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r>
              <a:rPr lang="cs-CZ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Naši pacienti – občané jiných zemí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3CB4F-2B47-8D9B-F3CD-A5C14225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8808"/>
            <a:ext cx="10515600" cy="437815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Slovensko, Ukrajina, Bulharsko, Polsko, Litva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 ČR mnohdy vylákáni za prací, dovezeni, atd., podmínky následně nejsou vyhovující, 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Občan jiné země získává nárok na veřejné zdravotní pojištění pouze, je-li v pracovně právním vztahu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Nelegální zaměstnání, zaměstnání na dohody vede k situaci, kdy není odváděno pojistné, smluvní vztah mezi pojištěncem a pojišťovnou v tomto případě nevzniká/zaniká, zaniká pojištění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dirty="0"/>
              <a:t>není nárok na zdravotní péči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Tito lidé se dostávají do situací kdy: nemají nárok na ošetření a paradoxně zdravotní stav jim neumožňuje pracovat – pojištění nemůže vzniknout – zdravotní stav se horší, neřeší se závislosti, atd.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938286-19C2-60BC-3EC6-CEDA6FC34C1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493080" y="3128"/>
            <a:ext cx="2698920" cy="1795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2169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AF4F3-DC04-CA5B-F87B-307390D20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EBF4D-9578-9531-2721-43C04380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Kazuistika 1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32098A-B5D0-E795-F444-06A7431F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4211"/>
            <a:ext cx="5257800" cy="418355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SS, 36 let, zaměstnán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občan EU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Napadení --&gt; fr. kyčle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 nemocnici zjistil, že mu zaměstnavatel neplatí pojištění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1 měsíc prodleva - čekání na pojištění a teprve pak následnou operaci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vyšší riziko komplikací, nehojení, ztuhlosti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Google Shape;98;g34db48001e5_0_0">
            <a:extLst>
              <a:ext uri="{FF2B5EF4-FFF2-40B4-BE49-F238E27FC236}">
                <a16:creationId xmlns:a16="http://schemas.microsoft.com/office/drawing/2014/main" id="{EFD4A766-896D-4B47-EE2E-70CEAAB2E93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95999" y="2133976"/>
            <a:ext cx="5165013" cy="312402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9039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859B2-921E-55F5-E6D3-CA6FE3D4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7ABF8-EBC3-18DC-151B-85332DF6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spc="-1" dirty="0">
                <a:solidFill>
                  <a:srgbClr val="000000"/>
                </a:solidFill>
                <a:latin typeface="Arial"/>
              </a:rPr>
              <a:t>Kazuistika 2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AECD98-3774-D679-A7D3-CAB913EEE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11"/>
            <a:ext cx="10515600" cy="22577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TY, 59 let, občanka EU, nepojištěná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Odešla ze své země kvůli výhrůžkám mafie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4 dny horečky, průjmy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Brigády na smetišti, bez ochranných pomůcek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Google Shape;111;g34db48001e5_0_9">
            <a:extLst>
              <a:ext uri="{FF2B5EF4-FFF2-40B4-BE49-F238E27FC236}">
                <a16:creationId xmlns:a16="http://schemas.microsoft.com/office/drawing/2014/main" id="{0143CBAD-9F76-E990-8282-D49FDC71EF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79031" y="4058729"/>
            <a:ext cx="6833937" cy="211823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7615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D4654-3516-6F15-07AB-CF14DFFF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23063D-1E23-3420-D2FF-7E642FBD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Dopady na fyzické zdraví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ACE76-9F95-B390-F527-BFC99D76C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3404"/>
            <a:ext cx="10515600" cy="418355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Zranění způsobená zneužíváním a násilím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Chronická onemocnění (např. neléčené infekce, podvýživa)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Vystavení nemocem (např. HIV, pohlavně přenosné choroby, TBC).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468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3173-B047-8341-9307-444316183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513B5-10E4-95CA-0C06-2EA078E1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984832" cy="923173"/>
          </a:xfrm>
        </p:spPr>
        <p:txBody>
          <a:bodyPr>
            <a:normAutofit/>
          </a:bodyPr>
          <a:lstStyle/>
          <a:p>
            <a:pPr algn="ctr"/>
            <a:r>
              <a:rPr lang="cs-CZ" sz="4000" spc="-1" dirty="0">
                <a:solidFill>
                  <a:srgbClr val="000000"/>
                </a:solidFill>
                <a:latin typeface="Arial"/>
              </a:rPr>
              <a:t>Dopady na duševní zdraví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975939-406B-AB1D-B13D-0C01C7186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211"/>
            <a:ext cx="10515600" cy="22577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PTSD, úzkost, deprese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Sebevražedné myšlenky a sebepoškozování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Disociace a komplexní trauma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Poruchy způsobené užíváním návykových látek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10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3560-9B2C-9077-48F7-58C76004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0EF7CE3-7B4B-E346-E145-44A03F73DEC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360" y="0"/>
            <a:ext cx="9143280" cy="6083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596632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316d0f-601a-4cc5-9b7d-b9cbfb1939bb">
      <Terms xmlns="http://schemas.microsoft.com/office/infopath/2007/PartnerControls"/>
    </lcf76f155ced4ddcb4097134ff3c332f>
    <TaxCatchAll xmlns="43197380-9d9a-41d2-9183-283aecdde5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137778C55C224F951B84286EC0B0A7" ma:contentTypeVersion="12" ma:contentTypeDescription="Vytvoří nový dokument" ma:contentTypeScope="" ma:versionID="55242fd1276ea6b8c2a1ab85843bfbe4">
  <xsd:schema xmlns:xsd="http://www.w3.org/2001/XMLSchema" xmlns:xs="http://www.w3.org/2001/XMLSchema" xmlns:p="http://schemas.microsoft.com/office/2006/metadata/properties" xmlns:ns2="0b316d0f-601a-4cc5-9b7d-b9cbfb1939bb" xmlns:ns3="43197380-9d9a-41d2-9183-283aecdde5b7" targetNamespace="http://schemas.microsoft.com/office/2006/metadata/properties" ma:root="true" ma:fieldsID="b7f1087ed43c4bf2587754891becc404" ns2:_="" ns3:_="">
    <xsd:import namespace="0b316d0f-601a-4cc5-9b7d-b9cbfb1939bb"/>
    <xsd:import namespace="43197380-9d9a-41d2-9183-283aecdde5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16d0f-601a-4cc5-9b7d-b9cbfb1939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8574510d-52ad-4a42-8116-c3898fb515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97380-9d9a-41d2-9183-283aecdde5b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8d2c86d-eb81-47dd-a718-d2fa86c6bbba}" ma:internalName="TaxCatchAll" ma:showField="CatchAllData" ma:web="43197380-9d9a-41d2-9183-283aecdde5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ABB183-2615-48AA-8F00-8D207EB4A14E}">
  <ds:schemaRefs>
    <ds:schemaRef ds:uri="http://schemas.microsoft.com/office/2006/metadata/properties"/>
    <ds:schemaRef ds:uri="http://schemas.microsoft.com/office/infopath/2007/PartnerControls"/>
    <ds:schemaRef ds:uri="8b667fec-ca8a-4ebd-b1d3-cf5fc72b29a4"/>
  </ds:schemaRefs>
</ds:datastoreItem>
</file>

<file path=customXml/itemProps2.xml><?xml version="1.0" encoding="utf-8"?>
<ds:datastoreItem xmlns:ds="http://schemas.openxmlformats.org/officeDocument/2006/customXml" ds:itemID="{9D33274E-BE41-46A5-B6DA-9E8569268DC7}"/>
</file>

<file path=customXml/itemProps3.xml><?xml version="1.0" encoding="utf-8"?>
<ds:datastoreItem xmlns:ds="http://schemas.openxmlformats.org/officeDocument/2006/customXml" ds:itemID="{64EB9AFB-285A-4EF7-9404-10ECAB2975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616</Words>
  <Application>Microsoft Office PowerPoint</Application>
  <PresentationFormat>Širokoúhlá obrazovka</PresentationFormat>
  <Paragraphs>75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Aptos</vt:lpstr>
      <vt:lpstr>Arial</vt:lpstr>
      <vt:lpstr>Tahoma</vt:lpstr>
      <vt:lpstr>Motiv Office</vt:lpstr>
      <vt:lpstr>Prezentace aplikace PowerPoint</vt:lpstr>
      <vt:lpstr>Pacienti ordinace PL Armády spásy Praha</vt:lpstr>
      <vt:lpstr>Naši pacienti – občané ČR</vt:lpstr>
      <vt:lpstr>Naši pacienti – občané jiných zemí</vt:lpstr>
      <vt:lpstr>Kazuistika 1</vt:lpstr>
      <vt:lpstr>Kazuistika 2</vt:lpstr>
      <vt:lpstr>Dopady na fyzické zdraví</vt:lpstr>
      <vt:lpstr>Dopady na duševní zdraví</vt:lpstr>
      <vt:lpstr>Prezentace aplikace PowerPoint</vt:lpstr>
      <vt:lpstr>Kazuistika 3</vt:lpstr>
      <vt:lpstr>Shrnutí rizik a zdravotních dopadů</vt:lpstr>
      <vt:lpstr>Navrhovaná opatření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Denisa Vampolová</dc:creator>
  <cp:lastModifiedBy>Marek Šanda</cp:lastModifiedBy>
  <cp:revision>17</cp:revision>
  <dcterms:created xsi:type="dcterms:W3CDTF">2024-06-14T07:28:07Z</dcterms:created>
  <dcterms:modified xsi:type="dcterms:W3CDTF">2025-05-20T08:57:49Z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0x0101001C137778C55C224F951B84286EC0B0A7</vt:lpwstr>
  </property>
  <property fmtid="{D5CDD505-2E9C-101B-9397-08002B2CF9AE}" pid="3" name="MediaServiceImageTags">
    <vt:lpwstr/>
  </property>
</Properties>
</file>